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1.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14.xml" ContentType="application/vnd.openxmlformats-officedocument.presentationml.notesSlide+xml"/>
  <Override PartName="/ppt/charts/chart9.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8" r:id="rId1"/>
  </p:sldMasterIdLst>
  <p:notesMasterIdLst>
    <p:notesMasterId r:id="rId21"/>
  </p:notesMasterIdLst>
  <p:handoutMasterIdLst>
    <p:handoutMasterId r:id="rId22"/>
  </p:handoutMasterIdLst>
  <p:sldIdLst>
    <p:sldId id="793" r:id="rId2"/>
    <p:sldId id="794" r:id="rId3"/>
    <p:sldId id="795" r:id="rId4"/>
    <p:sldId id="796" r:id="rId5"/>
    <p:sldId id="797" r:id="rId6"/>
    <p:sldId id="798" r:id="rId7"/>
    <p:sldId id="799" r:id="rId8"/>
    <p:sldId id="800" r:id="rId9"/>
    <p:sldId id="801" r:id="rId10"/>
    <p:sldId id="802" r:id="rId11"/>
    <p:sldId id="803" r:id="rId12"/>
    <p:sldId id="804" r:id="rId13"/>
    <p:sldId id="805" r:id="rId14"/>
    <p:sldId id="807" r:id="rId15"/>
    <p:sldId id="806" r:id="rId16"/>
    <p:sldId id="742" r:id="rId17"/>
    <p:sldId id="755" r:id="rId18"/>
    <p:sldId id="808" r:id="rId19"/>
    <p:sldId id="771" r:id="rId20"/>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521415D9-36F7-43E2-AB2F-B90AF26B5E84}">
      <p14:sectionLst xmlns:p14="http://schemas.microsoft.com/office/powerpoint/2010/main">
        <p14:section name="預設章節" id="{23E16077-5CEC-46FC-B11B-50CCC845ED5B}">
          <p14:sldIdLst>
            <p14:sldId id="793"/>
            <p14:sldId id="794"/>
            <p14:sldId id="795"/>
          </p14:sldIdLst>
        </p14:section>
        <p14:section name="公司概況" id="{B3D53B18-8CFE-4B2A-9EE8-41B27AAEA5B0}">
          <p14:sldIdLst>
            <p14:sldId id="796"/>
            <p14:sldId id="797"/>
            <p14:sldId id="798"/>
          </p14:sldIdLst>
        </p14:section>
        <p14:section name="財務資訊" id="{F09AEC4B-FC2C-45C9-BE1B-55F5B1840F0F}">
          <p14:sldIdLst>
            <p14:sldId id="799"/>
            <p14:sldId id="800"/>
            <p14:sldId id="801"/>
            <p14:sldId id="802"/>
            <p14:sldId id="803"/>
            <p14:sldId id="804"/>
            <p14:sldId id="805"/>
            <p14:sldId id="807"/>
            <p14:sldId id="806"/>
          </p14:sldIdLst>
        </p14:section>
        <p14:section name="未來發展計畫" id="{EA82EE19-5174-4622-B6E8-FA71C411ECEA}">
          <p14:sldIdLst>
            <p14:sldId id="742"/>
            <p14:sldId id="755"/>
            <p14:sldId id="808"/>
            <p14:sldId id="771"/>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S" initials="M" lastIdx="1" clrIdx="0"/>
  <p:cmAuthor id="1" name="Shelley" initials="Shelley" lastIdx="1" clrIdx="1"/>
  <p:cmAuthor id="2" name="Lucy" initials="Lucy" lastIdx="2" clrIdx="2"/>
  <p:cmAuthor id="3" name="user" initials="u" lastIdx="12" clrIdx="3"/>
  <p:cmAuthor id="4" name="Anna" initials="Anna" lastIdx="7"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210B"/>
    <a:srgbClr val="F72D58"/>
    <a:srgbClr val="DEF034"/>
    <a:srgbClr val="3333FF"/>
    <a:srgbClr val="FF7C80"/>
    <a:srgbClr val="F6FB3B"/>
    <a:srgbClr val="9999FF"/>
    <a:srgbClr val="CCECFF"/>
    <a:srgbClr val="EDB037"/>
    <a:srgbClr val="B953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中等深淺樣式 3 - 輔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淺色樣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2" autoAdjust="0"/>
    <p:restoredTop sz="84780" autoAdjust="0"/>
  </p:normalViewPr>
  <p:slideViewPr>
    <p:cSldViewPr>
      <p:cViewPr>
        <p:scale>
          <a:sx n="90" d="100"/>
          <a:sy n="90" d="100"/>
        </p:scale>
        <p:origin x="-2160"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024"/>
    </p:cViewPr>
  </p:sorterViewPr>
  <p:notesViewPr>
    <p:cSldViewPr>
      <p:cViewPr>
        <p:scale>
          <a:sx n="66" d="100"/>
          <a:sy n="66" d="100"/>
        </p:scale>
        <p:origin x="-2646"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192.168.100.60\ac\acc-data\&#9679;&#21512;&#20341;&#29986;&#21697;&#21029;&#9679;\&#9678;&#29986;&#21697;&#21029;&#27611;&#21033;&#29575;&#27604;&#36611;(All)_20160727(Revised&#38364;&#20418;&#20154;&#23526;&#38555;&#25976;&#27798;&#37559;&#24478;2015&#25913;)_20190422xlsx.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zh-TW"/>
              <a:t>營業收入</a:t>
            </a:r>
            <a:r>
              <a:rPr lang="en-US"/>
              <a:t>(</a:t>
            </a:r>
            <a:r>
              <a:rPr lang="zh-TW"/>
              <a:t>佰萬元</a:t>
            </a:r>
            <a:r>
              <a:rPr lang="en-US"/>
              <a:t>)</a:t>
            </a:r>
          </a:p>
        </c:rich>
      </c:tx>
      <c:layout/>
      <c:overlay val="0"/>
    </c:title>
    <c:autoTitleDeleted val="0"/>
    <c:plotArea>
      <c:layout/>
      <c:barChart>
        <c:barDir val="col"/>
        <c:grouping val="stacked"/>
        <c:varyColors val="0"/>
        <c:ser>
          <c:idx val="3"/>
          <c:order val="0"/>
          <c:tx>
            <c:strRef>
              <c:f>'[◎產品別毛利率比較(All)_20160727(Revised關係人實際數沖銷從2015改)_20190422xlsx.xlsx]經營績效-營收'!$D$2</c:f>
              <c:strCache>
                <c:ptCount val="1"/>
                <c:pt idx="0">
                  <c:v>營業收入(佰萬元)</c:v>
                </c:pt>
              </c:strCache>
            </c:strRef>
          </c:tx>
          <c:invertIfNegative val="0"/>
          <c:cat>
            <c:strRef>
              <c:f>'[◎產品別毛利率比較(All)_20160727(Revised關係人實際數沖銷從2015改)_20190422xlsx.xlsx]經營績效-營收'!$C$20,'[◎產品別毛利率比較(All)_20160727(Revised關係人實際數沖銷從2015改)_20190422xlsx.xlsx]經營績效-營收'!$C$24</c:f>
              <c:strCache>
                <c:ptCount val="2"/>
                <c:pt idx="0">
                  <c:v>2018Q1</c:v>
                </c:pt>
                <c:pt idx="1">
                  <c:v>2019Q1</c:v>
                </c:pt>
              </c:strCache>
            </c:strRef>
          </c:cat>
          <c:val>
            <c:numRef>
              <c:f>'[◎產品別毛利率比較(All)_20160727(Revised關係人實際數沖銷從2015改)_20190422xlsx.xlsx]經營績效-營收'!$D$20,'[◎產品別毛利率比較(All)_20160727(Revised關係人實際數沖銷從2015改)_20190422xlsx.xlsx]經營績效-營收'!$D$24</c:f>
              <c:numCache>
                <c:formatCode>#,##0\ _);[Red]\(#,##0\)_);\-\ \ \ </c:formatCode>
                <c:ptCount val="2"/>
                <c:pt idx="0">
                  <c:v>621</c:v>
                </c:pt>
                <c:pt idx="1">
                  <c:v>634</c:v>
                </c:pt>
              </c:numCache>
            </c:numRef>
          </c:val>
        </c:ser>
        <c:dLbls>
          <c:showLegendKey val="0"/>
          <c:showVal val="0"/>
          <c:showCatName val="0"/>
          <c:showSerName val="0"/>
          <c:showPercent val="0"/>
          <c:showBubbleSize val="0"/>
        </c:dLbls>
        <c:gapWidth val="95"/>
        <c:overlap val="100"/>
        <c:axId val="45973888"/>
        <c:axId val="46555520"/>
      </c:barChart>
      <c:catAx>
        <c:axId val="45973888"/>
        <c:scaling>
          <c:orientation val="minMax"/>
        </c:scaling>
        <c:delete val="0"/>
        <c:axPos val="b"/>
        <c:numFmt formatCode="General" sourceLinked="1"/>
        <c:majorTickMark val="none"/>
        <c:minorTickMark val="none"/>
        <c:tickLblPos val="nextTo"/>
        <c:crossAx val="46555520"/>
        <c:crosses val="autoZero"/>
        <c:auto val="1"/>
        <c:lblAlgn val="ctr"/>
        <c:lblOffset val="100"/>
        <c:noMultiLvlLbl val="0"/>
      </c:catAx>
      <c:valAx>
        <c:axId val="46555520"/>
        <c:scaling>
          <c:orientation val="minMax"/>
          <c:max val="650"/>
          <c:min val="500"/>
        </c:scaling>
        <c:delete val="0"/>
        <c:axPos val="l"/>
        <c:majorGridlines/>
        <c:numFmt formatCode="#,##0\ _);[Red]\(#,##0\)_);\-\ \ \ " sourceLinked="1"/>
        <c:majorTickMark val="none"/>
        <c:minorTickMark val="none"/>
        <c:tickLblPos val="nextTo"/>
        <c:crossAx val="45973888"/>
        <c:crosses val="autoZero"/>
        <c:crossBetween val="between"/>
        <c:majorUnit val="50"/>
      </c:valAx>
      <c:dTable>
        <c:showHorzBorder val="1"/>
        <c:showVertBorder val="1"/>
        <c:showOutline val="1"/>
        <c:showKeys val="1"/>
      </c:dTable>
    </c:plotArea>
    <c:plotVisOnly val="1"/>
    <c:dispBlanksAs val="gap"/>
    <c:showDLblsOverMax val="0"/>
  </c:chart>
  <c:txPr>
    <a:bodyPr/>
    <a:lstStyle/>
    <a:p>
      <a:pPr>
        <a:defRPr sz="1400">
          <a:latin typeface="Book Antiqua" panose="02040602050305030304" pitchFamily="18" charset="0"/>
        </a:defRPr>
      </a:pPr>
      <a:endParaRPr lang="zh-TW"/>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1"/>
          <c:order val="0"/>
          <c:tx>
            <c:strRef>
              <c:f>'產品別-各單季營收'!$B$33</c:f>
              <c:strCache>
                <c:ptCount val="1"/>
                <c:pt idx="0">
                  <c:v>2018Q1</c:v>
                </c:pt>
              </c:strCache>
            </c:strRef>
          </c:tx>
          <c:invertIfNegative val="0"/>
          <c:cat>
            <c:strRef>
              <c:f>'產品別-各單季營收'!$C$32:$E$32</c:f>
              <c:strCache>
                <c:ptCount val="3"/>
                <c:pt idx="0">
                  <c:v>空運服務</c:v>
                </c:pt>
                <c:pt idx="1">
                  <c:v>海運服務</c:v>
                </c:pt>
                <c:pt idx="2">
                  <c:v>其他服務</c:v>
                </c:pt>
              </c:strCache>
            </c:strRef>
          </c:cat>
          <c:val>
            <c:numRef>
              <c:f>'產品別-各單季營收'!$C$33:$E$33</c:f>
              <c:numCache>
                <c:formatCode>#,##0\ _);[Red]\(#,##0\)_);\-\ \ \ </c:formatCode>
                <c:ptCount val="3"/>
                <c:pt idx="0">
                  <c:v>394971</c:v>
                </c:pt>
                <c:pt idx="1">
                  <c:v>90125</c:v>
                </c:pt>
                <c:pt idx="2">
                  <c:v>136022</c:v>
                </c:pt>
              </c:numCache>
            </c:numRef>
          </c:val>
        </c:ser>
        <c:ser>
          <c:idx val="2"/>
          <c:order val="1"/>
          <c:tx>
            <c:strRef>
              <c:f>'產品別-各單季營收'!$B$34</c:f>
              <c:strCache>
                <c:ptCount val="1"/>
                <c:pt idx="0">
                  <c:v>2018Q4</c:v>
                </c:pt>
              </c:strCache>
            </c:strRef>
          </c:tx>
          <c:invertIfNegative val="0"/>
          <c:cat>
            <c:strRef>
              <c:f>'產品別-各單季營收'!$C$32:$E$32</c:f>
              <c:strCache>
                <c:ptCount val="3"/>
                <c:pt idx="0">
                  <c:v>空運服務</c:v>
                </c:pt>
                <c:pt idx="1">
                  <c:v>海運服務</c:v>
                </c:pt>
                <c:pt idx="2">
                  <c:v>其他服務</c:v>
                </c:pt>
              </c:strCache>
            </c:strRef>
          </c:cat>
          <c:val>
            <c:numRef>
              <c:f>'產品別-各單季營收'!$C$34:$E$34</c:f>
              <c:numCache>
                <c:formatCode>#,##0\ _);[Red]\(#,##0\)_);\-\ \ \ </c:formatCode>
                <c:ptCount val="3"/>
                <c:pt idx="0">
                  <c:v>552035</c:v>
                </c:pt>
                <c:pt idx="1">
                  <c:v>110291</c:v>
                </c:pt>
                <c:pt idx="2">
                  <c:v>88237</c:v>
                </c:pt>
              </c:numCache>
            </c:numRef>
          </c:val>
        </c:ser>
        <c:ser>
          <c:idx val="0"/>
          <c:order val="2"/>
          <c:tx>
            <c:strRef>
              <c:f>'產品別-各單季營收'!$B$35</c:f>
              <c:strCache>
                <c:ptCount val="1"/>
                <c:pt idx="0">
                  <c:v>2019Q1</c:v>
                </c:pt>
              </c:strCache>
            </c:strRef>
          </c:tx>
          <c:invertIfNegative val="0"/>
          <c:cat>
            <c:strRef>
              <c:f>'產品別-各單季營收'!$C$32:$E$32</c:f>
              <c:strCache>
                <c:ptCount val="3"/>
                <c:pt idx="0">
                  <c:v>空運服務</c:v>
                </c:pt>
                <c:pt idx="1">
                  <c:v>海運服務</c:v>
                </c:pt>
                <c:pt idx="2">
                  <c:v>其他服務</c:v>
                </c:pt>
              </c:strCache>
            </c:strRef>
          </c:cat>
          <c:val>
            <c:numRef>
              <c:f>'產品別-各單季營收'!$C$35:$E$35</c:f>
              <c:numCache>
                <c:formatCode>#,##0\ _);[Red]\(#,##0\)_);\-\ \ \ </c:formatCode>
                <c:ptCount val="3"/>
                <c:pt idx="0">
                  <c:v>423367</c:v>
                </c:pt>
                <c:pt idx="1">
                  <c:v>98869</c:v>
                </c:pt>
                <c:pt idx="2">
                  <c:v>112520</c:v>
                </c:pt>
              </c:numCache>
            </c:numRef>
          </c:val>
        </c:ser>
        <c:dLbls>
          <c:showLegendKey val="0"/>
          <c:showVal val="0"/>
          <c:showCatName val="0"/>
          <c:showSerName val="0"/>
          <c:showPercent val="0"/>
          <c:showBubbleSize val="0"/>
        </c:dLbls>
        <c:gapWidth val="150"/>
        <c:shape val="box"/>
        <c:axId val="47671168"/>
        <c:axId val="47672704"/>
        <c:axId val="0"/>
      </c:bar3DChart>
      <c:catAx>
        <c:axId val="47671168"/>
        <c:scaling>
          <c:orientation val="minMax"/>
        </c:scaling>
        <c:delete val="0"/>
        <c:axPos val="b"/>
        <c:majorTickMark val="none"/>
        <c:minorTickMark val="none"/>
        <c:tickLblPos val="nextTo"/>
        <c:crossAx val="47672704"/>
        <c:crosses val="autoZero"/>
        <c:auto val="1"/>
        <c:lblAlgn val="ctr"/>
        <c:lblOffset val="100"/>
        <c:noMultiLvlLbl val="0"/>
      </c:catAx>
      <c:valAx>
        <c:axId val="47672704"/>
        <c:scaling>
          <c:orientation val="minMax"/>
        </c:scaling>
        <c:delete val="0"/>
        <c:axPos val="l"/>
        <c:majorGridlines/>
        <c:title>
          <c:tx>
            <c:rich>
              <a:bodyPr/>
              <a:lstStyle/>
              <a:p>
                <a:pPr>
                  <a:defRPr/>
                </a:pPr>
                <a:r>
                  <a:rPr lang="zh-TW" altLang="en-US"/>
                  <a:t>營業收入金額</a:t>
                </a:r>
              </a:p>
            </c:rich>
          </c:tx>
          <c:layout/>
          <c:overlay val="0"/>
        </c:title>
        <c:numFmt formatCode="#,##0\ _);[Red]\(#,##0\)_);\-\ \ \ " sourceLinked="1"/>
        <c:majorTickMark val="none"/>
        <c:minorTickMark val="none"/>
        <c:tickLblPos val="nextTo"/>
        <c:crossAx val="47671168"/>
        <c:crosses val="autoZero"/>
        <c:crossBetween val="between"/>
      </c:valAx>
      <c:dTable>
        <c:showHorzBorder val="1"/>
        <c:showVertBorder val="1"/>
        <c:showOutline val="1"/>
        <c:showKeys val="1"/>
        <c:txPr>
          <a:bodyPr/>
          <a:lstStyle/>
          <a:p>
            <a:pPr rtl="0">
              <a:defRPr sz="1200">
                <a:latin typeface="Book Antiqua" panose="02040602050305030304" pitchFamily="18" charset="0"/>
              </a:defRPr>
            </a:pPr>
            <a:endParaRPr lang="zh-TW"/>
          </a:p>
        </c:txPr>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explosion val="25"/>
          <c:dPt>
            <c:idx val="0"/>
            <c:bubble3D val="0"/>
          </c:dPt>
          <c:dPt>
            <c:idx val="1"/>
            <c:bubble3D val="0"/>
          </c:dPt>
          <c:dPt>
            <c:idx val="2"/>
            <c:bubble3D val="0"/>
          </c:dPt>
          <c:dLbls>
            <c:dLbl>
              <c:idx val="0"/>
              <c:layout>
                <c:manualLayout>
                  <c:x val="-2.2058823529411766E-2"/>
                  <c:y val="0.20125174512760374"/>
                </c:manualLayout>
              </c:layout>
              <c:tx>
                <c:rich>
                  <a:bodyPr/>
                  <a:lstStyle/>
                  <a:p>
                    <a:r>
                      <a:rPr lang="zh-TW" altLang="en-US" dirty="0"/>
                      <a:t>空運服務
</a:t>
                    </a:r>
                    <a:r>
                      <a:rPr lang="en-US" altLang="zh-TW" dirty="0" smtClean="0"/>
                      <a:t>394,971  </a:t>
                    </a:r>
                    <a:r>
                      <a:rPr lang="en-US" altLang="zh-TW" dirty="0"/>
                      <a:t>
64%</a:t>
                    </a:r>
                    <a:endParaRPr lang="zh-TW" altLang="en-US" dirty="0"/>
                  </a:p>
                </c:rich>
              </c:tx>
              <c:showLegendKey val="0"/>
              <c:showVal val="1"/>
              <c:showCatName val="1"/>
              <c:showSerName val="0"/>
              <c:showPercent val="1"/>
              <c:showBubbleSize val="0"/>
              <c:separator>
</c:separator>
            </c:dLbl>
            <c:dLbl>
              <c:idx val="2"/>
              <c:layout/>
              <c:tx>
                <c:rich>
                  <a:bodyPr/>
                  <a:lstStyle/>
                  <a:p>
                    <a:r>
                      <a:rPr lang="zh-TW" altLang="en-US" dirty="0"/>
                      <a:t>其他服務
</a:t>
                    </a:r>
                    <a:r>
                      <a:rPr lang="en-US" altLang="zh-TW" dirty="0" smtClean="0"/>
                      <a:t>136,022  </a:t>
                    </a:r>
                    <a:r>
                      <a:rPr lang="en-US" altLang="zh-TW" dirty="0"/>
                      <a:t>
22%</a:t>
                    </a:r>
                    <a:endParaRPr lang="zh-TW" altLang="en-US" dirty="0"/>
                  </a:p>
                </c:rich>
              </c:tx>
              <c:showLegendKey val="0"/>
              <c:showVal val="1"/>
              <c:showCatName val="1"/>
              <c:showSerName val="0"/>
              <c:showPercent val="1"/>
              <c:showBubbleSize val="0"/>
            </c:dLbl>
            <c:txPr>
              <a:bodyPr/>
              <a:lstStyle/>
              <a:p>
                <a:pPr>
                  <a:defRPr sz="1200"/>
                </a:pPr>
                <a:endParaRPr lang="zh-TW"/>
              </a:p>
            </c:txPr>
            <c:showLegendKey val="0"/>
            <c:showVal val="1"/>
            <c:showCatName val="1"/>
            <c:showSerName val="0"/>
            <c:showPercent val="1"/>
            <c:showBubbleSize val="0"/>
            <c:separator>
</c:separator>
            <c:showLeaderLines val="1"/>
          </c:dLbls>
          <c:cat>
            <c:strRef>
              <c:f>'[◎產品別毛利率比較(All)_20160727(Revised關係人實際數沖銷從2015改)_20190422xlsx.xlsx]產品別-各單季營收'!$C$2:$E$2</c:f>
              <c:strCache>
                <c:ptCount val="3"/>
                <c:pt idx="0">
                  <c:v>空運服務</c:v>
                </c:pt>
                <c:pt idx="1">
                  <c:v>海運服務</c:v>
                </c:pt>
                <c:pt idx="2">
                  <c:v>其他服務</c:v>
                </c:pt>
              </c:strCache>
            </c:strRef>
          </c:cat>
          <c:val>
            <c:numRef>
              <c:f>'[◎產品別毛利率比較(All)_20160727(Revised關係人實際數沖銷從2015改)_20190422xlsx.xlsx]產品別-各單季營收'!$C$23:$E$23</c:f>
              <c:numCache>
                <c:formatCode>#,##0\ _);[Red]\(#,##0\)_);\-\ \ \ </c:formatCode>
                <c:ptCount val="3"/>
                <c:pt idx="0">
                  <c:v>394971</c:v>
                </c:pt>
                <c:pt idx="1">
                  <c:v>90125</c:v>
                </c:pt>
                <c:pt idx="2">
                  <c:v>136022</c:v>
                </c:pt>
              </c:numCache>
            </c:numRef>
          </c:val>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txPr>
    <a:bodyPr/>
    <a:lstStyle/>
    <a:p>
      <a:pPr>
        <a:defRPr>
          <a:latin typeface="Book Antiqua" panose="02040602050305030304" pitchFamily="18" charset="0"/>
        </a:defRPr>
      </a:pPr>
      <a:endParaRPr lang="zh-TW"/>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explosion val="25"/>
          <c:dPt>
            <c:idx val="0"/>
            <c:bubble3D val="0"/>
          </c:dPt>
          <c:dPt>
            <c:idx val="1"/>
            <c:bubble3D val="0"/>
          </c:dPt>
          <c:dPt>
            <c:idx val="2"/>
            <c:bubble3D val="0"/>
          </c:dPt>
          <c:dLbls>
            <c:dLbl>
              <c:idx val="1"/>
              <c:layout>
                <c:manualLayout>
                  <c:x val="1.5522875816993464E-2"/>
                  <c:y val="0.30995532473334453"/>
                </c:manualLayout>
              </c:layout>
              <c:showLegendKey val="0"/>
              <c:showVal val="1"/>
              <c:showCatName val="1"/>
              <c:showSerName val="0"/>
              <c:showPercent val="1"/>
              <c:showBubbleSize val="0"/>
              <c:separator>
</c:separator>
            </c:dLbl>
            <c:dLbl>
              <c:idx val="2"/>
              <c:layout>
                <c:manualLayout>
                  <c:x val="5.323452215531882E-2"/>
                  <c:y val="-2.7011224660747193E-2"/>
                </c:manualLayout>
              </c:layout>
              <c:showLegendKey val="0"/>
              <c:showVal val="1"/>
              <c:showCatName val="1"/>
              <c:showSerName val="0"/>
              <c:showPercent val="1"/>
              <c:showBubbleSize val="0"/>
            </c:dLbl>
            <c:txPr>
              <a:bodyPr/>
              <a:lstStyle/>
              <a:p>
                <a:pPr>
                  <a:defRPr sz="1200"/>
                </a:pPr>
                <a:endParaRPr lang="zh-TW"/>
              </a:p>
            </c:txPr>
            <c:showLegendKey val="0"/>
            <c:showVal val="1"/>
            <c:showCatName val="1"/>
            <c:showSerName val="0"/>
            <c:showPercent val="1"/>
            <c:showBubbleSize val="0"/>
            <c:separator>
</c:separator>
            <c:showLeaderLines val="1"/>
          </c:dLbls>
          <c:cat>
            <c:strRef>
              <c:f>'產品別-累計營收'!$C$5:$E$5</c:f>
              <c:strCache>
                <c:ptCount val="3"/>
                <c:pt idx="0">
                  <c:v>空運服務</c:v>
                </c:pt>
                <c:pt idx="1">
                  <c:v>海運服務</c:v>
                </c:pt>
                <c:pt idx="2">
                  <c:v>其他服務</c:v>
                </c:pt>
              </c:strCache>
            </c:strRef>
          </c:cat>
          <c:val>
            <c:numRef>
              <c:f>'產品別-累計營收'!$C$13:$E$13</c:f>
              <c:numCache>
                <c:formatCode>#,##0\ _);[Red]\(#,##0\)_);\-\ \ \ </c:formatCode>
                <c:ptCount val="3"/>
                <c:pt idx="0">
                  <c:v>423367</c:v>
                </c:pt>
                <c:pt idx="1">
                  <c:v>98869</c:v>
                </c:pt>
                <c:pt idx="2">
                  <c:v>112520</c:v>
                </c:pt>
              </c:numCache>
            </c:numRef>
          </c:val>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txPr>
    <a:bodyPr/>
    <a:lstStyle/>
    <a:p>
      <a:pPr>
        <a:defRPr>
          <a:latin typeface="Book Antiqua" panose="02040602050305030304" pitchFamily="18" charset="0"/>
        </a:defRPr>
      </a:pPr>
      <a:endParaRPr lang="zh-TW"/>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8.9233319519270618E-2"/>
          <c:y val="0.21020447294387604"/>
          <c:w val="0.80148323564817558"/>
          <c:h val="0.78717588445156927"/>
        </c:manualLayout>
      </c:layout>
      <c:pie3DChart>
        <c:varyColors val="1"/>
        <c:ser>
          <c:idx val="0"/>
          <c:order val="0"/>
          <c:tx>
            <c:strRef>
              <c:f>'[◎產品別毛利率比較(All)_20160727(Revised關係人實際數沖銷從2015改)_20190422xlsx.xlsx]地區別'!$B$18</c:f>
              <c:strCache>
                <c:ptCount val="1"/>
                <c:pt idx="0">
                  <c:v>2018第一季</c:v>
                </c:pt>
              </c:strCache>
            </c:strRef>
          </c:tx>
          <c:explosion val="25"/>
          <c:dPt>
            <c:idx val="0"/>
            <c:bubble3D val="0"/>
          </c:dPt>
          <c:dPt>
            <c:idx val="1"/>
            <c:bubble3D val="0"/>
          </c:dPt>
          <c:dPt>
            <c:idx val="2"/>
            <c:bubble3D val="0"/>
          </c:dPt>
          <c:dLbls>
            <c:dLbl>
              <c:idx val="0"/>
              <c:layout/>
              <c:tx>
                <c:rich>
                  <a:bodyPr/>
                  <a:lstStyle/>
                  <a:p>
                    <a:pPr>
                      <a:defRPr sz="1200">
                        <a:latin typeface="Book Antiqua" panose="02040602050305030304" pitchFamily="18" charset="0"/>
                      </a:defRPr>
                    </a:pPr>
                    <a:r>
                      <a:rPr lang="zh-TW" altLang="en-US" sz="1200" dirty="0"/>
                      <a:t>台灣地區
</a:t>
                    </a:r>
                    <a:r>
                      <a:rPr lang="en-US" altLang="zh-TW" sz="1200" dirty="0" smtClean="0"/>
                      <a:t>164,475  </a:t>
                    </a:r>
                    <a:r>
                      <a:rPr lang="en-US" altLang="zh-TW" sz="1200" dirty="0"/>
                      <a:t>
26%</a:t>
                    </a:r>
                    <a:endParaRPr lang="zh-TW" altLang="en-US" dirty="0"/>
                  </a:p>
                </c:rich>
              </c:tx>
              <c:spPr/>
              <c:showLegendKey val="0"/>
              <c:showVal val="1"/>
              <c:showCatName val="1"/>
              <c:showSerName val="0"/>
              <c:showPercent val="1"/>
              <c:showBubbleSize val="0"/>
            </c:dLbl>
            <c:dLbl>
              <c:idx val="1"/>
              <c:layout/>
              <c:tx>
                <c:rich>
                  <a:bodyPr/>
                  <a:lstStyle/>
                  <a:p>
                    <a:pPr>
                      <a:defRPr sz="1200">
                        <a:latin typeface="Book Antiqua" panose="02040602050305030304" pitchFamily="18" charset="0"/>
                      </a:defRPr>
                    </a:pPr>
                    <a:r>
                      <a:rPr lang="zh-TW" altLang="en-US" sz="1200" dirty="0"/>
                      <a:t>亞洲地區
</a:t>
                    </a:r>
                    <a:r>
                      <a:rPr lang="en-US" altLang="zh-TW" sz="1200" dirty="0" smtClean="0"/>
                      <a:t>378,261  </a:t>
                    </a:r>
                    <a:r>
                      <a:rPr lang="en-US" altLang="zh-TW" sz="1200" dirty="0"/>
                      <a:t>
61%</a:t>
                    </a:r>
                    <a:endParaRPr lang="zh-TW" altLang="en-US" dirty="0"/>
                  </a:p>
                </c:rich>
              </c:tx>
              <c:spPr/>
              <c:showLegendKey val="0"/>
              <c:showVal val="1"/>
              <c:showCatName val="1"/>
              <c:showSerName val="0"/>
              <c:showPercent val="1"/>
              <c:showBubbleSize val="0"/>
            </c:dLbl>
            <c:dLbl>
              <c:idx val="2"/>
              <c:layout/>
              <c:tx>
                <c:rich>
                  <a:bodyPr/>
                  <a:lstStyle/>
                  <a:p>
                    <a:pPr>
                      <a:defRPr sz="1200">
                        <a:latin typeface="Book Antiqua" panose="02040602050305030304" pitchFamily="18" charset="0"/>
                      </a:defRPr>
                    </a:pPr>
                    <a:r>
                      <a:rPr lang="zh-TW" altLang="en-US" sz="1200" dirty="0"/>
                      <a:t>美洲地區
</a:t>
                    </a:r>
                    <a:r>
                      <a:rPr lang="en-US" altLang="zh-TW" sz="1200" dirty="0" smtClean="0"/>
                      <a:t>78,372  </a:t>
                    </a:r>
                    <a:r>
                      <a:rPr lang="en-US" altLang="zh-TW" sz="1200" dirty="0"/>
                      <a:t>
13%</a:t>
                    </a:r>
                    <a:endParaRPr lang="zh-TW" altLang="en-US" dirty="0"/>
                  </a:p>
                </c:rich>
              </c:tx>
              <c:spPr/>
              <c:showLegendKey val="0"/>
              <c:showVal val="1"/>
              <c:showCatName val="1"/>
              <c:showSerName val="0"/>
              <c:showPercent val="1"/>
              <c:showBubbleSize val="0"/>
            </c:dLbl>
            <c:txPr>
              <a:bodyPr/>
              <a:lstStyle/>
              <a:p>
                <a:pPr>
                  <a:defRPr sz="1200"/>
                </a:pPr>
                <a:endParaRPr lang="zh-TW"/>
              </a:p>
            </c:txPr>
            <c:showLegendKey val="0"/>
            <c:showVal val="1"/>
            <c:showCatName val="1"/>
            <c:showSerName val="0"/>
            <c:showPercent val="1"/>
            <c:showBubbleSize val="0"/>
            <c:separator>
</c:separator>
            <c:showLeaderLines val="1"/>
          </c:dLbls>
          <c:cat>
            <c:strRef>
              <c:f>'[◎產品別毛利率比較(All)_20160727(Revised關係人實際數沖銷從2015改)_20190422xlsx.xlsx]地區別'!$C$4:$E$4</c:f>
              <c:strCache>
                <c:ptCount val="3"/>
                <c:pt idx="0">
                  <c:v>台灣地區</c:v>
                </c:pt>
                <c:pt idx="1">
                  <c:v>亞洲地區</c:v>
                </c:pt>
                <c:pt idx="2">
                  <c:v>美洲地區</c:v>
                </c:pt>
              </c:strCache>
            </c:strRef>
          </c:cat>
          <c:val>
            <c:numRef>
              <c:f>'[◎產品別毛利率比較(All)_20160727(Revised關係人實際數沖銷從2015改)_20190422xlsx.xlsx]地區別'!$C$18:$E$18</c:f>
              <c:numCache>
                <c:formatCode>#,##0\ _);[Red]\(#,##0\)_);\-\ \ \ </c:formatCode>
                <c:ptCount val="3"/>
                <c:pt idx="0">
                  <c:v>164475</c:v>
                </c:pt>
                <c:pt idx="1">
                  <c:v>378261</c:v>
                </c:pt>
                <c:pt idx="2">
                  <c:v>78372</c:v>
                </c:pt>
              </c:numCache>
            </c:numRef>
          </c:val>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8.9233319519270618E-2"/>
          <c:y val="0.21020447294387604"/>
          <c:w val="0.80148323564817558"/>
          <c:h val="0.78717588445156927"/>
        </c:manualLayout>
      </c:layout>
      <c:pie3DChart>
        <c:varyColors val="1"/>
        <c:ser>
          <c:idx val="0"/>
          <c:order val="0"/>
          <c:tx>
            <c:strRef>
              <c:f>'[◎產品別毛利率比較(All)_20160727(Revised關係人實際數沖銷從2015改)_20190422xlsx.xlsx]地區別'!$B$22</c:f>
              <c:strCache>
                <c:ptCount val="1"/>
                <c:pt idx="0">
                  <c:v>2019第一季</c:v>
                </c:pt>
              </c:strCache>
            </c:strRef>
          </c:tx>
          <c:explosion val="25"/>
          <c:dPt>
            <c:idx val="0"/>
            <c:bubble3D val="0"/>
          </c:dPt>
          <c:dPt>
            <c:idx val="1"/>
            <c:bubble3D val="0"/>
          </c:dPt>
          <c:dPt>
            <c:idx val="2"/>
            <c:bubble3D val="0"/>
          </c:dPt>
          <c:dLbls>
            <c:dLbl>
              <c:idx val="0"/>
              <c:layout/>
              <c:spPr/>
              <c:txPr>
                <a:bodyPr/>
                <a:lstStyle/>
                <a:p>
                  <a:pPr>
                    <a:defRPr sz="1200">
                      <a:latin typeface="Book Antiqua" panose="02040602050305030304" pitchFamily="18" charset="0"/>
                    </a:defRPr>
                  </a:pPr>
                  <a:endParaRPr lang="zh-TW"/>
                </a:p>
              </c:txPr>
              <c:showLegendKey val="0"/>
              <c:showVal val="1"/>
              <c:showCatName val="1"/>
              <c:showSerName val="0"/>
              <c:showPercent val="1"/>
              <c:showBubbleSize val="0"/>
            </c:dLbl>
            <c:dLbl>
              <c:idx val="1"/>
              <c:layout/>
              <c:spPr/>
              <c:txPr>
                <a:bodyPr/>
                <a:lstStyle/>
                <a:p>
                  <a:pPr>
                    <a:defRPr sz="1200">
                      <a:latin typeface="Book Antiqua" panose="02040602050305030304" pitchFamily="18" charset="0"/>
                    </a:defRPr>
                  </a:pPr>
                  <a:endParaRPr lang="zh-TW"/>
                </a:p>
              </c:txPr>
              <c:showLegendKey val="0"/>
              <c:showVal val="1"/>
              <c:showCatName val="1"/>
              <c:showSerName val="0"/>
              <c:showPercent val="1"/>
              <c:showBubbleSize val="0"/>
            </c:dLbl>
            <c:dLbl>
              <c:idx val="2"/>
              <c:layout/>
              <c:spPr/>
              <c:txPr>
                <a:bodyPr/>
                <a:lstStyle/>
                <a:p>
                  <a:pPr>
                    <a:defRPr sz="1200">
                      <a:latin typeface="Book Antiqua" panose="02040602050305030304" pitchFamily="18" charset="0"/>
                    </a:defRPr>
                  </a:pPr>
                  <a:endParaRPr lang="zh-TW"/>
                </a:p>
              </c:txPr>
              <c:showLegendKey val="0"/>
              <c:showVal val="1"/>
              <c:showCatName val="1"/>
              <c:showSerName val="0"/>
              <c:showPercent val="1"/>
              <c:showBubbleSize val="0"/>
            </c:dLbl>
            <c:txPr>
              <a:bodyPr/>
              <a:lstStyle/>
              <a:p>
                <a:pPr>
                  <a:defRPr sz="1200"/>
                </a:pPr>
                <a:endParaRPr lang="zh-TW"/>
              </a:p>
            </c:txPr>
            <c:showLegendKey val="0"/>
            <c:showVal val="1"/>
            <c:showCatName val="1"/>
            <c:showSerName val="0"/>
            <c:showPercent val="1"/>
            <c:showBubbleSize val="0"/>
            <c:separator>
</c:separator>
            <c:showLeaderLines val="1"/>
          </c:dLbls>
          <c:cat>
            <c:strRef>
              <c:f>'[◎產品別毛利率比較(All)_20160727(Revised關係人實際數沖銷從2015改)_20190422xlsx.xlsx]地區別'!$C$4:$E$4</c:f>
              <c:strCache>
                <c:ptCount val="3"/>
                <c:pt idx="0">
                  <c:v>台灣地區</c:v>
                </c:pt>
                <c:pt idx="1">
                  <c:v>亞洲地區</c:v>
                </c:pt>
                <c:pt idx="2">
                  <c:v>美洲地區</c:v>
                </c:pt>
              </c:strCache>
            </c:strRef>
          </c:cat>
          <c:val>
            <c:numRef>
              <c:f>'[◎產品別毛利率比較(All)_20160727(Revised關係人實際數沖銷從2015改)_20190422xlsx.xlsx]地區別'!$C$22:$E$22</c:f>
              <c:numCache>
                <c:formatCode>#,##0\ _);[Red]\(#,##0\)_);\-\ \ \ </c:formatCode>
                <c:ptCount val="3"/>
                <c:pt idx="0">
                  <c:v>96023</c:v>
                </c:pt>
                <c:pt idx="1">
                  <c:v>458869</c:v>
                </c:pt>
                <c:pt idx="2">
                  <c:v>79864</c:v>
                </c:pt>
              </c:numCache>
            </c:numRef>
          </c:val>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zh-TW" altLang="en-US"/>
              <a:t>毛利率</a:t>
            </a:r>
          </a:p>
        </c:rich>
      </c:tx>
      <c:layout/>
      <c:overlay val="0"/>
    </c:title>
    <c:autoTitleDeleted val="0"/>
    <c:plotArea>
      <c:layout/>
      <c:barChart>
        <c:barDir val="col"/>
        <c:grouping val="clustered"/>
        <c:varyColors val="0"/>
        <c:ser>
          <c:idx val="0"/>
          <c:order val="0"/>
          <c:tx>
            <c:strRef>
              <c:f>'[◎產品別毛利率比較(All)_20160727(Revised關係人實際數沖銷從2015改)_20190422xlsx.xlsx]產品別-單季毛利率'!$H$24</c:f>
              <c:strCache>
                <c:ptCount val="1"/>
                <c:pt idx="0">
                  <c:v>2018Q1</c:v>
                </c:pt>
              </c:strCache>
            </c:strRef>
          </c:tx>
          <c:invertIfNegative val="0"/>
          <c:cat>
            <c:strRef>
              <c:f>'[◎產品別毛利率比較(All)_20160727(Revised關係人實際數沖銷從2015改)_20190422xlsx.xlsx]產品別-單季毛利率'!$I$23:$L$23</c:f>
              <c:strCache>
                <c:ptCount val="4"/>
                <c:pt idx="0">
                  <c:v>空運服務</c:v>
                </c:pt>
                <c:pt idx="1">
                  <c:v>海運服務</c:v>
                </c:pt>
                <c:pt idx="2">
                  <c:v>其他服務</c:v>
                </c:pt>
                <c:pt idx="3">
                  <c:v>平均</c:v>
                </c:pt>
              </c:strCache>
            </c:strRef>
          </c:cat>
          <c:val>
            <c:numRef>
              <c:f>'[◎產品別毛利率比較(All)_20160727(Revised關係人實際數沖銷從2015改)_20190422xlsx.xlsx]產品別-單季毛利率'!$I$24:$L$24</c:f>
              <c:numCache>
                <c:formatCode>0.00%</c:formatCode>
                <c:ptCount val="4"/>
                <c:pt idx="0">
                  <c:v>6.2764101668223743E-2</c:v>
                </c:pt>
                <c:pt idx="1">
                  <c:v>0.19738141470180307</c:v>
                </c:pt>
                <c:pt idx="2">
                  <c:v>0.12764111687815205</c:v>
                </c:pt>
                <c:pt idx="3">
                  <c:v>9.6505011930100235E-2</c:v>
                </c:pt>
              </c:numCache>
            </c:numRef>
          </c:val>
        </c:ser>
        <c:ser>
          <c:idx val="1"/>
          <c:order val="1"/>
          <c:tx>
            <c:strRef>
              <c:f>'[◎產品別毛利率比較(All)_20160727(Revised關係人實際數沖銷從2015改)_20190422xlsx.xlsx]產品別-單季毛利率'!$H$25</c:f>
              <c:strCache>
                <c:ptCount val="1"/>
                <c:pt idx="0">
                  <c:v>2018Q4</c:v>
                </c:pt>
              </c:strCache>
            </c:strRef>
          </c:tx>
          <c:invertIfNegative val="0"/>
          <c:cat>
            <c:strRef>
              <c:f>'[◎產品別毛利率比較(All)_20160727(Revised關係人實際數沖銷從2015改)_20190422xlsx.xlsx]產品別-單季毛利率'!$I$23:$L$23</c:f>
              <c:strCache>
                <c:ptCount val="4"/>
                <c:pt idx="0">
                  <c:v>空運服務</c:v>
                </c:pt>
                <c:pt idx="1">
                  <c:v>海運服務</c:v>
                </c:pt>
                <c:pt idx="2">
                  <c:v>其他服務</c:v>
                </c:pt>
                <c:pt idx="3">
                  <c:v>平均</c:v>
                </c:pt>
              </c:strCache>
            </c:strRef>
          </c:cat>
          <c:val>
            <c:numRef>
              <c:f>'[◎產品別毛利率比較(All)_20160727(Revised關係人實際數沖銷從2015改)_20190422xlsx.xlsx]產品別-單季毛利率'!$I$25:$L$25</c:f>
              <c:numCache>
                <c:formatCode>0.00%</c:formatCode>
                <c:ptCount val="4"/>
                <c:pt idx="0">
                  <c:v>9.4908837301982671E-2</c:v>
                </c:pt>
                <c:pt idx="1">
                  <c:v>0.12080768149713032</c:v>
                </c:pt>
                <c:pt idx="2">
                  <c:v>0.18666772442399446</c:v>
                </c:pt>
                <c:pt idx="3">
                  <c:v>0.10389808769384595</c:v>
                </c:pt>
              </c:numCache>
            </c:numRef>
          </c:val>
        </c:ser>
        <c:ser>
          <c:idx val="2"/>
          <c:order val="2"/>
          <c:tx>
            <c:strRef>
              <c:f>'[◎產品別毛利率比較(All)_20160727(Revised關係人實際數沖銷從2015改)_20190422xlsx.xlsx]產品別-單季毛利率'!$H$26</c:f>
              <c:strCache>
                <c:ptCount val="1"/>
                <c:pt idx="0">
                  <c:v>2019Q1</c:v>
                </c:pt>
              </c:strCache>
            </c:strRef>
          </c:tx>
          <c:invertIfNegative val="0"/>
          <c:cat>
            <c:strRef>
              <c:f>'[◎產品別毛利率比較(All)_20160727(Revised關係人實際數沖銷從2015改)_20190422xlsx.xlsx]產品別-單季毛利率'!$I$23:$L$23</c:f>
              <c:strCache>
                <c:ptCount val="4"/>
                <c:pt idx="0">
                  <c:v>空運服務</c:v>
                </c:pt>
                <c:pt idx="1">
                  <c:v>海運服務</c:v>
                </c:pt>
                <c:pt idx="2">
                  <c:v>其他服務</c:v>
                </c:pt>
                <c:pt idx="3">
                  <c:v>平均</c:v>
                </c:pt>
              </c:strCache>
            </c:strRef>
          </c:cat>
          <c:val>
            <c:numRef>
              <c:f>'[◎產品別毛利率比較(All)_20160727(Revised關係人實際數沖銷從2015改)_20190422xlsx.xlsx]產品別-單季毛利率'!$I$26:$L$26</c:f>
              <c:numCache>
                <c:formatCode>0.00%</c:formatCode>
                <c:ptCount val="4"/>
                <c:pt idx="0">
                  <c:v>0.10587951852761664</c:v>
                </c:pt>
                <c:pt idx="1">
                  <c:v>0.10016284174008031</c:v>
                </c:pt>
                <c:pt idx="2">
                  <c:v>0.14393885531461073</c:v>
                </c:pt>
                <c:pt idx="3">
                  <c:v>0.11173567207608581</c:v>
                </c:pt>
              </c:numCache>
            </c:numRef>
          </c:val>
        </c:ser>
        <c:dLbls>
          <c:showLegendKey val="0"/>
          <c:showVal val="0"/>
          <c:showCatName val="0"/>
          <c:showSerName val="0"/>
          <c:showPercent val="0"/>
          <c:showBubbleSize val="0"/>
        </c:dLbls>
        <c:gapWidth val="150"/>
        <c:axId val="52047872"/>
        <c:axId val="52049408"/>
      </c:barChart>
      <c:catAx>
        <c:axId val="52047872"/>
        <c:scaling>
          <c:orientation val="minMax"/>
        </c:scaling>
        <c:delete val="0"/>
        <c:axPos val="b"/>
        <c:majorTickMark val="none"/>
        <c:minorTickMark val="none"/>
        <c:tickLblPos val="nextTo"/>
        <c:crossAx val="52049408"/>
        <c:crosses val="autoZero"/>
        <c:auto val="1"/>
        <c:lblAlgn val="ctr"/>
        <c:lblOffset val="100"/>
        <c:noMultiLvlLbl val="0"/>
      </c:catAx>
      <c:valAx>
        <c:axId val="52049408"/>
        <c:scaling>
          <c:orientation val="minMax"/>
        </c:scaling>
        <c:delete val="0"/>
        <c:axPos val="l"/>
        <c:majorGridlines/>
        <c:title>
          <c:tx>
            <c:rich>
              <a:bodyPr/>
              <a:lstStyle/>
              <a:p>
                <a:pPr>
                  <a:defRPr/>
                </a:pPr>
                <a:r>
                  <a:rPr lang="zh-TW" altLang="en-US"/>
                  <a:t>毛利率</a:t>
                </a:r>
              </a:p>
            </c:rich>
          </c:tx>
          <c:layout/>
          <c:overlay val="0"/>
        </c:title>
        <c:numFmt formatCode="0.00%" sourceLinked="1"/>
        <c:majorTickMark val="none"/>
        <c:minorTickMark val="none"/>
        <c:tickLblPos val="nextTo"/>
        <c:crossAx val="52047872"/>
        <c:crosses val="autoZero"/>
        <c:crossBetween val="between"/>
      </c:valAx>
      <c:dTable>
        <c:showHorzBorder val="1"/>
        <c:showVertBorder val="1"/>
        <c:showOutline val="1"/>
        <c:showKeys val="1"/>
        <c:txPr>
          <a:bodyPr/>
          <a:lstStyle/>
          <a:p>
            <a:pPr rtl="0">
              <a:defRPr sz="1200">
                <a:latin typeface="Book Antiqua" panose="02040602050305030304" pitchFamily="18" charset="0"/>
              </a:defRPr>
            </a:pPr>
            <a:endParaRPr lang="zh-TW"/>
          </a:p>
        </c:txPr>
      </c:dTable>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'[◎產品別毛利率比較(All)_20160727(Revised關係人實際數沖銷從2015改)_20190422xlsx.xlsx]經營績效-營收'!$L$66</c:f>
              <c:strCache>
                <c:ptCount val="1"/>
                <c:pt idx="0">
                  <c:v>2018Q1</c:v>
                </c:pt>
              </c:strCache>
            </c:strRef>
          </c:tx>
          <c:invertIfNegative val="0"/>
          <c:cat>
            <c:strRef>
              <c:f>'[◎產品別毛利率比較(All)_20160727(Revised關係人實際數沖銷從2015改)_20190422xlsx.xlsx]經營績效-營收'!$M$65:$P$65</c:f>
              <c:strCache>
                <c:ptCount val="4"/>
                <c:pt idx="0">
                  <c:v>毛利率 (%)</c:v>
                </c:pt>
                <c:pt idx="1">
                  <c:v>營業淨利率 (%)</c:v>
                </c:pt>
                <c:pt idx="2">
                  <c:v>淨利(仟萬元)</c:v>
                </c:pt>
                <c:pt idx="3">
                  <c:v>EPS (元)</c:v>
                </c:pt>
              </c:strCache>
            </c:strRef>
          </c:cat>
          <c:val>
            <c:numRef>
              <c:f>'[◎產品別毛利率比較(All)_20160727(Revised關係人實際數沖銷從2015改)_20190422xlsx.xlsx]經營績效-營收'!$M$66:$P$66</c:f>
              <c:numCache>
                <c:formatCode>#,##0.00\ _);[Red]\(#,##0.00\)_);\-\ \ \ </c:formatCode>
                <c:ptCount val="4"/>
                <c:pt idx="0">
                  <c:v>9.6505011930100242</c:v>
                </c:pt>
                <c:pt idx="1">
                  <c:v>2.35</c:v>
                </c:pt>
                <c:pt idx="2">
                  <c:v>1.1100000000000001</c:v>
                </c:pt>
                <c:pt idx="3">
                  <c:v>0.42</c:v>
                </c:pt>
              </c:numCache>
            </c:numRef>
          </c:val>
        </c:ser>
        <c:ser>
          <c:idx val="1"/>
          <c:order val="1"/>
          <c:tx>
            <c:strRef>
              <c:f>'[◎產品別毛利率比較(All)_20160727(Revised關係人實際數沖銷從2015改)_20190422xlsx.xlsx]經營績效-營收'!$L$67</c:f>
              <c:strCache>
                <c:ptCount val="1"/>
                <c:pt idx="0">
                  <c:v>2018年度</c:v>
                </c:pt>
              </c:strCache>
            </c:strRef>
          </c:tx>
          <c:invertIfNegative val="0"/>
          <c:cat>
            <c:strRef>
              <c:f>'[◎產品別毛利率比較(All)_20160727(Revised關係人實際數沖銷從2015改)_20190422xlsx.xlsx]經營績效-營收'!$M$65:$P$65</c:f>
              <c:strCache>
                <c:ptCount val="4"/>
                <c:pt idx="0">
                  <c:v>毛利率 (%)</c:v>
                </c:pt>
                <c:pt idx="1">
                  <c:v>營業淨利率 (%)</c:v>
                </c:pt>
                <c:pt idx="2">
                  <c:v>淨利(仟萬元)</c:v>
                </c:pt>
                <c:pt idx="3">
                  <c:v>EPS (元)</c:v>
                </c:pt>
              </c:strCache>
            </c:strRef>
          </c:cat>
          <c:val>
            <c:numRef>
              <c:f>'[◎產品別毛利率比較(All)_20160727(Revised關係人實際數沖銷從2015改)_20190422xlsx.xlsx]經營績效-營收'!$M$67:$P$67</c:f>
              <c:numCache>
                <c:formatCode>#,##0.00\ _);[Red]\(#,##0.00\)_);\-\ \ \ </c:formatCode>
                <c:ptCount val="4"/>
                <c:pt idx="0">
                  <c:v>10.389808769384596</c:v>
                </c:pt>
                <c:pt idx="1">
                  <c:v>3.33</c:v>
                </c:pt>
                <c:pt idx="2">
                  <c:v>7.36</c:v>
                </c:pt>
                <c:pt idx="3">
                  <c:v>2.81</c:v>
                </c:pt>
              </c:numCache>
            </c:numRef>
          </c:val>
        </c:ser>
        <c:ser>
          <c:idx val="2"/>
          <c:order val="2"/>
          <c:tx>
            <c:strRef>
              <c:f>'[◎產品別毛利率比較(All)_20160727(Revised關係人實際數沖銷從2015改)_20190422xlsx.xlsx]經營績效-營收'!$L$68</c:f>
              <c:strCache>
                <c:ptCount val="1"/>
                <c:pt idx="0">
                  <c:v>2019Q1</c:v>
                </c:pt>
              </c:strCache>
            </c:strRef>
          </c:tx>
          <c:invertIfNegative val="0"/>
          <c:cat>
            <c:strRef>
              <c:f>'[◎產品別毛利率比較(All)_20160727(Revised關係人實際數沖銷從2015改)_20190422xlsx.xlsx]經營績效-營收'!$M$65:$P$65</c:f>
              <c:strCache>
                <c:ptCount val="4"/>
                <c:pt idx="0">
                  <c:v>毛利率 (%)</c:v>
                </c:pt>
                <c:pt idx="1">
                  <c:v>營業淨利率 (%)</c:v>
                </c:pt>
                <c:pt idx="2">
                  <c:v>淨利(仟萬元)</c:v>
                </c:pt>
                <c:pt idx="3">
                  <c:v>EPS (元)</c:v>
                </c:pt>
              </c:strCache>
            </c:strRef>
          </c:cat>
          <c:val>
            <c:numRef>
              <c:f>'[◎產品別毛利率比較(All)_20160727(Revised關係人實際數沖銷從2015改)_20190422xlsx.xlsx]經營績效-營收'!$M$68:$P$68</c:f>
              <c:numCache>
                <c:formatCode>#,##0.00\ _);[Red]\(#,##0.00\)_);\-\ \ \ </c:formatCode>
                <c:ptCount val="4"/>
                <c:pt idx="0">
                  <c:v>11.173567207608581</c:v>
                </c:pt>
                <c:pt idx="1">
                  <c:v>3.35</c:v>
                </c:pt>
                <c:pt idx="2">
                  <c:v>1.44</c:v>
                </c:pt>
                <c:pt idx="3">
                  <c:v>0.55000000000000004</c:v>
                </c:pt>
              </c:numCache>
            </c:numRef>
          </c:val>
        </c:ser>
        <c:dLbls>
          <c:showLegendKey val="0"/>
          <c:showVal val="0"/>
          <c:showCatName val="0"/>
          <c:showSerName val="0"/>
          <c:showPercent val="0"/>
          <c:showBubbleSize val="0"/>
        </c:dLbls>
        <c:gapWidth val="150"/>
        <c:axId val="105799040"/>
        <c:axId val="105804928"/>
      </c:barChart>
      <c:catAx>
        <c:axId val="105799040"/>
        <c:scaling>
          <c:orientation val="minMax"/>
        </c:scaling>
        <c:delete val="0"/>
        <c:axPos val="b"/>
        <c:majorTickMark val="none"/>
        <c:minorTickMark val="none"/>
        <c:tickLblPos val="nextTo"/>
        <c:crossAx val="105804928"/>
        <c:crosses val="autoZero"/>
        <c:auto val="1"/>
        <c:lblAlgn val="ctr"/>
        <c:lblOffset val="100"/>
        <c:noMultiLvlLbl val="0"/>
      </c:catAx>
      <c:valAx>
        <c:axId val="105804928"/>
        <c:scaling>
          <c:orientation val="minMax"/>
        </c:scaling>
        <c:delete val="0"/>
        <c:axPos val="l"/>
        <c:majorGridlines/>
        <c:title>
          <c:tx>
            <c:rich>
              <a:bodyPr/>
              <a:lstStyle/>
              <a:p>
                <a:pPr>
                  <a:defRPr/>
                </a:pPr>
                <a:r>
                  <a:rPr lang="en-US" altLang="zh-TW"/>
                  <a:t>%</a:t>
                </a:r>
                <a:endParaRPr lang="zh-TW" altLang="en-US"/>
              </a:p>
            </c:rich>
          </c:tx>
          <c:layout/>
          <c:overlay val="0"/>
        </c:title>
        <c:numFmt formatCode="#,##0.00\ _);[Red]\(#,##0.00\)_);\-\ \ \ " sourceLinked="1"/>
        <c:majorTickMark val="none"/>
        <c:minorTickMark val="none"/>
        <c:tickLblPos val="nextTo"/>
        <c:crossAx val="105799040"/>
        <c:crosses val="autoZero"/>
        <c:crossBetween val="between"/>
      </c:valAx>
      <c:dTable>
        <c:showHorzBorder val="1"/>
        <c:showVertBorder val="1"/>
        <c:showOutline val="1"/>
        <c:showKeys val="1"/>
        <c:txPr>
          <a:bodyPr/>
          <a:lstStyle/>
          <a:p>
            <a:pPr rtl="0">
              <a:defRPr sz="1100">
                <a:latin typeface="Book Antiqua" panose="02040602050305030304" pitchFamily="18" charset="0"/>
              </a:defRPr>
            </a:pPr>
            <a:endParaRPr lang="zh-TW"/>
          </a:p>
        </c:txPr>
      </c:dTable>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zh-TW"/>
              <a:t>EPS</a:t>
            </a:r>
            <a:endParaRPr lang="zh-TW" altLang="en-US"/>
          </a:p>
        </c:rich>
      </c:tx>
      <c:layout/>
      <c:overlay val="0"/>
    </c:title>
    <c:autoTitleDeleted val="0"/>
    <c:plotArea>
      <c:layout/>
      <c:barChart>
        <c:barDir val="col"/>
        <c:grouping val="clustered"/>
        <c:varyColors val="0"/>
        <c:ser>
          <c:idx val="0"/>
          <c:order val="0"/>
          <c:tx>
            <c:strRef>
              <c:f>'[◎產品別毛利率比較(All)_20160727(Revised關係人實際數沖銷從2015改)_20190422xlsx.xlsx]eps圖表'!$B$2</c:f>
              <c:strCache>
                <c:ptCount val="1"/>
                <c:pt idx="0">
                  <c:v>2017</c:v>
                </c:pt>
              </c:strCache>
            </c:strRef>
          </c:tx>
          <c:invertIfNegative val="0"/>
          <c:cat>
            <c:strRef>
              <c:f>'[◎產品別毛利率比較(All)_20160727(Revised關係人實際數沖銷從2015改)_20190422xlsx.xlsx]eps圖表'!$A$3:$A$6</c:f>
              <c:strCache>
                <c:ptCount val="4"/>
                <c:pt idx="0">
                  <c:v>第一季</c:v>
                </c:pt>
                <c:pt idx="1">
                  <c:v>上半年度</c:v>
                </c:pt>
                <c:pt idx="2">
                  <c:v>前三季</c:v>
                </c:pt>
                <c:pt idx="3">
                  <c:v>年度</c:v>
                </c:pt>
              </c:strCache>
            </c:strRef>
          </c:cat>
          <c:val>
            <c:numRef>
              <c:f>'[◎產品別毛利率比較(All)_20160727(Revised關係人實際數沖銷從2015改)_20190422xlsx.xlsx]eps圖表'!$B$3:$B$6</c:f>
              <c:numCache>
                <c:formatCode>#,##0.00\ _);[Red]\(#,##0.00\)_);\-\ \ \ </c:formatCode>
                <c:ptCount val="4"/>
                <c:pt idx="0">
                  <c:v>0.47</c:v>
                </c:pt>
                <c:pt idx="1">
                  <c:v>0.72</c:v>
                </c:pt>
                <c:pt idx="2">
                  <c:v>1.36</c:v>
                </c:pt>
                <c:pt idx="3">
                  <c:v>2.17</c:v>
                </c:pt>
              </c:numCache>
            </c:numRef>
          </c:val>
        </c:ser>
        <c:ser>
          <c:idx val="1"/>
          <c:order val="1"/>
          <c:tx>
            <c:strRef>
              <c:f>'[◎產品別毛利率比較(All)_20160727(Revised關係人實際數沖銷從2015改)_20190422xlsx.xlsx]eps圖表'!$C$2</c:f>
              <c:strCache>
                <c:ptCount val="1"/>
                <c:pt idx="0">
                  <c:v>2018</c:v>
                </c:pt>
              </c:strCache>
            </c:strRef>
          </c:tx>
          <c:invertIfNegative val="0"/>
          <c:cat>
            <c:strRef>
              <c:f>'[◎產品別毛利率比較(All)_20160727(Revised關係人實際數沖銷從2015改)_20190422xlsx.xlsx]eps圖表'!$A$3:$A$6</c:f>
              <c:strCache>
                <c:ptCount val="4"/>
                <c:pt idx="0">
                  <c:v>第一季</c:v>
                </c:pt>
                <c:pt idx="1">
                  <c:v>上半年度</c:v>
                </c:pt>
                <c:pt idx="2">
                  <c:v>前三季</c:v>
                </c:pt>
                <c:pt idx="3">
                  <c:v>年度</c:v>
                </c:pt>
              </c:strCache>
            </c:strRef>
          </c:cat>
          <c:val>
            <c:numRef>
              <c:f>'[◎產品別毛利率比較(All)_20160727(Revised關係人實際數沖銷從2015改)_20190422xlsx.xlsx]eps圖表'!$C$3:$C$6</c:f>
              <c:numCache>
                <c:formatCode>#,##0.00\ _);[Red]\(#,##0.00\)_);\-\ \ \ </c:formatCode>
                <c:ptCount val="4"/>
                <c:pt idx="0">
                  <c:v>0.42</c:v>
                </c:pt>
                <c:pt idx="1">
                  <c:v>1.06</c:v>
                </c:pt>
                <c:pt idx="2">
                  <c:v>1.89</c:v>
                </c:pt>
                <c:pt idx="3">
                  <c:v>2.81</c:v>
                </c:pt>
              </c:numCache>
            </c:numRef>
          </c:val>
        </c:ser>
        <c:ser>
          <c:idx val="2"/>
          <c:order val="2"/>
          <c:tx>
            <c:strRef>
              <c:f>'[◎產品別毛利率比較(All)_20160727(Revised關係人實際數沖銷從2015改)_20190422xlsx.xlsx]eps圖表'!$D$2</c:f>
              <c:strCache>
                <c:ptCount val="1"/>
                <c:pt idx="0">
                  <c:v>2019</c:v>
                </c:pt>
              </c:strCache>
            </c:strRef>
          </c:tx>
          <c:invertIfNegative val="0"/>
          <c:cat>
            <c:strRef>
              <c:f>'[◎產品別毛利率比較(All)_20160727(Revised關係人實際數沖銷從2015改)_20190422xlsx.xlsx]eps圖表'!$A$3:$A$6</c:f>
              <c:strCache>
                <c:ptCount val="4"/>
                <c:pt idx="0">
                  <c:v>第一季</c:v>
                </c:pt>
                <c:pt idx="1">
                  <c:v>上半年度</c:v>
                </c:pt>
                <c:pt idx="2">
                  <c:v>前三季</c:v>
                </c:pt>
                <c:pt idx="3">
                  <c:v>年度</c:v>
                </c:pt>
              </c:strCache>
            </c:strRef>
          </c:cat>
          <c:val>
            <c:numRef>
              <c:f>'[◎產品別毛利率比較(All)_20160727(Revised關係人實際數沖銷從2015改)_20190422xlsx.xlsx]eps圖表'!$D$3:$D$6</c:f>
              <c:numCache>
                <c:formatCode>General</c:formatCode>
                <c:ptCount val="4"/>
                <c:pt idx="0" formatCode="#,##0.00\ _);[Red]\(#,##0.00\)_);\-\ \ \ ">
                  <c:v>0.55000000000000004</c:v>
                </c:pt>
              </c:numCache>
            </c:numRef>
          </c:val>
        </c:ser>
        <c:dLbls>
          <c:showLegendKey val="0"/>
          <c:showVal val="0"/>
          <c:showCatName val="0"/>
          <c:showSerName val="0"/>
          <c:showPercent val="0"/>
          <c:showBubbleSize val="0"/>
        </c:dLbls>
        <c:gapWidth val="150"/>
        <c:axId val="104688256"/>
        <c:axId val="104698240"/>
      </c:barChart>
      <c:catAx>
        <c:axId val="104688256"/>
        <c:scaling>
          <c:orientation val="minMax"/>
        </c:scaling>
        <c:delete val="0"/>
        <c:axPos val="b"/>
        <c:majorTickMark val="none"/>
        <c:minorTickMark val="none"/>
        <c:tickLblPos val="nextTo"/>
        <c:crossAx val="104698240"/>
        <c:crosses val="autoZero"/>
        <c:auto val="1"/>
        <c:lblAlgn val="ctr"/>
        <c:lblOffset val="100"/>
        <c:noMultiLvlLbl val="0"/>
      </c:catAx>
      <c:valAx>
        <c:axId val="104698240"/>
        <c:scaling>
          <c:orientation val="minMax"/>
        </c:scaling>
        <c:delete val="0"/>
        <c:axPos val="l"/>
        <c:majorGridlines/>
        <c:title>
          <c:tx>
            <c:rich>
              <a:bodyPr/>
              <a:lstStyle/>
              <a:p>
                <a:pPr>
                  <a:defRPr/>
                </a:pPr>
                <a:r>
                  <a:rPr lang="zh-TW" altLang="en-US"/>
                  <a:t>元</a:t>
                </a:r>
              </a:p>
            </c:rich>
          </c:tx>
          <c:layout/>
          <c:overlay val="0"/>
        </c:title>
        <c:numFmt formatCode="#,##0.00\ _);[Red]\(#,##0.00\)_);\-\ \ \ " sourceLinked="1"/>
        <c:majorTickMark val="none"/>
        <c:minorTickMark val="none"/>
        <c:tickLblPos val="nextTo"/>
        <c:crossAx val="104688256"/>
        <c:crosses val="autoZero"/>
        <c:crossBetween val="between"/>
      </c:valAx>
      <c:dTable>
        <c:showHorzBorder val="1"/>
        <c:showVertBorder val="1"/>
        <c:showOutline val="1"/>
        <c:showKeys val="1"/>
        <c:txPr>
          <a:bodyPr/>
          <a:lstStyle/>
          <a:p>
            <a:pPr rtl="0">
              <a:defRPr sz="1200">
                <a:latin typeface="Book Antiqua" panose="02040602050305030304" pitchFamily="18" charset="0"/>
              </a:defRPr>
            </a:pPr>
            <a:endParaRPr lang="zh-TW"/>
          </a:p>
        </c:txPr>
      </c:dTable>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0.35312</cdr:x>
      <cdr:y>0.45483</cdr:y>
    </cdr:from>
    <cdr:to>
      <cdr:x>0.46527</cdr:x>
      <cdr:y>0.53491</cdr:y>
    </cdr:to>
    <cdr:sp macro="" textlink="">
      <cdr:nvSpPr>
        <cdr:cNvPr id="2" name="文字方塊 1"/>
        <cdr:cNvSpPr txBox="1"/>
      </cdr:nvSpPr>
      <cdr:spPr>
        <a:xfrm xmlns:a="http://schemas.openxmlformats.org/drawingml/2006/main">
          <a:off x="2879105" y="2044824"/>
          <a:ext cx="914400"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zh-TW" sz="1600" dirty="0" smtClean="0">
              <a:latin typeface="Book Antiqua" panose="02040602050305030304" pitchFamily="18" charset="0"/>
            </a:rPr>
            <a:t>+47.22%</a:t>
          </a:r>
          <a:endParaRPr lang="zh-TW" altLang="en-US" sz="1600" dirty="0">
            <a:latin typeface="Book Antiqua" panose="02040602050305030304" pitchFamily="18" charset="0"/>
          </a:endParaRPr>
        </a:p>
      </cdr:txBody>
    </cdr:sp>
  </cdr:relSizeAnchor>
  <cdr:relSizeAnchor xmlns:cdr="http://schemas.openxmlformats.org/drawingml/2006/chartDrawing">
    <cdr:from>
      <cdr:x>0.56508</cdr:x>
      <cdr:y>0.35873</cdr:y>
    </cdr:from>
    <cdr:to>
      <cdr:x>0.67723</cdr:x>
      <cdr:y>0.43881</cdr:y>
    </cdr:to>
    <cdr:sp macro="" textlink="">
      <cdr:nvSpPr>
        <cdr:cNvPr id="3" name="文字方塊 2"/>
        <cdr:cNvSpPr txBox="1"/>
      </cdr:nvSpPr>
      <cdr:spPr>
        <a:xfrm xmlns:a="http://schemas.openxmlformats.org/drawingml/2006/main">
          <a:off x="4607297" y="1612776"/>
          <a:ext cx="914400"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zh-TW" sz="1600" dirty="0" smtClean="0">
              <a:latin typeface="Book Antiqua" panose="02040602050305030304" pitchFamily="18" charset="0"/>
            </a:rPr>
            <a:t>+38.97%</a:t>
          </a:r>
          <a:endParaRPr lang="zh-TW" altLang="en-US" sz="1600" dirty="0">
            <a:latin typeface="Book Antiqua" panose="02040602050305030304" pitchFamily="18" charset="0"/>
          </a:endParaRPr>
        </a:p>
      </cdr:txBody>
    </cdr:sp>
  </cdr:relSizeAnchor>
  <cdr:relSizeAnchor xmlns:cdr="http://schemas.openxmlformats.org/drawingml/2006/chartDrawing">
    <cdr:from>
      <cdr:x>0.7947</cdr:x>
      <cdr:y>0.17481</cdr:y>
    </cdr:from>
    <cdr:to>
      <cdr:x>0.90685</cdr:x>
      <cdr:y>0.25489</cdr:y>
    </cdr:to>
    <cdr:sp macro="" textlink="">
      <cdr:nvSpPr>
        <cdr:cNvPr id="4" name="文字方塊 3"/>
        <cdr:cNvSpPr txBox="1"/>
      </cdr:nvSpPr>
      <cdr:spPr>
        <a:xfrm xmlns:a="http://schemas.openxmlformats.org/drawingml/2006/main">
          <a:off x="6479505" y="785892"/>
          <a:ext cx="914400"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zh-TW" sz="1600" dirty="0" smtClean="0">
              <a:latin typeface="Book Antiqua" panose="02040602050305030304" pitchFamily="18" charset="0"/>
            </a:rPr>
            <a:t>+29.49%</a:t>
          </a:r>
          <a:endParaRPr lang="zh-TW" altLang="en-US" sz="1600" dirty="0">
            <a:latin typeface="Book Antiqua" panose="02040602050305030304" pitchFamily="18" charset="0"/>
          </a:endParaRPr>
        </a:p>
      </cdr:txBody>
    </cdr:sp>
  </cdr:relSizeAnchor>
  <cdr:relSizeAnchor xmlns:cdr="http://schemas.openxmlformats.org/drawingml/2006/chartDrawing">
    <cdr:from>
      <cdr:x>0.17648</cdr:x>
      <cdr:y>0.58296</cdr:y>
    </cdr:from>
    <cdr:to>
      <cdr:x>0.28863</cdr:x>
      <cdr:y>0.66305</cdr:y>
    </cdr:to>
    <cdr:sp macro="" textlink="">
      <cdr:nvSpPr>
        <cdr:cNvPr id="5" name="文字方塊 4"/>
        <cdr:cNvSpPr txBox="1"/>
      </cdr:nvSpPr>
      <cdr:spPr>
        <a:xfrm xmlns:a="http://schemas.openxmlformats.org/drawingml/2006/main">
          <a:off x="1438945" y="2620888"/>
          <a:ext cx="914400"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zh-TW" sz="1600" dirty="0" smtClean="0">
              <a:latin typeface="Book Antiqua" panose="02040602050305030304" pitchFamily="18" charset="0"/>
            </a:rPr>
            <a:t>+30.95%</a:t>
          </a:r>
          <a:endParaRPr lang="zh-TW" altLang="en-US" sz="1600" dirty="0">
            <a:latin typeface="Book Antiqua" panose="02040602050305030304" pitchFamily="18"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3" y="3"/>
            <a:ext cx="2917825" cy="517526"/>
          </a:xfrm>
          <a:prstGeom prst="rect">
            <a:avLst/>
          </a:prstGeom>
          <a:noFill/>
          <a:ln w="9525">
            <a:noFill/>
            <a:miter lim="800000"/>
            <a:headEnd/>
            <a:tailEnd/>
          </a:ln>
          <a:effectLst/>
        </p:spPr>
        <p:txBody>
          <a:bodyPr vert="horz" wrap="square" lIns="88221" tIns="44111" rIns="88221" bIns="44111" numCol="1" anchor="t" anchorCtr="0" compatLnSpc="1">
            <a:prstTxWarp prst="textNoShape">
              <a:avLst/>
            </a:prstTxWarp>
          </a:bodyPr>
          <a:lstStyle>
            <a:lvl1pPr>
              <a:defRPr sz="1200">
                <a:ea typeface="新細明體" pitchFamily="18" charset="-120"/>
              </a:defRPr>
            </a:lvl1pPr>
          </a:lstStyle>
          <a:p>
            <a:pPr>
              <a:defRPr/>
            </a:pPr>
            <a:endParaRPr lang="zh-TW" altLang="en-US"/>
          </a:p>
        </p:txBody>
      </p:sp>
      <p:sp>
        <p:nvSpPr>
          <p:cNvPr id="132099" name="Rectangle 3"/>
          <p:cNvSpPr>
            <a:spLocks noGrp="1" noChangeArrowheads="1"/>
          </p:cNvSpPr>
          <p:nvPr>
            <p:ph type="dt" sz="quarter" idx="1"/>
          </p:nvPr>
        </p:nvSpPr>
        <p:spPr bwMode="auto">
          <a:xfrm>
            <a:off x="3867152" y="3"/>
            <a:ext cx="2917825" cy="517526"/>
          </a:xfrm>
          <a:prstGeom prst="rect">
            <a:avLst/>
          </a:prstGeom>
          <a:noFill/>
          <a:ln w="9525">
            <a:noFill/>
            <a:miter lim="800000"/>
            <a:headEnd/>
            <a:tailEnd/>
          </a:ln>
          <a:effectLst/>
        </p:spPr>
        <p:txBody>
          <a:bodyPr vert="horz" wrap="square" lIns="88221" tIns="44111" rIns="88221" bIns="44111" numCol="1" anchor="t" anchorCtr="0" compatLnSpc="1">
            <a:prstTxWarp prst="textNoShape">
              <a:avLst/>
            </a:prstTxWarp>
          </a:bodyPr>
          <a:lstStyle>
            <a:lvl1pPr algn="r">
              <a:defRPr sz="1200">
                <a:ea typeface="新細明體" pitchFamily="18" charset="-120"/>
              </a:defRPr>
            </a:lvl1pPr>
          </a:lstStyle>
          <a:p>
            <a:pPr>
              <a:defRPr/>
            </a:pPr>
            <a:fld id="{59BBE7BE-D7B2-4C50-A832-DBF5009F6BCE}" type="datetimeFigureOut">
              <a:rPr lang="zh-TW" altLang="en-US"/>
              <a:pPr>
                <a:defRPr/>
              </a:pPr>
              <a:t>2019/5/8</a:t>
            </a:fld>
            <a:endParaRPr lang="zh-TW" altLang="en-US"/>
          </a:p>
        </p:txBody>
      </p:sp>
      <p:sp>
        <p:nvSpPr>
          <p:cNvPr id="132100" name="Rectangle 4"/>
          <p:cNvSpPr>
            <a:spLocks noGrp="1" noChangeArrowheads="1"/>
          </p:cNvSpPr>
          <p:nvPr>
            <p:ph type="ftr" sz="quarter" idx="2"/>
          </p:nvPr>
        </p:nvSpPr>
        <p:spPr bwMode="auto">
          <a:xfrm>
            <a:off x="3" y="9459913"/>
            <a:ext cx="2917825" cy="442912"/>
          </a:xfrm>
          <a:prstGeom prst="rect">
            <a:avLst/>
          </a:prstGeom>
          <a:noFill/>
          <a:ln w="9525">
            <a:noFill/>
            <a:miter lim="800000"/>
            <a:headEnd/>
            <a:tailEnd/>
          </a:ln>
          <a:effectLst/>
        </p:spPr>
        <p:txBody>
          <a:bodyPr vert="horz" wrap="square" lIns="88221" tIns="44111" rIns="88221" bIns="44111" numCol="1" anchor="b" anchorCtr="0" compatLnSpc="1">
            <a:prstTxWarp prst="textNoShape">
              <a:avLst/>
            </a:prstTxWarp>
          </a:bodyPr>
          <a:lstStyle>
            <a:lvl1pPr>
              <a:defRPr sz="1200">
                <a:ea typeface="新細明體" pitchFamily="18" charset="-120"/>
              </a:defRPr>
            </a:lvl1pPr>
          </a:lstStyle>
          <a:p>
            <a:pPr>
              <a:defRPr/>
            </a:pPr>
            <a:endParaRPr lang="zh-TW" altLang="en-US"/>
          </a:p>
        </p:txBody>
      </p:sp>
      <p:sp>
        <p:nvSpPr>
          <p:cNvPr id="132101" name="Rectangle 5"/>
          <p:cNvSpPr>
            <a:spLocks noGrp="1" noChangeArrowheads="1"/>
          </p:cNvSpPr>
          <p:nvPr>
            <p:ph type="sldNum" sz="quarter" idx="3"/>
          </p:nvPr>
        </p:nvSpPr>
        <p:spPr bwMode="auto">
          <a:xfrm>
            <a:off x="3867152" y="9459913"/>
            <a:ext cx="2917825" cy="442912"/>
          </a:xfrm>
          <a:prstGeom prst="rect">
            <a:avLst/>
          </a:prstGeom>
          <a:noFill/>
          <a:ln w="9525">
            <a:noFill/>
            <a:miter lim="800000"/>
            <a:headEnd/>
            <a:tailEnd/>
          </a:ln>
          <a:effectLst/>
        </p:spPr>
        <p:txBody>
          <a:bodyPr vert="horz" wrap="square" lIns="88221" tIns="44111" rIns="88221" bIns="44111" numCol="1" anchor="b" anchorCtr="0" compatLnSpc="1">
            <a:prstTxWarp prst="textNoShape">
              <a:avLst/>
            </a:prstTxWarp>
          </a:bodyPr>
          <a:lstStyle>
            <a:lvl1pPr algn="r">
              <a:defRPr sz="1200">
                <a:ea typeface="新細明體" pitchFamily="18" charset="-120"/>
              </a:defRPr>
            </a:lvl1pPr>
          </a:lstStyle>
          <a:p>
            <a:pPr>
              <a:defRPr/>
            </a:pPr>
            <a:fld id="{95816F91-5C9F-407A-9BCB-BF5254A183BE}" type="slidenum">
              <a:rPr lang="zh-TW" altLang="en-US"/>
              <a:pPr>
                <a:defRPr/>
              </a:pPr>
              <a:t>‹#›</a:t>
            </a:fld>
            <a:endParaRPr lang="zh-TW" altLang="en-US"/>
          </a:p>
        </p:txBody>
      </p:sp>
    </p:spTree>
    <p:extLst>
      <p:ext uri="{BB962C8B-B14F-4D97-AF65-F5344CB8AC3E}">
        <p14:creationId xmlns:p14="http://schemas.microsoft.com/office/powerpoint/2010/main" val="11529516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2"/>
            <a:ext cx="2946400" cy="495300"/>
          </a:xfrm>
          <a:prstGeom prst="rect">
            <a:avLst/>
          </a:prstGeom>
        </p:spPr>
        <p:txBody>
          <a:bodyPr vert="horz" lIns="88221" tIns="44111" rIns="88221" bIns="44111"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9" y="2"/>
            <a:ext cx="2946400" cy="495300"/>
          </a:xfrm>
          <a:prstGeom prst="rect">
            <a:avLst/>
          </a:prstGeom>
        </p:spPr>
        <p:txBody>
          <a:bodyPr vert="horz" lIns="88221" tIns="44111" rIns="88221" bIns="44111" rtlCol="0"/>
          <a:lstStyle>
            <a:lvl1pPr algn="r">
              <a:defRPr sz="1200">
                <a:latin typeface="Arial" charset="0"/>
                <a:ea typeface="新細明體" charset="-120"/>
              </a:defRPr>
            </a:lvl1pPr>
          </a:lstStyle>
          <a:p>
            <a:pPr>
              <a:defRPr/>
            </a:pPr>
            <a:fld id="{D25FB67E-F8E9-4412-AD2B-BE7A5C5AB386}" type="datetimeFigureOut">
              <a:rPr lang="zh-TW" altLang="en-US"/>
              <a:pPr>
                <a:defRPr/>
              </a:pPr>
              <a:t>2019/5/8</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88221" tIns="44111" rIns="88221" bIns="44111" rtlCol="0" anchor="ctr"/>
          <a:lstStyle/>
          <a:p>
            <a:pPr lvl="0"/>
            <a:endParaRPr lang="zh-TW" altLang="en-US" noProof="0" smtClean="0"/>
          </a:p>
        </p:txBody>
      </p:sp>
      <p:sp>
        <p:nvSpPr>
          <p:cNvPr id="5" name="備忘稿版面配置區 4"/>
          <p:cNvSpPr>
            <a:spLocks noGrp="1"/>
          </p:cNvSpPr>
          <p:nvPr>
            <p:ph type="body" sz="quarter" idx="3"/>
          </p:nvPr>
        </p:nvSpPr>
        <p:spPr>
          <a:xfrm>
            <a:off x="679451" y="4714877"/>
            <a:ext cx="5438775" cy="4467225"/>
          </a:xfrm>
          <a:prstGeom prst="rect">
            <a:avLst/>
          </a:prstGeom>
        </p:spPr>
        <p:txBody>
          <a:bodyPr vert="horz" wrap="square" lIns="88221" tIns="44111" rIns="88221" bIns="44111" numCol="1" anchor="t" anchorCtr="0" compatLnSpc="1">
            <a:prstTxWarp prst="textNoShape">
              <a:avLst/>
            </a:prstTxWarp>
            <a:normAutofit/>
          </a:bodyPr>
          <a:lstStyle/>
          <a:p>
            <a:pPr lvl="0"/>
            <a:r>
              <a:rPr lang="zh-TW" altLang="en-US" noProof="0" smtClean="0"/>
              <a:t>按一下以編輯母片文字樣式</a:t>
            </a:r>
          </a:p>
          <a:p>
            <a:pPr lvl="0"/>
            <a:r>
              <a:rPr lang="zh-TW" altLang="en-US" noProof="0" smtClean="0"/>
              <a:t>第二層</a:t>
            </a:r>
          </a:p>
          <a:p>
            <a:pPr lvl="0"/>
            <a:r>
              <a:rPr lang="zh-TW" altLang="en-US" noProof="0" smtClean="0"/>
              <a:t>第三層</a:t>
            </a:r>
          </a:p>
          <a:p>
            <a:pPr lvl="0"/>
            <a:r>
              <a:rPr lang="zh-TW" altLang="en-US" noProof="0" smtClean="0"/>
              <a:t>第四層</a:t>
            </a:r>
          </a:p>
          <a:p>
            <a:pPr lvl="0"/>
            <a:r>
              <a:rPr lang="zh-TW" altLang="en-US" noProof="0" smtClean="0"/>
              <a:t>第五層</a:t>
            </a:r>
          </a:p>
        </p:txBody>
      </p:sp>
      <p:sp>
        <p:nvSpPr>
          <p:cNvPr id="6" name="頁尾版面配置區 5"/>
          <p:cNvSpPr>
            <a:spLocks noGrp="1"/>
          </p:cNvSpPr>
          <p:nvPr>
            <p:ph type="ftr" sz="quarter" idx="4"/>
          </p:nvPr>
        </p:nvSpPr>
        <p:spPr>
          <a:xfrm>
            <a:off x="0" y="9429750"/>
            <a:ext cx="2946400" cy="495300"/>
          </a:xfrm>
          <a:prstGeom prst="rect">
            <a:avLst/>
          </a:prstGeom>
        </p:spPr>
        <p:txBody>
          <a:bodyPr vert="horz" lIns="88221" tIns="44111" rIns="88221" bIns="44111"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9" y="9429750"/>
            <a:ext cx="2946400" cy="495300"/>
          </a:xfrm>
          <a:prstGeom prst="rect">
            <a:avLst/>
          </a:prstGeom>
        </p:spPr>
        <p:txBody>
          <a:bodyPr vert="horz" lIns="88221" tIns="44111" rIns="88221" bIns="44111" rtlCol="0" anchor="b"/>
          <a:lstStyle>
            <a:lvl1pPr algn="r">
              <a:defRPr sz="1200">
                <a:latin typeface="Arial" charset="0"/>
                <a:ea typeface="新細明體" charset="-120"/>
              </a:defRPr>
            </a:lvl1pPr>
          </a:lstStyle>
          <a:p>
            <a:pPr>
              <a:defRPr/>
            </a:pPr>
            <a:fld id="{C2C18E32-79A0-4571-8705-841D8B7EFE01}" type="slidenum">
              <a:rPr lang="zh-TW" altLang="en-US"/>
              <a:pPr>
                <a:defRPr/>
              </a:pPr>
              <a:t>‹#›</a:t>
            </a:fld>
            <a:endParaRPr lang="zh-TW" altLang="en-US"/>
          </a:p>
        </p:txBody>
      </p:sp>
    </p:spTree>
    <p:extLst>
      <p:ext uri="{BB962C8B-B14F-4D97-AF65-F5344CB8AC3E}">
        <p14:creationId xmlns:p14="http://schemas.microsoft.com/office/powerpoint/2010/main" val="327816498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306404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indent="-228600">
              <a:buAutoNum type="arabicPeriod"/>
            </a:pPr>
            <a:r>
              <a:rPr lang="zh-TW" altLang="en-US" dirty="0" smtClean="0"/>
              <a:t>空運服務：佔比提升</a:t>
            </a:r>
            <a:r>
              <a:rPr lang="en-US" altLang="zh-TW" dirty="0" smtClean="0"/>
              <a:t>3%</a:t>
            </a:r>
            <a:r>
              <a:rPr lang="zh-TW" altLang="en-US" dirty="0" smtClean="0"/>
              <a:t>，係因下半年度新增電子流通業</a:t>
            </a:r>
            <a:r>
              <a:rPr lang="zh-TW" altLang="en-US" u="none" dirty="0" smtClean="0"/>
              <a:t>客戶群。</a:t>
            </a:r>
            <a:endParaRPr lang="en-US" altLang="zh-TW" u="none" dirty="0" smtClean="0"/>
          </a:p>
          <a:p>
            <a:pPr marL="228600" indent="-228600">
              <a:buAutoNum type="arabicPeriod"/>
            </a:pPr>
            <a:r>
              <a:rPr lang="zh-TW" altLang="en-US" dirty="0" smtClean="0"/>
              <a:t>海運服務：變動不大</a:t>
            </a:r>
            <a:endParaRPr lang="en-US" altLang="zh-TW" dirty="0" smtClean="0"/>
          </a:p>
          <a:p>
            <a:pPr marL="228600" indent="-228600">
              <a:buAutoNum type="arabicPeriod"/>
            </a:pPr>
            <a:r>
              <a:rPr lang="zh-TW" altLang="en-US" dirty="0" smtClean="0"/>
              <a:t>其他服務：減少係因香港倉儲服務受影響所致</a:t>
            </a:r>
            <a:r>
              <a:rPr lang="zh-TW" altLang="en-US" dirty="0" smtClean="0">
                <a:solidFill>
                  <a:srgbClr val="FF0000"/>
                </a:solidFill>
              </a:rPr>
              <a:t>。</a:t>
            </a:r>
            <a:endParaRPr lang="en-US" altLang="zh-TW" u="sng" dirty="0" smtClean="0">
              <a:solidFill>
                <a:srgbClr val="FF0000"/>
              </a:solidFill>
            </a:endParaRPr>
          </a:p>
          <a:p>
            <a:pPr marL="228600" indent="-228600">
              <a:buNone/>
            </a:pPr>
            <a:endParaRPr lang="zh-TW" altLang="en-US" dirty="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10</a:t>
            </a:fld>
            <a:endParaRPr lang="zh-TW" altLang="en-US"/>
          </a:p>
        </p:txBody>
      </p:sp>
    </p:spTree>
    <p:extLst>
      <p:ext uri="{BB962C8B-B14F-4D97-AF65-F5344CB8AC3E}">
        <p14:creationId xmlns:p14="http://schemas.microsoft.com/office/powerpoint/2010/main" val="516525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地區別營收</a:t>
            </a:r>
            <a:endParaRPr lang="en-US" altLang="zh-TW" dirty="0" smtClean="0"/>
          </a:p>
          <a:p>
            <a:endParaRPr lang="en-US" altLang="zh-TW" b="0" u="none" dirty="0" smtClean="0"/>
          </a:p>
          <a:p>
            <a:r>
              <a:rPr lang="zh-TW" altLang="en-US" b="0" u="none" dirty="0" smtClean="0"/>
              <a:t>差異比較大的為亞洲及台灣地區，由於自</a:t>
            </a:r>
            <a:r>
              <a:rPr lang="en-US" altLang="zh-TW" b="0" u="none" dirty="0" smtClean="0"/>
              <a:t>2018Q4</a:t>
            </a:r>
            <a:r>
              <a:rPr lang="zh-TW" altLang="en-US" b="0" u="none" dirty="0" smtClean="0"/>
              <a:t>開始操作包裹來台轉口客戶，這部分的營收會展生在亞洲地區，加上新的電子</a:t>
            </a:r>
            <a:r>
              <a:rPr lang="en-US" altLang="zh-TW" b="0" u="none" dirty="0" smtClean="0"/>
              <a:t>IC</a:t>
            </a:r>
            <a:r>
              <a:rPr lang="zh-TW" altLang="en-US" b="0" u="none" dirty="0" smtClean="0"/>
              <a:t>通路商客戶出貨航線以香港為大宗，因此地區別營收變化較為明顯。</a:t>
            </a:r>
            <a:endParaRPr lang="en-US" altLang="zh-TW" b="0" u="none"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11</a:t>
            </a:fld>
            <a:endParaRPr lang="zh-TW" altLang="en-US"/>
          </a:p>
        </p:txBody>
      </p:sp>
    </p:spTree>
    <p:extLst>
      <p:ext uri="{BB962C8B-B14F-4D97-AF65-F5344CB8AC3E}">
        <p14:creationId xmlns:p14="http://schemas.microsoft.com/office/powerpoint/2010/main" val="3397144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indent="0">
              <a:buNone/>
            </a:pPr>
            <a:r>
              <a:rPr lang="en-US" altLang="zh-TW" b="0" u="none" dirty="0" smtClean="0"/>
              <a:t>2019Q1</a:t>
            </a:r>
            <a:r>
              <a:rPr lang="zh-TW" altLang="en-US" b="0" u="none" baseline="0" dirty="0" smtClean="0"/>
              <a:t> </a:t>
            </a:r>
            <a:r>
              <a:rPr lang="zh-TW" altLang="en-US" b="0" u="none" dirty="0" smtClean="0"/>
              <a:t>毛利率為</a:t>
            </a:r>
            <a:r>
              <a:rPr lang="en-US" altLang="zh-TW" b="0" u="none" dirty="0" smtClean="0"/>
              <a:t>11.17%</a:t>
            </a:r>
            <a:r>
              <a:rPr lang="zh-TW" altLang="en-US" b="0" u="none" dirty="0" smtClean="0"/>
              <a:t>，</a:t>
            </a:r>
            <a:endParaRPr lang="en-US" altLang="zh-TW" b="0" u="none" dirty="0" smtClean="0"/>
          </a:p>
          <a:p>
            <a:pPr marL="228600" indent="-228600">
              <a:buFont typeface="+mj-lt"/>
              <a:buAutoNum type="arabicPeriod"/>
            </a:pPr>
            <a:r>
              <a:rPr lang="zh-TW" altLang="en-US" dirty="0" smtClean="0"/>
              <a:t>空運服務：毛利率增加係因</a:t>
            </a:r>
            <a:r>
              <a:rPr lang="en-US" altLang="zh-TW" dirty="0" smtClean="0"/>
              <a:t>2018/8</a:t>
            </a:r>
            <a:r>
              <a:rPr lang="zh-TW" altLang="en-US" dirty="0" smtClean="0"/>
              <a:t>起與位居全球前三大之電子</a:t>
            </a:r>
            <a:r>
              <a:rPr lang="en-US" altLang="zh-TW" dirty="0" smtClean="0"/>
              <a:t>IC</a:t>
            </a:r>
            <a:r>
              <a:rPr lang="zh-TW" altLang="en-US" dirty="0" smtClean="0"/>
              <a:t>通路商配合多條亞洲航線</a:t>
            </a:r>
            <a:r>
              <a:rPr lang="en-US" altLang="zh-TW" dirty="0" smtClean="0"/>
              <a:t>(</a:t>
            </a:r>
            <a:r>
              <a:rPr lang="zh-TW" altLang="en-US" dirty="0" smtClean="0"/>
              <a:t>短程線毛利率較高</a:t>
            </a:r>
            <a:r>
              <a:rPr lang="en-US" altLang="zh-TW" dirty="0" smtClean="0"/>
              <a:t>)</a:t>
            </a:r>
            <a:r>
              <a:rPr lang="zh-TW" altLang="en-US" dirty="0" smtClean="0"/>
              <a:t>，使毛利率提升許多</a:t>
            </a:r>
            <a:r>
              <a:rPr lang="zh-TW" altLang="en-US" i="1" u="none" dirty="0" smtClean="0"/>
              <a:t>。</a:t>
            </a:r>
            <a:endParaRPr lang="en-US" altLang="zh-TW" i="1" u="none" dirty="0" smtClean="0"/>
          </a:p>
          <a:p>
            <a:pPr marL="228600" indent="-228600">
              <a:buAutoNum type="arabicPeriod" startAt="2"/>
            </a:pPr>
            <a:r>
              <a:rPr lang="zh-TW" altLang="en-US" b="1" dirty="0" smtClean="0"/>
              <a:t>海運服務：</a:t>
            </a:r>
            <a:r>
              <a:rPr lang="zh-TW" altLang="en-US" b="1" u="none" dirty="0" smtClean="0"/>
              <a:t>毛利率減少</a:t>
            </a:r>
            <a:r>
              <a:rPr lang="zh-TW" altLang="en-US" b="0" i="0" u="none" dirty="0" smtClean="0"/>
              <a:t>主要係因海運運價持續調漲，加上調整服務項目，櫃貨交易客戶增加</a:t>
            </a:r>
            <a:r>
              <a:rPr lang="zh-TW" altLang="en-US" b="1" i="0" u="none" dirty="0" smtClean="0"/>
              <a:t>。</a:t>
            </a:r>
            <a:endParaRPr lang="en-US" altLang="zh-TW" b="1" i="0" u="none"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i="0" dirty="0" smtClean="0"/>
              <a:t>3. </a:t>
            </a:r>
            <a:r>
              <a:rPr lang="zh-TW" altLang="en-US" i="0" baseline="0" dirty="0" smtClean="0"/>
              <a:t>  </a:t>
            </a:r>
            <a:r>
              <a:rPr lang="zh-TW" altLang="en-US" i="0" dirty="0" smtClean="0"/>
              <a:t>其他服務：毛利率增加係因去年的周轉率較低，今年調整後恢復正常</a:t>
            </a:r>
            <a:r>
              <a:rPr lang="zh-TW" altLang="en-US" b="0" i="0" u="none" dirty="0" smtClean="0"/>
              <a:t>。</a:t>
            </a:r>
            <a:endParaRPr lang="en-US" altLang="zh-TW" b="0" i="0" u="none"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u="sng" dirty="0" smtClean="0"/>
          </a:p>
          <a:p>
            <a:pPr marL="0" indent="0">
              <a:buNone/>
            </a:pPr>
            <a:endParaRPr lang="en-US" altLang="zh-TW" u="sng"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12</a:t>
            </a:fld>
            <a:endParaRPr lang="zh-TW" altLang="en-US"/>
          </a:p>
        </p:txBody>
      </p:sp>
    </p:spTree>
    <p:extLst>
      <p:ext uri="{BB962C8B-B14F-4D97-AF65-F5344CB8AC3E}">
        <p14:creationId xmlns:p14="http://schemas.microsoft.com/office/powerpoint/2010/main" val="3536942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以各項比率來看，可以看到 </a:t>
            </a:r>
            <a:r>
              <a:rPr lang="en-US" altLang="zh-TW" dirty="0" smtClean="0"/>
              <a:t>(2018 Q4 </a:t>
            </a:r>
            <a:r>
              <a:rPr lang="zh-TW" altLang="en-US" dirty="0" smtClean="0"/>
              <a:t> </a:t>
            </a:r>
            <a:r>
              <a:rPr lang="en-US" altLang="zh-TW" dirty="0" smtClean="0"/>
              <a:t>2.81</a:t>
            </a:r>
            <a:r>
              <a:rPr lang="en-US" altLang="zh-TW" baseline="0" dirty="0" smtClean="0"/>
              <a:t> EPS</a:t>
            </a:r>
          </a:p>
          <a:p>
            <a:pPr marL="228600" indent="-228600">
              <a:buAutoNum type="arabicPeriod"/>
            </a:pPr>
            <a:r>
              <a:rPr lang="zh-TW" altLang="en-US" u="none" dirty="0" smtClean="0"/>
              <a:t>毛利率：持續上升。</a:t>
            </a:r>
            <a:endParaRPr lang="en-US" altLang="zh-TW" u="none" dirty="0" smtClean="0"/>
          </a:p>
          <a:p>
            <a:pPr marL="228600" indent="-228600">
              <a:buAutoNum type="arabicPeriod"/>
            </a:pPr>
            <a:r>
              <a:rPr lang="zh-TW" altLang="en-US" u="none" dirty="0" smtClean="0"/>
              <a:t>營業淨利率：維持水準。</a:t>
            </a:r>
            <a:endParaRPr lang="en-US" altLang="zh-TW" u="none" dirty="0" smtClean="0"/>
          </a:p>
          <a:p>
            <a:pPr marL="228600" indent="-228600">
              <a:buAutoNum type="arabicPeriod"/>
            </a:pPr>
            <a:endParaRPr lang="en-US" altLang="zh-TW" u="none"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13</a:t>
            </a:fld>
            <a:endParaRPr lang="zh-TW" altLang="en-US"/>
          </a:p>
        </p:txBody>
      </p:sp>
    </p:spTree>
    <p:extLst>
      <p:ext uri="{BB962C8B-B14F-4D97-AF65-F5344CB8AC3E}">
        <p14:creationId xmlns:p14="http://schemas.microsoft.com/office/powerpoint/2010/main" val="3680173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以</a:t>
            </a:r>
            <a:r>
              <a:rPr lang="en-US" altLang="zh-TW" dirty="0" smtClean="0"/>
              <a:t>eps</a:t>
            </a:r>
            <a:r>
              <a:rPr lang="zh-TW" altLang="en-US" dirty="0" smtClean="0"/>
              <a:t>狀態連看，自</a:t>
            </a:r>
            <a:r>
              <a:rPr lang="en-US" altLang="zh-TW" dirty="0" smtClean="0"/>
              <a:t>2018Q2</a:t>
            </a:r>
            <a:r>
              <a:rPr lang="zh-TW" altLang="en-US" dirty="0" smtClean="0"/>
              <a:t>以來，已是連續</a:t>
            </a:r>
            <a:r>
              <a:rPr lang="en-US" altLang="zh-TW" dirty="0" smtClean="0"/>
              <a:t>4</a:t>
            </a:r>
            <a:r>
              <a:rPr lang="zh-TW" altLang="en-US" dirty="0" smtClean="0"/>
              <a:t>季正成長，剖析原因如下：</a:t>
            </a:r>
            <a:endParaRPr lang="en-US" altLang="zh-TW" dirty="0" smtClean="0"/>
          </a:p>
          <a:p>
            <a:pPr marL="228600" indent="-228600">
              <a:buAutoNum type="arabicPeriod"/>
            </a:pPr>
            <a:r>
              <a:rPr lang="en-US" altLang="zh-TW" dirty="0" smtClean="0"/>
              <a:t>2018</a:t>
            </a:r>
            <a:r>
              <a:rPr lang="zh-TW" altLang="en-US" dirty="0" smtClean="0"/>
              <a:t>下半年集團新進客戶─全球前三大 之電子</a:t>
            </a:r>
            <a:r>
              <a:rPr lang="en-US" altLang="zh-TW" dirty="0" smtClean="0"/>
              <a:t>IC</a:t>
            </a:r>
            <a:r>
              <a:rPr lang="zh-TW" altLang="en-US" dirty="0" smtClean="0"/>
              <a:t>通路商之亞洲航線，帶動集團各亞洲據點獲利成長；</a:t>
            </a:r>
            <a:endParaRPr lang="en-US" altLang="zh-TW" dirty="0" smtClean="0"/>
          </a:p>
          <a:p>
            <a:pPr marL="228600" indent="-228600">
              <a:buAutoNum type="arabicPeriod"/>
            </a:pPr>
            <a:r>
              <a:rPr lang="zh-TW" altLang="en-US" dirty="0" smtClean="0"/>
              <a:t>電商郵包業務開發到包裹業務，可以操作的型態大幅增加</a:t>
            </a:r>
            <a:endParaRPr lang="en-US" altLang="zh-TW" dirty="0" smtClean="0"/>
          </a:p>
          <a:p>
            <a:pPr marL="228600" indent="-228600">
              <a:buAutoNum type="arabicPeriod"/>
            </a:pPr>
            <a:r>
              <a:rPr lang="en-US" altLang="zh-TW" dirty="0" smtClean="0"/>
              <a:t>2018</a:t>
            </a:r>
            <a:r>
              <a:rPr lang="zh-TW" altLang="en-US" dirty="0" smtClean="0"/>
              <a:t>年因香港等地有所得稅減免優惠，成長的部分原因是因所得稅效益帶來，但</a:t>
            </a:r>
            <a:r>
              <a:rPr lang="en-US" altLang="zh-TW" dirty="0" smtClean="0"/>
              <a:t>2019Q1</a:t>
            </a:r>
            <a:r>
              <a:rPr lang="zh-TW" altLang="en-US" dirty="0" smtClean="0"/>
              <a:t>基期比較基準相同，獲利成長係因開發新協力廠商</a:t>
            </a:r>
            <a:r>
              <a:rPr lang="zh-TW" altLang="en-US" dirty="0" smtClean="0"/>
              <a:t>，並且有新進客戶。</a:t>
            </a:r>
            <a:endParaRPr lang="en-US" altLang="zh-TW"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14</a:t>
            </a:fld>
            <a:endParaRPr lang="zh-TW" altLang="en-US"/>
          </a:p>
        </p:txBody>
      </p:sp>
    </p:spTree>
    <p:extLst>
      <p:ext uri="{BB962C8B-B14F-4D97-AF65-F5344CB8AC3E}">
        <p14:creationId xmlns:p14="http://schemas.microsoft.com/office/powerpoint/2010/main" val="955974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我們整體的經營績效</a:t>
            </a:r>
            <a:endParaRPr lang="en-US" altLang="zh-TW" dirty="0" smtClean="0"/>
          </a:p>
          <a:p>
            <a:endParaRPr lang="en-US" altLang="zh-TW" dirty="0" smtClean="0"/>
          </a:p>
          <a:p>
            <a:r>
              <a:rPr lang="zh-TW" altLang="en-US" dirty="0" smtClean="0"/>
              <a:t>財務比率分析的部分主要與之前頁面說明的差不多，這邊大家就自己看一下</a:t>
            </a:r>
            <a:r>
              <a:rPr lang="en-US" altLang="zh-TW" dirty="0" smtClean="0"/>
              <a:t>(</a:t>
            </a:r>
            <a:r>
              <a:rPr lang="zh-TW" altLang="en-US" dirty="0" smtClean="0"/>
              <a:t>跳過</a:t>
            </a:r>
            <a:r>
              <a:rPr lang="en-US" altLang="zh-TW" dirty="0" smtClean="0"/>
              <a:t>)</a:t>
            </a:r>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15</a:t>
            </a:fld>
            <a:endParaRPr lang="zh-TW" altLang="en-US"/>
          </a:p>
        </p:txBody>
      </p:sp>
    </p:spTree>
    <p:extLst>
      <p:ext uri="{BB962C8B-B14F-4D97-AF65-F5344CB8AC3E}">
        <p14:creationId xmlns:p14="http://schemas.microsoft.com/office/powerpoint/2010/main" val="462684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16</a:t>
            </a:fld>
            <a:endParaRPr lang="zh-TW" altLang="en-US"/>
          </a:p>
        </p:txBody>
      </p:sp>
    </p:spTree>
    <p:extLst>
      <p:ext uri="{BB962C8B-B14F-4D97-AF65-F5344CB8AC3E}">
        <p14:creationId xmlns:p14="http://schemas.microsoft.com/office/powerpoint/2010/main" val="3035746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85000" lnSpcReduction="20000"/>
          </a:bodyPr>
          <a:lstStyle/>
          <a:p>
            <a:pPr marL="0" indent="0">
              <a:buNone/>
            </a:pPr>
            <a:r>
              <a:rPr lang="en-US" altLang="zh-TW" dirty="0" smtClean="0"/>
              <a:t>3</a:t>
            </a:r>
            <a:r>
              <a:rPr lang="zh-TW" altLang="en-US" dirty="0" smtClean="0"/>
              <a:t>大主軸依舊不變：</a:t>
            </a:r>
            <a:endParaRPr lang="en-US" altLang="zh-TW" dirty="0" smtClean="0"/>
          </a:p>
          <a:p>
            <a:pPr marL="228600" indent="-228600">
              <a:buAutoNum type="arabicPeriod"/>
            </a:pPr>
            <a:r>
              <a:rPr lang="zh-TW" altLang="en-US" dirty="0" smtClean="0"/>
              <a:t>跨境轉口運送方式，已由郵包發展出包裹轉口運送</a:t>
            </a:r>
            <a:endParaRPr lang="en-US" altLang="zh-TW" dirty="0" smtClean="0"/>
          </a:p>
          <a:p>
            <a:pPr marL="0" indent="0">
              <a:buNone/>
            </a:pPr>
            <a:r>
              <a:rPr lang="en-US" altLang="zh-TW" dirty="0" smtClean="0"/>
              <a:t>(1)</a:t>
            </a:r>
            <a:r>
              <a:rPr lang="zh-TW" altLang="en-US" dirty="0" smtClean="0"/>
              <a:t>由於出口大宗地─中國大陸的郵件包裹量大，當地的運力無法負荷，因此這些郵件包裹都會外溢到鄰近的國家轉運至目的地，來台轉口的郵件包裹的承攬業者，必須與航空公司建立良好的關係，可以有充足且具競爭力的艙位優勢，在機場倉儲貨運站還要有足夠的場地可以操作。目前捷迅在機場</a:t>
            </a:r>
            <a:r>
              <a:rPr lang="en-US" altLang="zh-TW" dirty="0" smtClean="0"/>
              <a:t>4</a:t>
            </a:r>
            <a:r>
              <a:rPr lang="zh-TW" altLang="en-US" dirty="0" smtClean="0"/>
              <a:t>大倉儲都可以進倉，可以彈性因應航班時間的不同去調配郵件包裹進的倉別，且運用系統將資料對接，不需要再增加人力。惟因運送航線係屬長程線，毛利率較低，但對集團而言，可使與供應商的議價能力上升。</a:t>
            </a:r>
            <a:endParaRPr lang="en-US" altLang="zh-TW" dirty="0" smtClean="0"/>
          </a:p>
          <a:p>
            <a:pPr marL="0" indent="0">
              <a:buNone/>
            </a:pPr>
            <a:r>
              <a:rPr lang="en-US" altLang="zh-TW" dirty="0" smtClean="0"/>
              <a:t>(2)</a:t>
            </a:r>
            <a:r>
              <a:rPr lang="zh-TW" altLang="en-US" dirty="0" smtClean="0"/>
              <a:t>現在捷迅是中國郵政航空在台灣唯一空運來台轉運郵包的指定配合承攬業者。</a:t>
            </a:r>
            <a:endParaRPr lang="en-US" altLang="zh-TW" dirty="0" smtClean="0"/>
          </a:p>
          <a:p>
            <a:pPr marL="0" indent="0">
              <a:buNone/>
            </a:pPr>
            <a:r>
              <a:rPr lang="en-US" altLang="zh-TW" dirty="0" smtClean="0"/>
              <a:t>(3)</a:t>
            </a:r>
            <a:r>
              <a:rPr lang="zh-TW" altLang="en-US" dirty="0" smtClean="0"/>
              <a:t>不過這幾個月中國大陸電商是淡季，加上美國於去年</a:t>
            </a:r>
            <a:r>
              <a:rPr lang="en-US" altLang="zh-TW" dirty="0" smtClean="0"/>
              <a:t>10</a:t>
            </a:r>
            <a:r>
              <a:rPr lang="zh-TW" altLang="en-US" dirty="0" smtClean="0"/>
              <a:t>月提出將退出萬國郵政聯盟，目前還在醞釀，所以最近的跨境轉口運送郵包將會減少。</a:t>
            </a:r>
            <a:endParaRPr lang="en-US" altLang="zh-TW" dirty="0" smtClean="0"/>
          </a:p>
          <a:p>
            <a:pPr marL="0" indent="0">
              <a:buNone/>
            </a:pPr>
            <a:endParaRPr lang="en-US" altLang="zh-TW" dirty="0" smtClean="0"/>
          </a:p>
          <a:p>
            <a:pPr marL="0" indent="0">
              <a:buNone/>
            </a:pPr>
            <a:r>
              <a:rPr lang="en-US" altLang="zh-TW" dirty="0" smtClean="0"/>
              <a:t>2.</a:t>
            </a:r>
            <a:r>
              <a:rPr lang="zh-TW" altLang="en-US" dirty="0" smtClean="0"/>
              <a:t> 海外物流倉</a:t>
            </a:r>
            <a:endParaRPr lang="en-US" altLang="zh-TW" dirty="0" smtClean="0"/>
          </a:p>
          <a:p>
            <a:pPr marL="0" indent="0">
              <a:buNone/>
            </a:pPr>
            <a:r>
              <a:rPr lang="zh-TW" altLang="en-US" dirty="0" smtClean="0"/>
              <a:t>目前設於美國</a:t>
            </a:r>
            <a:r>
              <a:rPr lang="en-US" altLang="zh-TW" dirty="0" smtClean="0"/>
              <a:t>(</a:t>
            </a:r>
            <a:r>
              <a:rPr lang="zh-TW" altLang="en-US" dirty="0" smtClean="0"/>
              <a:t>共</a:t>
            </a:r>
            <a:r>
              <a:rPr lang="en-US" altLang="zh-TW" dirty="0" smtClean="0"/>
              <a:t>3</a:t>
            </a:r>
            <a:r>
              <a:rPr lang="zh-TW" altLang="en-US" dirty="0" smtClean="0"/>
              <a:t>倉庫</a:t>
            </a:r>
            <a:r>
              <a:rPr lang="en-US" altLang="zh-TW" dirty="0" smtClean="0"/>
              <a:t>-DFW/SFO/LAX)</a:t>
            </a:r>
            <a:r>
              <a:rPr lang="zh-TW" altLang="en-US" dirty="0" smtClean="0"/>
              <a:t>，因中國大陸客戶接到訂單要備貨出貨至美國電商指定倉庫時，會有交期以及運費的考量，因此捷迅設立了海外物流倉，提供業者作為海外成品發貨倉的延伸。另外我們也提供客戶的返品確認服務如終端客戶退貨時，貨品會先送回捷迅海外倉，經由初步整理確認後，彙集一定數量再退回中國大陸。</a:t>
            </a:r>
            <a:endParaRPr lang="en-US" altLang="zh-TW" dirty="0" smtClean="0"/>
          </a:p>
          <a:p>
            <a:pPr marL="0" indent="0">
              <a:buNone/>
            </a:pPr>
            <a:endParaRPr lang="en-US" altLang="zh-TW" dirty="0" smtClean="0"/>
          </a:p>
          <a:p>
            <a:pPr marL="0" indent="0">
              <a:buNone/>
            </a:pPr>
            <a:r>
              <a:rPr lang="en-US" altLang="zh-TW" dirty="0" smtClean="0"/>
              <a:t>3.</a:t>
            </a:r>
            <a:r>
              <a:rPr lang="zh-TW" altLang="en-US" dirty="0" smtClean="0"/>
              <a:t> </a:t>
            </a:r>
            <a:r>
              <a:rPr lang="en-US" altLang="zh-TW" dirty="0" smtClean="0"/>
              <a:t>Last Mile</a:t>
            </a:r>
          </a:p>
          <a:p>
            <a:pPr marL="0" indent="0">
              <a:buNone/>
            </a:pPr>
            <a:r>
              <a:rPr lang="en-US" altLang="zh-TW" dirty="0" smtClean="0"/>
              <a:t>(1)</a:t>
            </a:r>
            <a:r>
              <a:rPr lang="zh-TW" altLang="en-US" dirty="0" smtClean="0"/>
              <a:t>先前提到借重於新加坡的</a:t>
            </a:r>
            <a:r>
              <a:rPr lang="en-US" altLang="zh-TW" dirty="0" smtClean="0"/>
              <a:t>LMS</a:t>
            </a:r>
            <a:r>
              <a:rPr lang="zh-TW" altLang="en-US" dirty="0" smtClean="0"/>
              <a:t>試點經驗，此服務將會推廣至台灣。這兩年來，國內市場上幾家大型運送業者的包裹寄送服務，由原本每件包裹</a:t>
            </a:r>
            <a:r>
              <a:rPr lang="en-US" altLang="zh-TW" dirty="0" smtClean="0"/>
              <a:t>65</a:t>
            </a:r>
            <a:r>
              <a:rPr lang="zh-TW" altLang="en-US" dirty="0" smtClean="0"/>
              <a:t>元漲到</a:t>
            </a:r>
            <a:r>
              <a:rPr lang="en-US" altLang="zh-TW" dirty="0" smtClean="0"/>
              <a:t>80~90</a:t>
            </a:r>
            <a:r>
              <a:rPr lang="zh-TW" altLang="en-US" dirty="0" smtClean="0"/>
              <a:t>元，漲幅高達</a:t>
            </a:r>
            <a:r>
              <a:rPr lang="en-US" altLang="zh-TW" dirty="0" smtClean="0"/>
              <a:t>3</a:t>
            </a:r>
            <a:r>
              <a:rPr lang="zh-TW" altLang="en-US" dirty="0" smtClean="0"/>
              <a:t>成，對於我們反而是個利基。因為以台灣快遞進口市場貨量</a:t>
            </a:r>
            <a:r>
              <a:rPr lang="en-US" altLang="zh-TW" dirty="0" smtClean="0"/>
              <a:t>18,000</a:t>
            </a:r>
            <a:r>
              <a:rPr lang="zh-TW" altLang="en-US" dirty="0" smtClean="0"/>
              <a:t>噸</a:t>
            </a:r>
            <a:r>
              <a:rPr lang="en-US" altLang="zh-TW" dirty="0" smtClean="0"/>
              <a:t>(</a:t>
            </a:r>
            <a:r>
              <a:rPr lang="zh-TW" altLang="en-US" dirty="0" smtClean="0"/>
              <a:t>月</a:t>
            </a:r>
            <a:r>
              <a:rPr lang="en-US" altLang="zh-TW" dirty="0" smtClean="0"/>
              <a:t>)</a:t>
            </a:r>
            <a:r>
              <a:rPr lang="zh-TW" altLang="en-US" dirty="0" smtClean="0"/>
              <a:t>來說，捷迅就佔了</a:t>
            </a:r>
            <a:r>
              <a:rPr lang="en-US" altLang="zh-TW" dirty="0" smtClean="0"/>
              <a:t>2,000</a:t>
            </a:r>
            <a:r>
              <a:rPr lang="zh-TW" altLang="en-US" dirty="0" smtClean="0"/>
              <a:t>噸，市場占比超過</a:t>
            </a:r>
            <a:r>
              <a:rPr lang="en-US" altLang="zh-TW" dirty="0" smtClean="0"/>
              <a:t>1</a:t>
            </a:r>
            <a:r>
              <a:rPr lang="zh-TW" altLang="en-US" dirty="0" smtClean="0"/>
              <a:t>成比</a:t>
            </a:r>
            <a:r>
              <a:rPr lang="en-US" altLang="zh-TW" dirty="0" err="1" smtClean="0"/>
              <a:t>fedex</a:t>
            </a:r>
            <a:r>
              <a:rPr lang="zh-TW" altLang="en-US" dirty="0" smtClean="0"/>
              <a:t>在台灣快遞進口的市場量還要大，但是我們現在面臨的問題是先前台灣後段派送都是跟台灣中小型快遞業者配合，現在我們如果直接繼續延伸前段直接做</a:t>
            </a:r>
            <a:r>
              <a:rPr lang="en-US" altLang="zh-TW" dirty="0" smtClean="0"/>
              <a:t>LMS</a:t>
            </a:r>
            <a:r>
              <a:rPr lang="zh-TW" altLang="en-US" dirty="0" smtClean="0"/>
              <a:t>服務，會不會造成在市場上樹敵</a:t>
            </a:r>
            <a:r>
              <a:rPr lang="en-US" altLang="zh-TW" dirty="0" smtClean="0"/>
              <a:t>?</a:t>
            </a:r>
            <a:r>
              <a:rPr lang="zh-TW" altLang="en-US" dirty="0" smtClean="0"/>
              <a:t> 所以現在這個就是選擇的問題。</a:t>
            </a:r>
            <a:endParaRPr lang="en-US" altLang="zh-TW" dirty="0" smtClean="0"/>
          </a:p>
          <a:p>
            <a:pPr marL="0" indent="0">
              <a:buNone/>
            </a:pPr>
            <a:r>
              <a:rPr lang="en-US" altLang="zh-TW" dirty="0" smtClean="0"/>
              <a:t>(2)</a:t>
            </a:r>
            <a:r>
              <a:rPr lang="zh-TW" altLang="en-US" dirty="0" smtClean="0"/>
              <a:t>此外，政府除了原本開放的空快，現也開放海快方式運送這些電商包裹，在在對我們都是利基。</a:t>
            </a:r>
            <a:endParaRPr lang="en-US" altLang="zh-TW" dirty="0" smtClean="0"/>
          </a:p>
          <a:p>
            <a:pPr marL="0" indent="0">
              <a:buNone/>
            </a:pPr>
            <a:r>
              <a:rPr lang="en-US" altLang="zh-TW" dirty="0" smtClean="0"/>
              <a:t>(3)</a:t>
            </a:r>
            <a:r>
              <a:rPr lang="zh-TW" altLang="en-US" dirty="0" smtClean="0"/>
              <a:t>相信大家最近也有看到中連貨運以及德連貨運的新聞，由於不敵市場環境變化及客源流失，中連貨運選擇裁員並將原本的客戶轉移給嘉里大榮貨運，而德連貨運也選擇大量裁員。但是在後段派送的市場，其實並不是沒有生意</a:t>
            </a:r>
            <a:endParaRPr lang="en-US" altLang="zh-TW" dirty="0" smtClean="0"/>
          </a:p>
          <a:p>
            <a:pPr marL="0" indent="0">
              <a:buNone/>
            </a:pPr>
            <a:r>
              <a:rPr lang="zh-TW" altLang="en-US" dirty="0" smtClean="0"/>
              <a:t>捷迅擁有自己的客戶，在開發客源的議題幾乎不成問題，</a:t>
            </a:r>
            <a:endParaRPr lang="en-US" altLang="zh-TW" dirty="0" smtClean="0"/>
          </a:p>
          <a:p>
            <a:pPr marL="0" indent="0">
              <a:buNone/>
            </a:pPr>
            <a:endParaRPr lang="en-US" altLang="zh-TW"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17</a:t>
            </a:fld>
            <a:endParaRPr lang="zh-TW" altLang="en-US"/>
          </a:p>
        </p:txBody>
      </p:sp>
    </p:spTree>
    <p:extLst>
      <p:ext uri="{BB962C8B-B14F-4D97-AF65-F5344CB8AC3E}">
        <p14:creationId xmlns:p14="http://schemas.microsoft.com/office/powerpoint/2010/main" val="2903772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18</a:t>
            </a:fld>
            <a:endParaRPr lang="zh-TW" altLang="en-US"/>
          </a:p>
        </p:txBody>
      </p:sp>
    </p:spTree>
    <p:extLst>
      <p:ext uri="{BB962C8B-B14F-4D97-AF65-F5344CB8AC3E}">
        <p14:creationId xmlns:p14="http://schemas.microsoft.com/office/powerpoint/2010/main" val="28303166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19</a:t>
            </a:fld>
            <a:endParaRPr lang="zh-TW" altLang="en-US"/>
          </a:p>
        </p:txBody>
      </p:sp>
    </p:spTree>
    <p:extLst>
      <p:ext uri="{BB962C8B-B14F-4D97-AF65-F5344CB8AC3E}">
        <p14:creationId xmlns:p14="http://schemas.microsoft.com/office/powerpoint/2010/main" val="1588683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2</a:t>
            </a:fld>
            <a:endParaRPr lang="zh-TW" altLang="en-US"/>
          </a:p>
        </p:txBody>
      </p:sp>
    </p:spTree>
    <p:extLst>
      <p:ext uri="{BB962C8B-B14F-4D97-AF65-F5344CB8AC3E}">
        <p14:creationId xmlns:p14="http://schemas.microsoft.com/office/powerpoint/2010/main" val="399812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3</a:t>
            </a:fld>
            <a:endParaRPr lang="zh-TW" altLang="en-US"/>
          </a:p>
        </p:txBody>
      </p:sp>
    </p:spTree>
    <p:extLst>
      <p:ext uri="{BB962C8B-B14F-4D97-AF65-F5344CB8AC3E}">
        <p14:creationId xmlns:p14="http://schemas.microsoft.com/office/powerpoint/2010/main" val="3174528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4</a:t>
            </a:fld>
            <a:endParaRPr lang="zh-TW" altLang="en-US"/>
          </a:p>
        </p:txBody>
      </p:sp>
    </p:spTree>
    <p:extLst>
      <p:ext uri="{BB962C8B-B14F-4D97-AF65-F5344CB8AC3E}">
        <p14:creationId xmlns:p14="http://schemas.microsoft.com/office/powerpoint/2010/main" val="3778412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台灣總公司</a:t>
            </a:r>
            <a:endParaRPr lang="en-US" altLang="zh-TW"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dirty="0" smtClean="0"/>
              <a:t>18</a:t>
            </a:r>
            <a:r>
              <a:rPr lang="zh-CN" altLang="en-US" dirty="0" smtClean="0"/>
              <a:t>個營運所分別分佈在中國的各大主要城市如上海，深圳，香港，在東南亞的新加坡，馬來西亞，以及美國的</a:t>
            </a:r>
            <a:r>
              <a:rPr lang="en-US" altLang="zh-CN" dirty="0" smtClean="0"/>
              <a:t>5</a:t>
            </a:r>
            <a:r>
              <a:rPr lang="zh-CN" altLang="en-US" dirty="0" smtClean="0"/>
              <a:t>個門戶</a:t>
            </a:r>
            <a:r>
              <a:rPr lang="en-US" altLang="zh-CN" dirty="0" smtClean="0"/>
              <a:t>gateway</a:t>
            </a:r>
            <a:r>
              <a:rPr lang="zh-CN" altLang="en-US" dirty="0" smtClean="0"/>
              <a:t>如洛杉磯，芝加哥等地方。</a:t>
            </a:r>
            <a:endParaRPr lang="en-US" altLang="zh-CN"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smtClean="0"/>
              <a:t>自有倉儲據點分別為</a:t>
            </a:r>
          </a:p>
          <a:p>
            <a:r>
              <a:rPr lang="zh-TW" altLang="en-US" dirty="0" smtClean="0"/>
              <a:t>香港</a:t>
            </a:r>
            <a:r>
              <a:rPr lang="zh-CN" altLang="en-US" dirty="0" smtClean="0"/>
              <a:t>的物流中轉倉，深圳的配貨集運倉，</a:t>
            </a:r>
            <a:r>
              <a:rPr lang="zh-TW" altLang="en-US" dirty="0" smtClean="0"/>
              <a:t> 東莞</a:t>
            </a:r>
            <a:r>
              <a:rPr lang="zh-CN" altLang="en-US" dirty="0" smtClean="0"/>
              <a:t>的</a:t>
            </a:r>
            <a:r>
              <a:rPr lang="zh-TW" altLang="en-US" dirty="0" smtClean="0"/>
              <a:t>監管保稅倉 ， 上海</a:t>
            </a:r>
            <a:r>
              <a:rPr lang="zh-CN" altLang="en-US" dirty="0" smtClean="0"/>
              <a:t>則</a:t>
            </a:r>
            <a:r>
              <a:rPr lang="zh-TW" altLang="en-US" dirty="0" smtClean="0"/>
              <a:t>有保稅及非保稅倉， 杭州則為配貨集運倉</a:t>
            </a:r>
            <a:r>
              <a:rPr lang="zh-TW" altLang="en-US" dirty="0" smtClean="0">
                <a:latin typeface="新細明體"/>
                <a:ea typeface="新細明體"/>
              </a:rPr>
              <a:t>，</a:t>
            </a:r>
            <a:r>
              <a:rPr lang="zh-TW" altLang="en-US" dirty="0" smtClean="0"/>
              <a:t> </a:t>
            </a:r>
            <a:r>
              <a:rPr lang="zh-CN" altLang="en-US" dirty="0" smtClean="0"/>
              <a:t>在新加坡是物流配送倉，以及在美國的</a:t>
            </a:r>
            <a:r>
              <a:rPr lang="zh-TW" altLang="en-US" dirty="0" smtClean="0"/>
              <a:t>洛杉磯</a:t>
            </a:r>
            <a:r>
              <a:rPr lang="zh-CN" altLang="en-US" dirty="0" smtClean="0"/>
              <a:t>，舊金山，和</a:t>
            </a:r>
            <a:r>
              <a:rPr lang="zh-TW" altLang="en-US" dirty="0" smtClean="0"/>
              <a:t>達拉斯</a:t>
            </a:r>
            <a:r>
              <a:rPr lang="zh-CN" altLang="en-US" dirty="0" smtClean="0"/>
              <a:t>則有物流倉儲中心。</a:t>
            </a:r>
            <a:endParaRPr lang="en-US" altLang="zh-TW" dirty="0" smtClean="0"/>
          </a:p>
          <a:p>
            <a:endParaRPr lang="en-US" altLang="zh-TW" dirty="0" smtClean="0"/>
          </a:p>
          <a:p>
            <a:r>
              <a:rPr lang="zh-TW" altLang="en-US" dirty="0" smtClean="0"/>
              <a:t>其它各地為滿足客戶各類物流需求 也有像是在崑山或上海浦東機場及台灣桃園機場附近的遠雄自由貿易港區與策略聯盟的供應商提供保稅倉儲服務</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5</a:t>
            </a:fld>
            <a:endParaRPr lang="zh-TW" altLang="en-US"/>
          </a:p>
        </p:txBody>
      </p:sp>
    </p:spTree>
    <p:extLst>
      <p:ext uri="{BB962C8B-B14F-4D97-AF65-F5344CB8AC3E}">
        <p14:creationId xmlns:p14="http://schemas.microsoft.com/office/powerpoint/2010/main" val="69805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除了傳統進出口報關服務</a:t>
            </a:r>
            <a:r>
              <a:rPr lang="zh-CN" altLang="en-US" dirty="0" smtClean="0"/>
              <a:t>以外</a:t>
            </a:r>
            <a:r>
              <a:rPr lang="zh-TW" altLang="en-US" dirty="0" smtClean="0"/>
              <a:t>， 因應客戶有國際運送需求， 所以發展出空海運進出口的國際貨運承攬服務，</a:t>
            </a:r>
            <a:endParaRPr lang="en-US" altLang="zh-TW" dirty="0" smtClean="0"/>
          </a:p>
          <a:p>
            <a:r>
              <a:rPr lang="zh-TW" altLang="en-US" dirty="0" smtClean="0"/>
              <a:t>不僅如此， 為幫助客戶降低倉儲及庫存成本， 捷迅另可提供中轉倉儲物流中心， 除了為客戶規劃專業的物料存放管理， 還成為客戶成品發貨倉， 有效掌握庫存並發揮物暢其流的功能</a:t>
            </a:r>
            <a:r>
              <a:rPr lang="en-US" altLang="zh-TW" dirty="0" smtClean="0"/>
              <a:t>.</a:t>
            </a:r>
          </a:p>
          <a:p>
            <a:r>
              <a:rPr lang="zh-TW" altLang="en-US" dirty="0" smtClean="0"/>
              <a:t>並於現今因為資訊快速， 已進展到</a:t>
            </a:r>
            <a:r>
              <a:rPr lang="en-US" altLang="zh-TW" dirty="0" smtClean="0"/>
              <a:t>online</a:t>
            </a:r>
            <a:r>
              <a:rPr lang="en-US" altLang="zh-TW" baseline="0" dirty="0" smtClean="0"/>
              <a:t> to offline </a:t>
            </a:r>
            <a:r>
              <a:rPr lang="zh-TW" altLang="en-US" dirty="0" smtClean="0"/>
              <a:t>服務讓客戶可隨時且即時上網便可查詢掌握貨況及了解庫存情形，另外因為現今人均所得提升， 消費習慣改變，</a:t>
            </a:r>
            <a:r>
              <a:rPr lang="en-US" altLang="zh-TW" dirty="0" smtClean="0"/>
              <a:t> </a:t>
            </a:r>
            <a:r>
              <a:rPr lang="zh-TW" altLang="en-US" dirty="0" smtClean="0"/>
              <a:t>終端消費者可很方便於網路上訂購商品 ， 而這類貨物多為輕薄短小 ，</a:t>
            </a:r>
            <a:r>
              <a:rPr lang="en-US" altLang="zh-TW" dirty="0" smtClean="0"/>
              <a:t> </a:t>
            </a:r>
            <a:r>
              <a:rPr lang="zh-TW" altLang="en-US" dirty="0" smtClean="0"/>
              <a:t>所以使電商快遞服務需求</a:t>
            </a:r>
            <a:r>
              <a:rPr lang="zh-CN" altLang="en-US" dirty="0" smtClean="0"/>
              <a:t>大幅</a:t>
            </a:r>
            <a:r>
              <a:rPr lang="zh-TW" altLang="en-US" dirty="0" smtClean="0"/>
              <a:t>提升</a:t>
            </a:r>
            <a:r>
              <a:rPr lang="en-US" altLang="zh-CN" dirty="0" smtClean="0"/>
              <a:t>.</a:t>
            </a:r>
          </a:p>
          <a:p>
            <a:r>
              <a:rPr lang="zh-CN" altLang="en-US" dirty="0" smtClean="0"/>
              <a:t>捷迅</a:t>
            </a:r>
            <a:r>
              <a:rPr lang="zh-TW" altLang="en-US" dirty="0" smtClean="0"/>
              <a:t>藉由物流平台功能提升集結多方優質的代理商，  希望藉此提供給客戶全方位服務， 能夠在捷迅這個物流商城一次滿足客戶各項物流需求</a:t>
            </a:r>
          </a:p>
          <a:p>
            <a:endParaRPr lang="zh-TW" altLang="en-US" dirty="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6</a:t>
            </a:fld>
            <a:endParaRPr lang="zh-TW" altLang="en-US"/>
          </a:p>
        </p:txBody>
      </p:sp>
    </p:spTree>
    <p:extLst>
      <p:ext uri="{BB962C8B-B14F-4D97-AF65-F5344CB8AC3E}">
        <p14:creationId xmlns:p14="http://schemas.microsoft.com/office/powerpoint/2010/main" val="1948352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7</a:t>
            </a:fld>
            <a:endParaRPr lang="zh-TW" altLang="en-US"/>
          </a:p>
        </p:txBody>
      </p:sp>
    </p:spTree>
    <p:extLst>
      <p:ext uri="{BB962C8B-B14F-4D97-AF65-F5344CB8AC3E}">
        <p14:creationId xmlns:p14="http://schemas.microsoft.com/office/powerpoint/2010/main" val="2358121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indent="-228600">
              <a:buAutoNum type="arabicPeriod"/>
            </a:pPr>
            <a:r>
              <a:rPr lang="en-US" altLang="zh-TW" dirty="0" smtClean="0"/>
              <a:t>2019Q1</a:t>
            </a:r>
            <a:r>
              <a:rPr lang="zh-TW" altLang="en-US" dirty="0" smtClean="0"/>
              <a:t> 營收</a:t>
            </a:r>
            <a:r>
              <a:rPr lang="en-US" altLang="zh-TW" dirty="0" smtClean="0"/>
              <a:t>6.3</a:t>
            </a:r>
            <a:r>
              <a:rPr lang="zh-CN" altLang="en-US" dirty="0" smtClean="0"/>
              <a:t>億</a:t>
            </a:r>
            <a:r>
              <a:rPr lang="zh-TW" altLang="en-US" dirty="0" smtClean="0"/>
              <a:t>，較去年同期</a:t>
            </a:r>
            <a:r>
              <a:rPr lang="en-US" altLang="zh-TW" dirty="0" smtClean="0"/>
              <a:t>6.2</a:t>
            </a:r>
            <a:r>
              <a:rPr lang="zh-CN" altLang="en-US" dirty="0" smtClean="0"/>
              <a:t>億</a:t>
            </a:r>
            <a:r>
              <a:rPr lang="zh-TW" altLang="en-US" dirty="0" smtClean="0"/>
              <a:t>增加</a:t>
            </a:r>
            <a:r>
              <a:rPr lang="en-US" altLang="zh-TW" dirty="0" smtClean="0"/>
              <a:t>1300</a:t>
            </a:r>
            <a:r>
              <a:rPr lang="zh-TW" altLang="en-US" dirty="0" smtClean="0"/>
              <a:t>萬</a:t>
            </a:r>
            <a:r>
              <a:rPr lang="en-US" altLang="zh-TW" dirty="0" smtClean="0"/>
              <a:t>(+2.09%)</a:t>
            </a:r>
            <a:r>
              <a:rPr lang="zh-TW" altLang="en-US" dirty="0" smtClean="0"/>
              <a:t>，</a:t>
            </a:r>
            <a:r>
              <a:rPr lang="zh-TW" altLang="en-US" u="none" dirty="0" smtClean="0">
                <a:solidFill>
                  <a:srgbClr val="FF0000"/>
                </a:solidFill>
              </a:rPr>
              <a:t>主因</a:t>
            </a:r>
            <a:r>
              <a:rPr lang="en-US" altLang="zh-TW" u="none" dirty="0" smtClean="0">
                <a:solidFill>
                  <a:srgbClr val="FF0000"/>
                </a:solidFill>
              </a:rPr>
              <a:t>2018/Aug </a:t>
            </a:r>
            <a:r>
              <a:rPr lang="zh-TW" altLang="en-US" u="none" dirty="0" smtClean="0">
                <a:solidFill>
                  <a:srgbClr val="FF0000"/>
                </a:solidFill>
              </a:rPr>
              <a:t>引進新客戶</a:t>
            </a:r>
            <a:r>
              <a:rPr lang="en-US" altLang="zh-TW" u="none" dirty="0" smtClean="0">
                <a:solidFill>
                  <a:srgbClr val="FF0000"/>
                </a:solidFill>
              </a:rPr>
              <a:t>(</a:t>
            </a:r>
            <a:r>
              <a:rPr lang="zh-TW" altLang="en-US" u="none" dirty="0" smtClean="0">
                <a:solidFill>
                  <a:srgbClr val="FF0000"/>
                </a:solidFill>
              </a:rPr>
              <a:t>全球前三大電子</a:t>
            </a:r>
            <a:r>
              <a:rPr lang="en-US" altLang="zh-TW" u="none" dirty="0" smtClean="0">
                <a:solidFill>
                  <a:srgbClr val="FF0000"/>
                </a:solidFill>
              </a:rPr>
              <a:t>IC </a:t>
            </a:r>
            <a:r>
              <a:rPr lang="zh-TW" altLang="en-US" u="none" dirty="0" smtClean="0">
                <a:solidFill>
                  <a:srgbClr val="FF0000"/>
                </a:solidFill>
              </a:rPr>
              <a:t>通路商</a:t>
            </a:r>
            <a:r>
              <a:rPr lang="en-US" altLang="zh-TW" u="none" dirty="0" smtClean="0">
                <a:solidFill>
                  <a:srgbClr val="FF0000"/>
                </a:solidFill>
              </a:rPr>
              <a:t>)</a:t>
            </a:r>
            <a:r>
              <a:rPr lang="zh-TW" altLang="en-US" u="none" dirty="0" smtClean="0">
                <a:solidFill>
                  <a:srgbClr val="FF0000"/>
                </a:solidFill>
              </a:rPr>
              <a:t>，</a:t>
            </a:r>
            <a:r>
              <a:rPr lang="en-US" altLang="zh-TW" u="none" dirty="0" smtClean="0">
                <a:solidFill>
                  <a:srgbClr val="FF0000"/>
                </a:solidFill>
              </a:rPr>
              <a:t> </a:t>
            </a:r>
            <a:r>
              <a:rPr lang="zh-TW" altLang="en-US" u="none" dirty="0" smtClean="0">
                <a:solidFill>
                  <a:srgbClr val="FF0000"/>
                </a:solidFill>
              </a:rPr>
              <a:t>目前配合亞洲多條航線出貨，</a:t>
            </a:r>
            <a:r>
              <a:rPr lang="zh-TW" altLang="en-US" b="0" u="none" dirty="0" smtClean="0">
                <a:solidFill>
                  <a:srgbClr val="FF0000"/>
                </a:solidFill>
                <a:effectLst/>
              </a:rPr>
              <a:t>另外電</a:t>
            </a:r>
            <a:r>
              <a:rPr lang="zh-TW" altLang="en-US" b="0" u="none" dirty="0" smtClean="0">
                <a:solidFill>
                  <a:srgbClr val="FF0000"/>
                </a:solidFill>
              </a:rPr>
              <a:t>商客群在合併營收占比</a:t>
            </a:r>
            <a:r>
              <a:rPr lang="zh-TW" altLang="en-US" b="0" i="0" u="none" dirty="0" smtClean="0">
                <a:solidFill>
                  <a:srgbClr val="FF0000"/>
                </a:solidFill>
              </a:rPr>
              <a:t>達</a:t>
            </a:r>
            <a:r>
              <a:rPr lang="en-US" altLang="zh-TW" sz="2400" b="0" i="0" u="none" dirty="0" smtClean="0">
                <a:solidFill>
                  <a:srgbClr val="FF0000"/>
                </a:solidFill>
              </a:rPr>
              <a:t>25.7%</a:t>
            </a:r>
            <a:endParaRPr lang="en-US" altLang="zh-TW" b="0" u="none" dirty="0" smtClean="0">
              <a:solidFill>
                <a:srgbClr val="FF0000"/>
              </a:solidFill>
              <a:effectLst/>
            </a:endParaRPr>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8</a:t>
            </a:fld>
            <a:endParaRPr lang="zh-TW" altLang="en-US"/>
          </a:p>
        </p:txBody>
      </p:sp>
    </p:spTree>
    <p:extLst>
      <p:ext uri="{BB962C8B-B14F-4D97-AF65-F5344CB8AC3E}">
        <p14:creationId xmlns:p14="http://schemas.microsoft.com/office/powerpoint/2010/main" val="1273155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dirty="0" smtClean="0"/>
              <a:t>空運</a:t>
            </a:r>
            <a:r>
              <a:rPr lang="zh-CN" altLang="en-US" dirty="0" smtClean="0"/>
              <a:t>服務</a:t>
            </a:r>
            <a:r>
              <a:rPr lang="zh-TW" altLang="en-US" dirty="0" smtClean="0"/>
              <a:t>：</a:t>
            </a:r>
            <a:r>
              <a:rPr lang="zh-TW" altLang="en-US" baseline="0" dirty="0" smtClean="0"/>
              <a:t>營收較去年同期增加係因</a:t>
            </a:r>
            <a:r>
              <a:rPr lang="en-US" altLang="zh-TW" baseline="0" dirty="0" smtClean="0"/>
              <a:t>2018/8</a:t>
            </a:r>
            <a:r>
              <a:rPr lang="zh-TW" altLang="en-US" baseline="0" dirty="0" smtClean="0"/>
              <a:t>起新進空運承攬客戶</a:t>
            </a:r>
            <a:r>
              <a:rPr lang="en-US" altLang="zh-TW" baseline="0" dirty="0" smtClean="0"/>
              <a:t>-IC</a:t>
            </a:r>
            <a:r>
              <a:rPr lang="zh-TW" altLang="en-US" baseline="0" dirty="0" smtClean="0"/>
              <a:t>零件通路商 。</a:t>
            </a:r>
            <a:endParaRPr lang="en-US" altLang="zh-TW" b="0" i="0" u="none" dirty="0" smtClean="0"/>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b="0" i="0" u="none" dirty="0" smtClean="0"/>
              <a:t>海運</a:t>
            </a:r>
            <a:r>
              <a:rPr lang="zh-CN" altLang="en-US" b="0" i="0" u="none" dirty="0" smtClean="0"/>
              <a:t>服務</a:t>
            </a:r>
            <a:r>
              <a:rPr lang="zh-TW" altLang="en-US" b="0" i="0" u="none" dirty="0" smtClean="0"/>
              <a:t>：</a:t>
            </a:r>
            <a:r>
              <a:rPr lang="zh-TW" altLang="en-US" baseline="0" dirty="0" smtClean="0"/>
              <a:t>營收較去年同期增加係因為船公司縮船班海運費調漲因素</a:t>
            </a:r>
            <a:r>
              <a:rPr lang="en-US" altLang="zh-TW" baseline="0" dirty="0" smtClean="0"/>
              <a:t>  2017 Q3 USD1200/</a:t>
            </a:r>
            <a:r>
              <a:rPr lang="en-US" altLang="zh-TW" baseline="0" dirty="0" err="1" smtClean="0"/>
              <a:t>teu</a:t>
            </a:r>
            <a:r>
              <a:rPr lang="en-US" altLang="zh-TW" baseline="0" dirty="0" smtClean="0"/>
              <a:t> (1.08%)</a:t>
            </a:r>
            <a:endParaRPr lang="en-US" altLang="zh-TW" b="0" i="0" u="none" dirty="0" smtClean="0"/>
          </a:p>
          <a:p>
            <a:pPr marL="228600" indent="-228600">
              <a:buAutoNum type="arabicPeriod" startAt="3"/>
            </a:pPr>
            <a:r>
              <a:rPr lang="zh-TW" altLang="en-US" b="0" dirty="0" smtClean="0">
                <a:solidFill>
                  <a:srgbClr val="FF0000"/>
                </a:solidFill>
              </a:rPr>
              <a:t>其他服務：營收減少主要係香港倉儲服務減少</a:t>
            </a:r>
            <a:r>
              <a:rPr lang="en-US" altLang="zh-TW" b="0" dirty="0" smtClean="0">
                <a:solidFill>
                  <a:srgbClr val="FF0000"/>
                </a:solidFill>
              </a:rPr>
              <a:t>(</a:t>
            </a:r>
            <a:r>
              <a:rPr lang="zh-TW" altLang="en-US" b="0" dirty="0" smtClean="0">
                <a:solidFill>
                  <a:srgbClr val="FF0000"/>
                </a:solidFill>
              </a:rPr>
              <a:t>蘋概股客戶略受影響減少出貨</a:t>
            </a:r>
            <a:r>
              <a:rPr lang="en-US" altLang="zh-TW" b="0" dirty="0" smtClean="0">
                <a:solidFill>
                  <a:srgbClr val="FF0000"/>
                </a:solidFill>
              </a:rPr>
              <a:t>)</a:t>
            </a:r>
            <a:r>
              <a:rPr lang="zh-TW" altLang="en-US" b="0" u="none" baseline="0" dirty="0" smtClean="0">
                <a:solidFill>
                  <a:srgbClr val="FF0000"/>
                </a:solidFill>
                <a:latin typeface="新細明體"/>
                <a:ea typeface="+mn-ea"/>
              </a:rPr>
              <a:t>。</a:t>
            </a:r>
            <a:endParaRPr lang="en-US" altLang="zh-TW" b="0" u="none" baseline="0" dirty="0" smtClean="0">
              <a:solidFill>
                <a:srgbClr val="FF0000"/>
              </a:solidFill>
            </a:endParaRPr>
          </a:p>
          <a:p>
            <a:pPr marL="0" indent="0">
              <a:buNone/>
            </a:pPr>
            <a:endParaRPr lang="en-US" altLang="zh-TW" baseline="0" dirty="0" smtClean="0"/>
          </a:p>
        </p:txBody>
      </p:sp>
      <p:sp>
        <p:nvSpPr>
          <p:cNvPr id="4" name="投影片編號版面配置區 3"/>
          <p:cNvSpPr>
            <a:spLocks noGrp="1"/>
          </p:cNvSpPr>
          <p:nvPr>
            <p:ph type="sldNum" sz="quarter" idx="10"/>
          </p:nvPr>
        </p:nvSpPr>
        <p:spPr/>
        <p:txBody>
          <a:bodyPr/>
          <a:lstStyle/>
          <a:p>
            <a:pPr>
              <a:defRPr/>
            </a:pPr>
            <a:fld id="{C2C18E32-79A0-4571-8705-841D8B7EFE01}" type="slidenum">
              <a:rPr lang="zh-TW" altLang="en-US" smtClean="0"/>
              <a:pPr>
                <a:defRPr/>
              </a:pPr>
              <a:t>9</a:t>
            </a:fld>
            <a:endParaRPr lang="zh-TW" altLang="en-US"/>
          </a:p>
        </p:txBody>
      </p:sp>
    </p:spTree>
    <p:extLst>
      <p:ext uri="{BB962C8B-B14F-4D97-AF65-F5344CB8AC3E}">
        <p14:creationId xmlns:p14="http://schemas.microsoft.com/office/powerpoint/2010/main" val="2405673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4" name="矩形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lang="zh-TW" altLang="en-US" smtClean="0"/>
              <a:t>按一下以編輯母片標題樣式</a:t>
            </a:r>
            <a:endParaRPr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7" name="日期版面配置區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57D2D4B-CF16-4FF6-95F1-6A0EBB0C992D}" type="datetime1">
              <a:rPr lang="en-US" altLang="zh-TW" smtClean="0"/>
              <a:pPr>
                <a:defRPr/>
              </a:pPr>
              <a:t>5/8/2019</a:t>
            </a:fld>
            <a:endParaRPr lang="en-US" altLang="zh-TW"/>
          </a:p>
        </p:txBody>
      </p:sp>
      <p:sp>
        <p:nvSpPr>
          <p:cNvPr id="10" name="頁尾版面配置區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EC86AC71-36FF-471A-98CB-500AA24F88D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13"/>
          <p:cNvSpPr>
            <a:spLocks noGrp="1"/>
          </p:cNvSpPr>
          <p:nvPr>
            <p:ph type="dt" sz="half" idx="10"/>
          </p:nvPr>
        </p:nvSpPr>
        <p:spPr/>
        <p:txBody>
          <a:bodyPr/>
          <a:lstStyle>
            <a:lvl1pPr>
              <a:defRPr/>
            </a:lvl1pPr>
          </a:lstStyle>
          <a:p>
            <a:pPr>
              <a:defRPr/>
            </a:pPr>
            <a:fld id="{B3946313-92A8-4588-B58D-7B2A3E50726C}" type="datetime1">
              <a:rPr lang="en-US" altLang="zh-TW" smtClean="0"/>
              <a:pPr>
                <a:defRPr/>
              </a:pPr>
              <a:t>5/8/2019</a:t>
            </a:fld>
            <a:endParaRPr lang="en-US"/>
          </a:p>
        </p:txBody>
      </p:sp>
      <p:sp>
        <p:nvSpPr>
          <p:cNvPr id="5" name="頁尾版面配置區 2"/>
          <p:cNvSpPr>
            <a:spLocks noGrp="1"/>
          </p:cNvSpPr>
          <p:nvPr>
            <p:ph type="ftr" sz="quarter" idx="11"/>
          </p:nvPr>
        </p:nvSpPr>
        <p:spPr/>
        <p:txBody>
          <a:bodyPr/>
          <a:lstStyle>
            <a:lvl1pPr>
              <a:defRPr/>
            </a:lvl1pPr>
          </a:lstStyle>
          <a:p>
            <a:pPr>
              <a:defRPr/>
            </a:pPr>
            <a:endParaRPr lang="en-US"/>
          </a:p>
        </p:txBody>
      </p:sp>
      <p:sp>
        <p:nvSpPr>
          <p:cNvPr id="6" name="投影片編號版面配置區 22"/>
          <p:cNvSpPr>
            <a:spLocks noGrp="1"/>
          </p:cNvSpPr>
          <p:nvPr>
            <p:ph type="sldNum" sz="quarter" idx="12"/>
          </p:nvPr>
        </p:nvSpPr>
        <p:spPr/>
        <p:txBody>
          <a:bodyPr/>
          <a:lstStyle>
            <a:lvl1pPr>
              <a:defRPr/>
            </a:lvl1pPr>
          </a:lstStyle>
          <a:p>
            <a:pPr>
              <a:defRPr/>
            </a:pPr>
            <a:fld id="{B50851C0-AECB-40C4-9324-377612A5D9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4" name="矩形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5" name="矩形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矩形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2" name="直排標題 1"/>
          <p:cNvSpPr>
            <a:spLocks noGrp="1"/>
          </p:cNvSpPr>
          <p:nvPr>
            <p:ph type="title" orient="vert"/>
          </p:nvPr>
        </p:nvSpPr>
        <p:spPr>
          <a:xfrm>
            <a:off x="6553200" y="609600"/>
            <a:ext cx="2057400" cy="55165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3"/>
          <p:cNvSpPr>
            <a:spLocks noGrp="1"/>
          </p:cNvSpPr>
          <p:nvPr>
            <p:ph type="dt" sz="half" idx="10"/>
          </p:nvPr>
        </p:nvSpPr>
        <p:spPr>
          <a:xfrm>
            <a:off x="6553200" y="6248400"/>
            <a:ext cx="2209800" cy="365125"/>
          </a:xfrm>
        </p:spPr>
        <p:txBody>
          <a:bodyPr/>
          <a:lstStyle>
            <a:lvl1pPr>
              <a:defRPr/>
            </a:lvl1pPr>
          </a:lstStyle>
          <a:p>
            <a:pPr>
              <a:defRPr/>
            </a:pPr>
            <a:fld id="{F22EE187-AD55-4143-9BFD-FDCF6FB7F6B1}" type="datetime1">
              <a:rPr lang="en-US" altLang="zh-TW" smtClean="0"/>
              <a:pPr>
                <a:defRPr/>
              </a:pPr>
              <a:t>5/8/2019</a:t>
            </a:fld>
            <a:endParaRPr lang="en-US"/>
          </a:p>
        </p:txBody>
      </p:sp>
      <p:sp>
        <p:nvSpPr>
          <p:cNvPr id="8" name="頁尾版面配置區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投影片編號版面配置區 5"/>
          <p:cNvSpPr>
            <a:spLocks noGrp="1"/>
          </p:cNvSpPr>
          <p:nvPr>
            <p:ph type="sldNum" sz="quarter" idx="12"/>
          </p:nvPr>
        </p:nvSpPr>
        <p:spPr>
          <a:xfrm rot="5400000">
            <a:off x="5989638" y="144462"/>
            <a:ext cx="533400" cy="244475"/>
          </a:xfrm>
        </p:spPr>
        <p:txBody>
          <a:bodyPr/>
          <a:lstStyle>
            <a:lvl1pPr>
              <a:defRPr/>
            </a:lvl1pPr>
          </a:lstStyle>
          <a:p>
            <a:pPr>
              <a:defRPr/>
            </a:pPr>
            <a:fld id="{BAF67605-DA09-4929-BF39-755B5BEE9DD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457200" y="274638"/>
            <a:ext cx="8229600" cy="5851525"/>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13650142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663575" y="122238"/>
            <a:ext cx="7543800" cy="1295400"/>
          </a:xfrm>
        </p:spPr>
        <p:txBody>
          <a:bodyPr/>
          <a:lstStyle/>
          <a:p>
            <a:r>
              <a:rPr lang="zh-TW" altLang="en-US" smtClean="0"/>
              <a:t>按一下以編輯母片標題樣式</a:t>
            </a:r>
            <a:endParaRPr lang="zh-HK" altLang="en-US"/>
          </a:p>
        </p:txBody>
      </p:sp>
      <p:sp>
        <p:nvSpPr>
          <p:cNvPr id="3" name="表格版面配置區 2"/>
          <p:cNvSpPr>
            <a:spLocks noGrp="1"/>
          </p:cNvSpPr>
          <p:nvPr>
            <p:ph type="tbl" idx="1"/>
          </p:nvPr>
        </p:nvSpPr>
        <p:spPr>
          <a:xfrm>
            <a:off x="663575" y="1719263"/>
            <a:ext cx="8229600" cy="4411662"/>
          </a:xfrm>
        </p:spPr>
        <p:txBody>
          <a:bodyPr/>
          <a:lstStyle/>
          <a:p>
            <a:pPr lvl="0"/>
            <a:endParaRPr lang="zh-HK" alt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fld id="{0D35EF97-5DF8-44F0-8695-8A56CDAEAA89}" type="datetime1">
              <a:rPr lang="en-US" altLang="zh-TW" smtClean="0"/>
              <a:pPr>
                <a:defRPr/>
              </a:pPr>
              <a:t>5/8/2019</a:t>
            </a:fld>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B93EE1FF-3118-40E8-85FC-3CD8BD4A3C53}" type="slidenum">
              <a:rPr lang="en-US" altLang="zh-TW"/>
              <a:pPr>
                <a:defRPr/>
              </a:pPr>
              <a:t>‹#›</a:t>
            </a:fld>
            <a:endParaRPr lang="en-US" altLang="zh-TW"/>
          </a:p>
        </p:txBody>
      </p:sp>
    </p:spTree>
    <p:extLst>
      <p:ext uri="{BB962C8B-B14F-4D97-AF65-F5344CB8AC3E}">
        <p14:creationId xmlns:p14="http://schemas.microsoft.com/office/powerpoint/2010/main" val="264312429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Agenda">
    <p:spTree>
      <p:nvGrpSpPr>
        <p:cNvPr id="1" name=""/>
        <p:cNvGrpSpPr/>
        <p:nvPr/>
      </p:nvGrpSpPr>
      <p:grpSpPr>
        <a:xfrm>
          <a:off x="0" y="0"/>
          <a:ext cx="0" cy="0"/>
          <a:chOff x="0" y="0"/>
          <a:chExt cx="0" cy="0"/>
        </a:xfrm>
      </p:grpSpPr>
      <p:sp>
        <p:nvSpPr>
          <p:cNvPr id="2" name="Rectangle 1"/>
          <p:cNvSpPr/>
          <p:nvPr userDrawn="1"/>
        </p:nvSpPr>
        <p:spPr>
          <a:xfrm>
            <a:off x="8747637" y="-23450"/>
            <a:ext cx="283908" cy="48556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0" name="Slide Number Placeholder 5"/>
          <p:cNvSpPr txBox="1">
            <a:spLocks/>
          </p:cNvSpPr>
          <p:nvPr userDrawn="1"/>
        </p:nvSpPr>
        <p:spPr>
          <a:xfrm>
            <a:off x="8707250" y="173194"/>
            <a:ext cx="356227" cy="191932"/>
          </a:xfrm>
          <a:prstGeom prst="rect">
            <a:avLst/>
          </a:prstGeom>
        </p:spPr>
        <p:txBody>
          <a:bodyPr vert="horz" lIns="68580" tIns="34290" rIns="68580" bIns="3429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E97ECB15-F748-C140-A5C3-CF0090C943BA}" type="slidenum">
              <a:rPr lang="en-US" sz="600" b="0" i="0" smtClean="0">
                <a:solidFill>
                  <a:srgbClr val="FEFEFE"/>
                </a:solidFill>
                <a:latin typeface="+mn-lt"/>
                <a:ea typeface="Montserrat" charset="0"/>
                <a:cs typeface="Montserrat" charset="0"/>
              </a:rPr>
              <a:pPr algn="ctr"/>
              <a:t>‹#›</a:t>
            </a:fld>
            <a:endParaRPr lang="en-US" sz="600" b="0" i="0" dirty="0">
              <a:solidFill>
                <a:srgbClr val="FEFEFE"/>
              </a:solidFill>
              <a:latin typeface="+mn-lt"/>
              <a:ea typeface="Montserrat" charset="0"/>
              <a:cs typeface="Montserrat" charset="0"/>
            </a:endParaRPr>
          </a:p>
        </p:txBody>
      </p:sp>
      <p:sp>
        <p:nvSpPr>
          <p:cNvPr id="43" name="Text Placeholder 42"/>
          <p:cNvSpPr>
            <a:spLocks noGrp="1"/>
          </p:cNvSpPr>
          <p:nvPr userDrawn="1">
            <p:ph type="body" sz="quarter" idx="10" hasCustomPrompt="1"/>
          </p:nvPr>
        </p:nvSpPr>
        <p:spPr>
          <a:xfrm>
            <a:off x="6330065" y="6516287"/>
            <a:ext cx="2248701" cy="153153"/>
          </a:xfrm>
        </p:spPr>
        <p:txBody>
          <a:bodyPr>
            <a:noAutofit/>
          </a:bodyPr>
          <a:lstStyle>
            <a:lvl1pPr marL="0" indent="0" algn="r">
              <a:buNone/>
              <a:defRPr sz="600" b="0" i="0">
                <a:solidFill>
                  <a:schemeClr val="tx2"/>
                </a:solidFill>
                <a:latin typeface="+mn-lt"/>
                <a:ea typeface="Montserrat Light" charset="0"/>
                <a:cs typeface="Montserrat Light" charset="0"/>
              </a:defRPr>
            </a:lvl1pPr>
            <a:lvl2pPr marL="342900" indent="0" algn="r">
              <a:buNone/>
              <a:defRPr sz="600" b="0" i="0">
                <a:solidFill>
                  <a:schemeClr val="bg2"/>
                </a:solidFill>
                <a:latin typeface="Montserrat Light" charset="0"/>
                <a:ea typeface="Montserrat Light" charset="0"/>
                <a:cs typeface="Montserrat Light" charset="0"/>
              </a:defRPr>
            </a:lvl2pPr>
            <a:lvl3pPr marL="685800" indent="0" algn="r">
              <a:buNone/>
              <a:defRPr sz="600" b="0" i="0">
                <a:solidFill>
                  <a:schemeClr val="bg2"/>
                </a:solidFill>
                <a:latin typeface="Montserrat Light" charset="0"/>
                <a:ea typeface="Montserrat Light" charset="0"/>
                <a:cs typeface="Montserrat Light" charset="0"/>
              </a:defRPr>
            </a:lvl3pPr>
            <a:lvl4pPr marL="1028700" indent="0" algn="r">
              <a:buNone/>
              <a:defRPr sz="600" b="0" i="0">
                <a:solidFill>
                  <a:schemeClr val="bg2"/>
                </a:solidFill>
                <a:latin typeface="Montserrat Light" charset="0"/>
                <a:ea typeface="Montserrat Light" charset="0"/>
                <a:cs typeface="Montserrat Light" charset="0"/>
              </a:defRPr>
            </a:lvl4pPr>
            <a:lvl5pPr marL="1371600" indent="0" algn="r">
              <a:buNone/>
              <a:defRPr sz="600" b="0" i="0">
                <a:solidFill>
                  <a:schemeClr val="bg2"/>
                </a:solidFill>
                <a:latin typeface="Montserrat Light" charset="0"/>
                <a:ea typeface="Montserrat Light" charset="0"/>
                <a:cs typeface="Montserrat Light" charset="0"/>
              </a:defRPr>
            </a:lvl5pPr>
          </a:lstStyle>
          <a:p>
            <a:pPr lvl="0"/>
            <a:r>
              <a:rPr lang="en-US" dirty="0" smtClean="0"/>
              <a:t>Click to edit Master text styles for your custom footer</a:t>
            </a:r>
          </a:p>
        </p:txBody>
      </p:sp>
      <p:grpSp>
        <p:nvGrpSpPr>
          <p:cNvPr id="5" name="Group 4"/>
          <p:cNvGrpSpPr/>
          <p:nvPr userDrawn="1"/>
        </p:nvGrpSpPr>
        <p:grpSpPr>
          <a:xfrm>
            <a:off x="8856699" y="6505886"/>
            <a:ext cx="173649" cy="173954"/>
            <a:chOff x="11275488" y="5797834"/>
            <a:chExt cx="353804" cy="353804"/>
          </a:xfrm>
        </p:grpSpPr>
        <p:sp>
          <p:nvSpPr>
            <p:cNvPr id="3" name="Oval 2">
              <a:hlinkClick r:id="" action="ppaction://hlinkshowjump?jump=nextslide"/>
            </p:cNvPr>
            <p:cNvSpPr/>
            <p:nvPr userDrawn="1"/>
          </p:nvSpPr>
          <p:spPr>
            <a:xfrm>
              <a:off x="11275488" y="5797834"/>
              <a:ext cx="353804" cy="353804"/>
            </a:xfrm>
            <a:prstGeom prst="ellipse">
              <a:avLst/>
            </a:prstGeom>
            <a:solidFill>
              <a:schemeClr val="tx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3" name="Chevron 32">
              <a:hlinkClick r:id="" action="ppaction://hlinkshowjump?jump=nextslide" tooltip="Next Slide"/>
            </p:cNvPr>
            <p:cNvSpPr/>
            <p:nvPr userDrawn="1"/>
          </p:nvSpPr>
          <p:spPr>
            <a:xfrm>
              <a:off x="11402389" y="5893733"/>
              <a:ext cx="125792" cy="171788"/>
            </a:xfrm>
            <a:prstGeom prst="chevron">
              <a:avLst>
                <a:gd name="adj" fmla="val 66337"/>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14" name="Group 13"/>
          <p:cNvGrpSpPr/>
          <p:nvPr userDrawn="1"/>
        </p:nvGrpSpPr>
        <p:grpSpPr>
          <a:xfrm>
            <a:off x="8657406" y="6505886"/>
            <a:ext cx="173649" cy="173954"/>
            <a:chOff x="11275488" y="5797834"/>
            <a:chExt cx="353804" cy="353804"/>
          </a:xfrm>
        </p:grpSpPr>
        <p:sp>
          <p:nvSpPr>
            <p:cNvPr id="15" name="Oval 14">
              <a:hlinkClick r:id="" action="ppaction://hlinkshowjump?jump=nextslide"/>
            </p:cNvPr>
            <p:cNvSpPr/>
            <p:nvPr userDrawn="1"/>
          </p:nvSpPr>
          <p:spPr>
            <a:xfrm>
              <a:off x="11275488" y="5797834"/>
              <a:ext cx="353804" cy="353804"/>
            </a:xfrm>
            <a:prstGeom prst="ellipse">
              <a:avLst/>
            </a:prstGeom>
            <a:solidFill>
              <a:schemeClr val="tx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Chevron 15">
              <a:hlinkClick r:id="" action="ppaction://hlinkshowjump?jump=nextslide" tooltip="Next Slide"/>
            </p:cNvPr>
            <p:cNvSpPr/>
            <p:nvPr userDrawn="1"/>
          </p:nvSpPr>
          <p:spPr>
            <a:xfrm>
              <a:off x="11402389" y="5893733"/>
              <a:ext cx="125792" cy="171788"/>
            </a:xfrm>
            <a:prstGeom prst="chevron">
              <a:avLst>
                <a:gd name="adj" fmla="val 66337"/>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sp>
        <p:nvSpPr>
          <p:cNvPr id="17" name="Title Placeholder 1"/>
          <p:cNvSpPr>
            <a:spLocks noGrp="1"/>
          </p:cNvSpPr>
          <p:nvPr>
            <p:ph type="title" hasCustomPrompt="1"/>
          </p:nvPr>
        </p:nvSpPr>
        <p:spPr>
          <a:xfrm>
            <a:off x="628650" y="493274"/>
            <a:ext cx="7886700" cy="499456"/>
          </a:xfrm>
          <a:prstGeom prst="rect">
            <a:avLst/>
          </a:prstGeom>
        </p:spPr>
        <p:txBody>
          <a:bodyPr vert="horz" lIns="91440" tIns="45720" rIns="91440" bIns="45720" rtlCol="0" anchor="ctr">
            <a:normAutofit/>
          </a:bodyPr>
          <a:lstStyle>
            <a:lvl1pPr>
              <a:defRPr b="1"/>
            </a:lvl1pPr>
          </a:lstStyle>
          <a:p>
            <a:r>
              <a:rPr lang="en-US" dirty="0" smtClean="0"/>
              <a:t>Your Heading: Text Goes Here</a:t>
            </a:r>
            <a:endParaRPr lang="en-US" dirty="0"/>
          </a:p>
        </p:txBody>
      </p:sp>
      <p:sp>
        <p:nvSpPr>
          <p:cNvPr id="13" name="Picture Placeholder 2"/>
          <p:cNvSpPr>
            <a:spLocks noGrp="1"/>
          </p:cNvSpPr>
          <p:nvPr>
            <p:ph type="pic" sz="quarter" idx="18"/>
          </p:nvPr>
        </p:nvSpPr>
        <p:spPr>
          <a:xfrm>
            <a:off x="-16278" y="-34724"/>
            <a:ext cx="5276972" cy="6892725"/>
          </a:xfrm>
          <a:custGeom>
            <a:avLst/>
            <a:gdLst>
              <a:gd name="connsiteX0" fmla="*/ 0 w 7037409"/>
              <a:gd name="connsiteY0" fmla="*/ 6858000 h 6858000"/>
              <a:gd name="connsiteX1" fmla="*/ 1714500 w 7037409"/>
              <a:gd name="connsiteY1" fmla="*/ 0 h 6858000"/>
              <a:gd name="connsiteX2" fmla="*/ 7037409 w 7037409"/>
              <a:gd name="connsiteY2" fmla="*/ 0 h 6858000"/>
              <a:gd name="connsiteX3" fmla="*/ 5322909 w 7037409"/>
              <a:gd name="connsiteY3" fmla="*/ 6858000 h 6858000"/>
              <a:gd name="connsiteX4" fmla="*/ 0 w 7037409"/>
              <a:gd name="connsiteY4" fmla="*/ 6858000 h 6858000"/>
              <a:gd name="connsiteX0" fmla="*/ 10128 w 7047537"/>
              <a:gd name="connsiteY0" fmla="*/ 6858000 h 6858000"/>
              <a:gd name="connsiteX1" fmla="*/ 0 w 7047537"/>
              <a:gd name="connsiteY1" fmla="*/ 0 h 6858000"/>
              <a:gd name="connsiteX2" fmla="*/ 7047537 w 7047537"/>
              <a:gd name="connsiteY2" fmla="*/ 0 h 6858000"/>
              <a:gd name="connsiteX3" fmla="*/ 5333037 w 7047537"/>
              <a:gd name="connsiteY3" fmla="*/ 6858000 h 6858000"/>
              <a:gd name="connsiteX4" fmla="*/ 10128 w 7047537"/>
              <a:gd name="connsiteY4" fmla="*/ 6858000 h 6858000"/>
              <a:gd name="connsiteX0" fmla="*/ 10128 w 7080814"/>
              <a:gd name="connsiteY0" fmla="*/ 6858000 h 6858000"/>
              <a:gd name="connsiteX1" fmla="*/ 0 w 7080814"/>
              <a:gd name="connsiteY1" fmla="*/ 0 h 6858000"/>
              <a:gd name="connsiteX2" fmla="*/ 7047537 w 7080814"/>
              <a:gd name="connsiteY2" fmla="*/ 0 h 6858000"/>
              <a:gd name="connsiteX3" fmla="*/ 7080814 w 7080814"/>
              <a:gd name="connsiteY3" fmla="*/ 6858000 h 6858000"/>
              <a:gd name="connsiteX4" fmla="*/ 10128 w 7080814"/>
              <a:gd name="connsiteY4" fmla="*/ 6858000 h 6858000"/>
              <a:gd name="connsiteX0" fmla="*/ 10128 w 7080814"/>
              <a:gd name="connsiteY0" fmla="*/ 6858000 h 6858000"/>
              <a:gd name="connsiteX1" fmla="*/ 0 w 7080814"/>
              <a:gd name="connsiteY1" fmla="*/ 0 h 6858000"/>
              <a:gd name="connsiteX2" fmla="*/ 3459385 w 7080814"/>
              <a:gd name="connsiteY2" fmla="*/ 11575 h 6858000"/>
              <a:gd name="connsiteX3" fmla="*/ 7080814 w 7080814"/>
              <a:gd name="connsiteY3" fmla="*/ 6858000 h 6858000"/>
              <a:gd name="connsiteX4" fmla="*/ 10128 w 7080814"/>
              <a:gd name="connsiteY4" fmla="*/ 6858000 h 6858000"/>
              <a:gd name="connsiteX0" fmla="*/ 10128 w 7069239"/>
              <a:gd name="connsiteY0" fmla="*/ 6858000 h 6858000"/>
              <a:gd name="connsiteX1" fmla="*/ 0 w 7069239"/>
              <a:gd name="connsiteY1" fmla="*/ 0 h 6858000"/>
              <a:gd name="connsiteX2" fmla="*/ 3459385 w 7069239"/>
              <a:gd name="connsiteY2" fmla="*/ 11575 h 6858000"/>
              <a:gd name="connsiteX3" fmla="*/ 7069239 w 7069239"/>
              <a:gd name="connsiteY3" fmla="*/ 6858000 h 6858000"/>
              <a:gd name="connsiteX4" fmla="*/ 10128 w 7069239"/>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69239" h="6858000">
                <a:moveTo>
                  <a:pt x="10128" y="6858000"/>
                </a:moveTo>
                <a:lnTo>
                  <a:pt x="0" y="0"/>
                </a:lnTo>
                <a:lnTo>
                  <a:pt x="3459385" y="11575"/>
                </a:lnTo>
                <a:lnTo>
                  <a:pt x="7069239" y="6858000"/>
                </a:lnTo>
                <a:lnTo>
                  <a:pt x="10128" y="6858000"/>
                </a:lnTo>
                <a:close/>
              </a:path>
            </a:pathLst>
          </a:custGeom>
        </p:spPr>
        <p:txBody>
          <a:bodyPr anchor="ctr">
            <a:normAutofit/>
          </a:bodyPr>
          <a:lstStyle>
            <a:lvl1pPr marL="0" indent="0" algn="ctr">
              <a:buNone/>
              <a:defRPr sz="900"/>
            </a:lvl1pPr>
          </a:lstStyle>
          <a:p>
            <a:endParaRPr lang="en-US" dirty="0"/>
          </a:p>
        </p:txBody>
      </p:sp>
    </p:spTree>
    <p:extLst>
      <p:ext uri="{BB962C8B-B14F-4D97-AF65-F5344CB8AC3E}">
        <p14:creationId xmlns:p14="http://schemas.microsoft.com/office/powerpoint/2010/main" val="39624815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p>
            <a:r>
              <a:rPr lang="zh-TW" altLang="en-US" smtClean="0"/>
              <a:t>按一下以編輯母片標題樣式</a:t>
            </a:r>
            <a:endParaRPr lang="en-US"/>
          </a:p>
        </p:txBody>
      </p:sp>
      <p:sp>
        <p:nvSpPr>
          <p:cNvPr id="8" name="內容版面配置區 7"/>
          <p:cNvSpPr>
            <a:spLocks noGrp="1"/>
          </p:cNvSpPr>
          <p:nvPr>
            <p:ph sz="quarter" idx="1"/>
          </p:nvPr>
        </p:nvSpPr>
        <p:spPr>
          <a:xfrm>
            <a:off x="612648" y="1600200"/>
            <a:ext cx="8153400" cy="4495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13"/>
          <p:cNvSpPr>
            <a:spLocks noGrp="1"/>
          </p:cNvSpPr>
          <p:nvPr>
            <p:ph type="dt" sz="half" idx="10"/>
          </p:nvPr>
        </p:nvSpPr>
        <p:spPr/>
        <p:txBody>
          <a:bodyPr/>
          <a:lstStyle>
            <a:lvl1pPr>
              <a:defRPr/>
            </a:lvl1pPr>
          </a:lstStyle>
          <a:p>
            <a:pPr>
              <a:defRPr/>
            </a:pPr>
            <a:fld id="{E1076AF3-5682-426A-A8A0-C2F50C6AE1F8}" type="datetime1">
              <a:rPr lang="en-US" altLang="zh-TW" smtClean="0"/>
              <a:pPr>
                <a:defRPr/>
              </a:pPr>
              <a:t>5/8/2019</a:t>
            </a:fld>
            <a:endParaRPr lang="en-US"/>
          </a:p>
        </p:txBody>
      </p:sp>
      <p:sp>
        <p:nvSpPr>
          <p:cNvPr id="5" name="頁尾版面配置區 2"/>
          <p:cNvSpPr>
            <a:spLocks noGrp="1"/>
          </p:cNvSpPr>
          <p:nvPr>
            <p:ph type="ftr" sz="quarter" idx="11"/>
          </p:nvPr>
        </p:nvSpPr>
        <p:spPr/>
        <p:txBody>
          <a:bodyPr/>
          <a:lstStyle>
            <a:lvl1pPr>
              <a:defRPr/>
            </a:lvl1pPr>
          </a:lstStyle>
          <a:p>
            <a:pPr>
              <a:defRPr/>
            </a:pPr>
            <a:endParaRPr lang="en-US"/>
          </a:p>
        </p:txBody>
      </p:sp>
      <p:sp>
        <p:nvSpPr>
          <p:cNvPr id="6" name="投影片編號版面配置區 22"/>
          <p:cNvSpPr>
            <a:spLocks noGrp="1"/>
          </p:cNvSpPr>
          <p:nvPr>
            <p:ph type="sldNum" sz="quarter" idx="12"/>
          </p:nvPr>
        </p:nvSpPr>
        <p:spPr/>
        <p:txBody>
          <a:bodyPr/>
          <a:lstStyle>
            <a:lvl1pPr>
              <a:defRPr/>
            </a:lvl1pPr>
          </a:lstStyle>
          <a:p>
            <a:pPr>
              <a:defRPr/>
            </a:pPr>
            <a:fld id="{9D0B21B8-DD3B-4CF9-9DCD-81569D2052E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4" name="矩形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3" name="文字版面配置區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zh-TW" altLang="en-US" smtClean="0"/>
              <a:t>按一下以編輯母片標題樣式</a:t>
            </a:r>
            <a:endParaRPr lang="en-US"/>
          </a:p>
        </p:txBody>
      </p:sp>
      <p:sp>
        <p:nvSpPr>
          <p:cNvPr id="7" name="日期版面配置區 11"/>
          <p:cNvSpPr>
            <a:spLocks noGrp="1"/>
          </p:cNvSpPr>
          <p:nvPr>
            <p:ph type="dt" sz="half" idx="10"/>
          </p:nvPr>
        </p:nvSpPr>
        <p:spPr/>
        <p:txBody>
          <a:bodyPr/>
          <a:lstStyle>
            <a:lvl1pPr>
              <a:defRPr/>
            </a:lvl1pPr>
          </a:lstStyle>
          <a:p>
            <a:pPr>
              <a:defRPr/>
            </a:pPr>
            <a:fld id="{E2102BB0-41A5-4813-B997-E2B42A567966}" type="datetime1">
              <a:rPr lang="en-US" altLang="zh-TW" smtClean="0"/>
              <a:pPr>
                <a:defRPr/>
              </a:pPr>
              <a:t>5/8/2019</a:t>
            </a:fld>
            <a:endParaRPr lang="en-US"/>
          </a:p>
        </p:txBody>
      </p:sp>
      <p:sp>
        <p:nvSpPr>
          <p:cNvPr id="8" name="投影片編號版面配置區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CA859631-B8EB-4AEC-A584-158E0F08B57B}" type="slidenum">
              <a:rPr lang="en-US"/>
              <a:pPr>
                <a:defRPr/>
              </a:pPr>
              <a:t>‹#›</a:t>
            </a:fld>
            <a:endParaRPr lang="en-US"/>
          </a:p>
        </p:txBody>
      </p:sp>
      <p:sp>
        <p:nvSpPr>
          <p:cNvPr id="9" name="頁尾版面配置區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9" name="內容版面配置區 8"/>
          <p:cNvSpPr>
            <a:spLocks noGrp="1"/>
          </p:cNvSpPr>
          <p:nvPr>
            <p:ph sz="quarter" idx="1"/>
          </p:nvPr>
        </p:nvSpPr>
        <p:spPr>
          <a:xfrm>
            <a:off x="609600" y="1589567"/>
            <a:ext cx="3886200" cy="45720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內容版面配置區 10"/>
          <p:cNvSpPr>
            <a:spLocks noGrp="1"/>
          </p:cNvSpPr>
          <p:nvPr>
            <p:ph sz="quarter" idx="2"/>
          </p:nvPr>
        </p:nvSpPr>
        <p:spPr>
          <a:xfrm>
            <a:off x="4844901" y="1589567"/>
            <a:ext cx="3886200" cy="45720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7"/>
          <p:cNvSpPr>
            <a:spLocks noGrp="1"/>
          </p:cNvSpPr>
          <p:nvPr>
            <p:ph type="dt" sz="half" idx="10"/>
          </p:nvPr>
        </p:nvSpPr>
        <p:spPr/>
        <p:txBody>
          <a:bodyPr rtlCol="0"/>
          <a:lstStyle>
            <a:lvl1pPr>
              <a:defRPr/>
            </a:lvl1pPr>
          </a:lstStyle>
          <a:p>
            <a:pPr>
              <a:defRPr/>
            </a:pPr>
            <a:fld id="{74A62EC9-68AC-44F3-9A99-F4128C26C9E3}" type="datetime1">
              <a:rPr lang="en-US" altLang="zh-TW" smtClean="0"/>
              <a:pPr>
                <a:defRPr/>
              </a:pPr>
              <a:t>5/8/2019</a:t>
            </a:fld>
            <a:endParaRPr lang="en-US"/>
          </a:p>
        </p:txBody>
      </p:sp>
      <p:sp>
        <p:nvSpPr>
          <p:cNvPr id="6" name="投影片編號版面配置區 9"/>
          <p:cNvSpPr>
            <a:spLocks noGrp="1"/>
          </p:cNvSpPr>
          <p:nvPr>
            <p:ph type="sldNum" sz="quarter" idx="11"/>
          </p:nvPr>
        </p:nvSpPr>
        <p:spPr/>
        <p:txBody>
          <a:bodyPr rtlCol="0"/>
          <a:lstStyle>
            <a:lvl1pPr>
              <a:defRPr/>
            </a:lvl1pPr>
          </a:lstStyle>
          <a:p>
            <a:pPr>
              <a:defRPr/>
            </a:pPr>
            <a:fld id="{2F6EC52B-7DB3-4DFF-8EE6-EC6D897AC465}" type="slidenum">
              <a:rPr lang="en-US"/>
              <a:pPr>
                <a:defRPr/>
              </a:pPr>
              <a:t>‹#›</a:t>
            </a:fld>
            <a:endParaRPr lang="en-US"/>
          </a:p>
        </p:txBody>
      </p:sp>
      <p:sp>
        <p:nvSpPr>
          <p:cNvPr id="7" name="頁尾版面配置區 11"/>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lstStyle>
            <a:lvl1pPr>
              <a:defRPr/>
            </a:lvl1pPr>
          </a:lstStyle>
          <a:p>
            <a:r>
              <a:rPr lang="zh-TW" altLang="en-US" smtClean="0"/>
              <a:t>按一下以編輯母片標題樣式</a:t>
            </a:r>
            <a:endParaRPr lang="en-US"/>
          </a:p>
        </p:txBody>
      </p:sp>
      <p:sp>
        <p:nvSpPr>
          <p:cNvPr id="11" name="內容版面配置區 10"/>
          <p:cNvSpPr>
            <a:spLocks noGrp="1"/>
          </p:cNvSpPr>
          <p:nvPr>
            <p:ph sz="quarter" idx="2"/>
          </p:nvPr>
        </p:nvSpPr>
        <p:spPr>
          <a:xfrm>
            <a:off x="609600" y="2438400"/>
            <a:ext cx="3886200" cy="35814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3" name="內容版面配置區 12"/>
          <p:cNvSpPr>
            <a:spLocks noGrp="1"/>
          </p:cNvSpPr>
          <p:nvPr>
            <p:ph sz="quarter" idx="4"/>
          </p:nvPr>
        </p:nvSpPr>
        <p:spPr>
          <a:xfrm>
            <a:off x="4800600" y="2438400"/>
            <a:ext cx="3886200" cy="35814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zh-TW" altLang="en-US" smtClean="0"/>
              <a:t>按一下以編輯母片文字樣式</a:t>
            </a:r>
          </a:p>
        </p:txBody>
      </p:sp>
      <p:sp>
        <p:nvSpPr>
          <p:cNvPr id="7" name="日期版面配置區 9"/>
          <p:cNvSpPr>
            <a:spLocks noGrp="1"/>
          </p:cNvSpPr>
          <p:nvPr>
            <p:ph type="dt" sz="half" idx="10"/>
          </p:nvPr>
        </p:nvSpPr>
        <p:spPr/>
        <p:txBody>
          <a:bodyPr rtlCol="0"/>
          <a:lstStyle>
            <a:lvl1pPr>
              <a:defRPr/>
            </a:lvl1pPr>
          </a:lstStyle>
          <a:p>
            <a:pPr>
              <a:defRPr/>
            </a:pPr>
            <a:fld id="{82A80D13-8023-4DB7-A691-1CE5367196C3}" type="datetime1">
              <a:rPr lang="en-US" altLang="zh-TW" smtClean="0"/>
              <a:pPr>
                <a:defRPr/>
              </a:pPr>
              <a:t>5/8/2019</a:t>
            </a:fld>
            <a:endParaRPr lang="en-US"/>
          </a:p>
        </p:txBody>
      </p:sp>
      <p:sp>
        <p:nvSpPr>
          <p:cNvPr id="8" name="投影片編號版面配置區 11"/>
          <p:cNvSpPr>
            <a:spLocks noGrp="1"/>
          </p:cNvSpPr>
          <p:nvPr>
            <p:ph type="sldNum" sz="quarter" idx="11"/>
          </p:nvPr>
        </p:nvSpPr>
        <p:spPr/>
        <p:txBody>
          <a:bodyPr rtlCol="0"/>
          <a:lstStyle>
            <a:lvl1pPr>
              <a:defRPr/>
            </a:lvl1pPr>
          </a:lstStyle>
          <a:p>
            <a:pPr>
              <a:defRPr/>
            </a:pPr>
            <a:fld id="{A34B81D0-C21C-42A3-83DE-669F81CB5867}" type="slidenum">
              <a:rPr lang="en-US"/>
              <a:pPr>
                <a:defRPr/>
              </a:pPr>
              <a:t>‹#›</a:t>
            </a:fld>
            <a:endParaRPr lang="en-US"/>
          </a:p>
        </p:txBody>
      </p:sp>
      <p:sp>
        <p:nvSpPr>
          <p:cNvPr id="9" name="頁尾版面配置區 13"/>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日期版面配置區 13"/>
          <p:cNvSpPr>
            <a:spLocks noGrp="1"/>
          </p:cNvSpPr>
          <p:nvPr>
            <p:ph type="dt" sz="half" idx="10"/>
          </p:nvPr>
        </p:nvSpPr>
        <p:spPr/>
        <p:txBody>
          <a:bodyPr/>
          <a:lstStyle>
            <a:lvl1pPr>
              <a:defRPr/>
            </a:lvl1pPr>
          </a:lstStyle>
          <a:p>
            <a:pPr>
              <a:defRPr/>
            </a:pPr>
            <a:fld id="{69EF04E7-040B-4562-B0B0-1B46C4D3EA13}" type="datetime1">
              <a:rPr lang="en-US" altLang="zh-TW" smtClean="0"/>
              <a:pPr>
                <a:defRPr/>
              </a:pPr>
              <a:t>5/8/2019</a:t>
            </a:fld>
            <a:endParaRPr lang="en-US"/>
          </a:p>
        </p:txBody>
      </p:sp>
      <p:sp>
        <p:nvSpPr>
          <p:cNvPr id="4" name="頁尾版面配置區 2"/>
          <p:cNvSpPr>
            <a:spLocks noGrp="1"/>
          </p:cNvSpPr>
          <p:nvPr>
            <p:ph type="ftr" sz="quarter" idx="11"/>
          </p:nvPr>
        </p:nvSpPr>
        <p:spPr/>
        <p:txBody>
          <a:bodyPr/>
          <a:lstStyle>
            <a:lvl1pPr>
              <a:defRPr/>
            </a:lvl1pPr>
          </a:lstStyle>
          <a:p>
            <a:pPr>
              <a:defRPr/>
            </a:pPr>
            <a:endParaRPr lang="en-US"/>
          </a:p>
        </p:txBody>
      </p:sp>
      <p:sp>
        <p:nvSpPr>
          <p:cNvPr id="5" name="投影片編號版面配置區 22"/>
          <p:cNvSpPr>
            <a:spLocks noGrp="1"/>
          </p:cNvSpPr>
          <p:nvPr>
            <p:ph type="sldNum" sz="quarter" idx="12"/>
          </p:nvPr>
        </p:nvSpPr>
        <p:spPr/>
        <p:txBody>
          <a:bodyPr/>
          <a:lstStyle>
            <a:lvl1pPr>
              <a:defRPr/>
            </a:lvl1pPr>
          </a:lstStyle>
          <a:p>
            <a:pPr>
              <a:defRPr/>
            </a:pPr>
            <a:fld id="{98873520-EC39-4AF2-8FDF-5CF1025B57B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1132FFEF-BE13-4766-9519-99A3E97C6060}" type="datetime1">
              <a:rPr lang="en-US" altLang="zh-TW" smtClean="0"/>
              <a:pPr>
                <a:defRPr/>
              </a:pPr>
              <a:t>5/8/2019</a:t>
            </a:fld>
            <a:endParaRPr lang="en-US"/>
          </a:p>
        </p:txBody>
      </p:sp>
      <p:sp>
        <p:nvSpPr>
          <p:cNvPr id="3" name="頁尾版面配置區 2"/>
          <p:cNvSpPr>
            <a:spLocks noGrp="1"/>
          </p:cNvSpPr>
          <p:nvPr>
            <p:ph type="ftr" sz="quarter" idx="11"/>
          </p:nvPr>
        </p:nvSpPr>
        <p:spPr/>
        <p:txBody>
          <a:bodyPr/>
          <a:lstStyle>
            <a:lvl1pPr>
              <a:defRPr/>
            </a:lvl1pPr>
          </a:lstStyle>
          <a:p>
            <a:pPr>
              <a:defRPr/>
            </a:pPr>
            <a:endParaRPr lang="en-US"/>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98884DF2-561B-495B-8F81-8D515F218FB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lstStyle>
            <a:lvl1pPr algn="l">
              <a:buNone/>
              <a:defRPr sz="4400" b="0"/>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13"/>
          <p:cNvSpPr>
            <a:spLocks noGrp="1"/>
          </p:cNvSpPr>
          <p:nvPr>
            <p:ph type="dt" sz="half" idx="10"/>
          </p:nvPr>
        </p:nvSpPr>
        <p:spPr/>
        <p:txBody>
          <a:bodyPr/>
          <a:lstStyle>
            <a:lvl1pPr>
              <a:defRPr/>
            </a:lvl1pPr>
          </a:lstStyle>
          <a:p>
            <a:pPr>
              <a:defRPr/>
            </a:pPr>
            <a:fld id="{71923F18-9F3A-40AA-9EF5-5D0F2159209F}" type="datetime1">
              <a:rPr lang="en-US" altLang="zh-TW" smtClean="0"/>
              <a:pPr>
                <a:defRPr/>
              </a:pPr>
              <a:t>5/8/2019</a:t>
            </a:fld>
            <a:endParaRPr lang="en-US"/>
          </a:p>
        </p:txBody>
      </p:sp>
      <p:sp>
        <p:nvSpPr>
          <p:cNvPr id="6" name="頁尾版面配置區 2"/>
          <p:cNvSpPr>
            <a:spLocks noGrp="1"/>
          </p:cNvSpPr>
          <p:nvPr>
            <p:ph type="ftr" sz="quarter" idx="11"/>
          </p:nvPr>
        </p:nvSpPr>
        <p:spPr/>
        <p:txBody>
          <a:bodyPr/>
          <a:lstStyle>
            <a:lvl1pPr>
              <a:defRPr/>
            </a:lvl1pPr>
          </a:lstStyle>
          <a:p>
            <a:pPr>
              <a:defRPr/>
            </a:pPr>
            <a:endParaRPr lang="en-US"/>
          </a:p>
        </p:txBody>
      </p:sp>
      <p:sp>
        <p:nvSpPr>
          <p:cNvPr id="7" name="投影片編號版面配置區 22"/>
          <p:cNvSpPr>
            <a:spLocks noGrp="1"/>
          </p:cNvSpPr>
          <p:nvPr>
            <p:ph type="sldNum" sz="quarter" idx="12"/>
          </p:nvPr>
        </p:nvSpPr>
        <p:spPr/>
        <p:txBody>
          <a:bodyPr/>
          <a:lstStyle>
            <a:lvl1pPr>
              <a:defRPr/>
            </a:lvl1pPr>
          </a:lstStyle>
          <a:p>
            <a:pPr>
              <a:defRPr/>
            </a:pPr>
            <a:fld id="{98035D4F-F220-4F97-B988-D2618F8B2B6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5" name="矩形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矩形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zh-TW" altLang="en-US" smtClean="0"/>
              <a:t>按一下以編輯母片文字樣式</a:t>
            </a:r>
          </a:p>
        </p:txBody>
      </p:sp>
      <p:sp>
        <p:nvSpPr>
          <p:cNvPr id="2" name="標題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11"/>
          <p:cNvSpPr>
            <a:spLocks noGrp="1"/>
          </p:cNvSpPr>
          <p:nvPr>
            <p:ph type="dt" sz="half" idx="10"/>
          </p:nvPr>
        </p:nvSpPr>
        <p:spPr>
          <a:xfrm>
            <a:off x="6248400" y="6248400"/>
            <a:ext cx="2667000" cy="365125"/>
          </a:xfrm>
        </p:spPr>
        <p:txBody>
          <a:bodyPr rtlCol="0"/>
          <a:lstStyle>
            <a:lvl1pPr>
              <a:defRPr/>
            </a:lvl1pPr>
          </a:lstStyle>
          <a:p>
            <a:pPr>
              <a:defRPr/>
            </a:pPr>
            <a:fld id="{5E771C10-8FEA-438F-AD6B-865EE5A4B613}" type="datetime1">
              <a:rPr lang="en-US" altLang="zh-TW" smtClean="0"/>
              <a:pPr>
                <a:defRPr/>
              </a:pPr>
              <a:t>5/8/2019</a:t>
            </a:fld>
            <a:endParaRPr lang="en-US"/>
          </a:p>
        </p:txBody>
      </p:sp>
      <p:sp>
        <p:nvSpPr>
          <p:cNvPr id="10" name="投影片編號版面配置區 12"/>
          <p:cNvSpPr>
            <a:spLocks noGrp="1"/>
          </p:cNvSpPr>
          <p:nvPr>
            <p:ph type="sldNum" sz="quarter" idx="11"/>
          </p:nvPr>
        </p:nvSpPr>
        <p:spPr>
          <a:xfrm>
            <a:off x="0" y="4667250"/>
            <a:ext cx="1447800" cy="663575"/>
          </a:xfrm>
        </p:spPr>
        <p:txBody>
          <a:bodyPr rtlCol="0"/>
          <a:lstStyle>
            <a:lvl1pPr>
              <a:defRPr sz="2800"/>
            </a:lvl1pPr>
          </a:lstStyle>
          <a:p>
            <a:pPr>
              <a:defRPr/>
            </a:pPr>
            <a:fld id="{C3AEA906-E41E-40A2-A1B0-6ADD27DAF41E}" type="slidenum">
              <a:rPr lang="en-US"/>
              <a:pPr>
                <a:defRPr/>
              </a:pPr>
              <a:t>‹#›</a:t>
            </a:fld>
            <a:endParaRPr lang="en-US"/>
          </a:p>
        </p:txBody>
      </p:sp>
      <p:sp>
        <p:nvSpPr>
          <p:cNvPr id="11" name="頁尾版面配置區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t="-2000" b="-2000"/>
          </a:stretch>
        </a:blipFill>
        <a:effectLst/>
      </p:bgPr>
    </p:bg>
    <p:spTree>
      <p:nvGrpSpPr>
        <p:cNvPr id="1" name=""/>
        <p:cNvGrpSpPr/>
        <p:nvPr/>
      </p:nvGrpSpPr>
      <p:grpSpPr>
        <a:xfrm>
          <a:off x="0" y="0"/>
          <a:ext cx="0" cy="0"/>
          <a:chOff x="0" y="0"/>
          <a:chExt cx="0" cy="0"/>
        </a:xfrm>
      </p:grpSpPr>
      <p:sp>
        <p:nvSpPr>
          <p:cNvPr id="1026" name="標題版面配置區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smtClean="0"/>
          </a:p>
        </p:txBody>
      </p:sp>
      <p:sp>
        <p:nvSpPr>
          <p:cNvPr id="1027" name="文字版面配置區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ea typeface="新細明體" pitchFamily="18" charset="-120"/>
              </a:defRPr>
            </a:lvl1pPr>
          </a:lstStyle>
          <a:p>
            <a:pPr>
              <a:defRPr/>
            </a:pPr>
            <a:fld id="{0A93C42C-4471-4752-9A7B-07BA242CD8B4}" type="datetime1">
              <a:rPr lang="en-US" altLang="zh-TW" smtClean="0"/>
              <a:pPr>
                <a:defRPr/>
              </a:pPr>
              <a:t>5/8/2019</a:t>
            </a:fld>
            <a:endParaRPr lang="en-US"/>
          </a:p>
        </p:txBody>
      </p:sp>
      <p:sp>
        <p:nvSpPr>
          <p:cNvPr id="3" name="頁尾版面配置區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ea typeface="新細明體" pitchFamily="18" charset="-120"/>
              </a:defRPr>
            </a:lvl1pPr>
          </a:lstStyle>
          <a:p>
            <a:pPr>
              <a:defRPr/>
            </a:pPr>
            <a:endParaRPr lang="en-US"/>
          </a:p>
        </p:txBody>
      </p:sp>
      <p:sp>
        <p:nvSpPr>
          <p:cNvPr id="7" name="矩形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矩形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9" name="矩形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23" name="投影片編號版面配置區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ea typeface="新細明體" pitchFamily="18" charset="-120"/>
              </a:defRPr>
            </a:lvl1pPr>
          </a:lstStyle>
          <a:p>
            <a:pPr>
              <a:defRPr/>
            </a:pPr>
            <a:fld id="{0A32849E-6540-481C-A12A-9695BA4C1DE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57" r:id="rId1"/>
    <p:sldLayoutId id="2147484353" r:id="rId2"/>
    <p:sldLayoutId id="2147484358" r:id="rId3"/>
    <p:sldLayoutId id="2147484359" r:id="rId4"/>
    <p:sldLayoutId id="2147484360" r:id="rId5"/>
    <p:sldLayoutId id="2147484354" r:id="rId6"/>
    <p:sldLayoutId id="2147484361" r:id="rId7"/>
    <p:sldLayoutId id="2147484355" r:id="rId8"/>
    <p:sldLayoutId id="2147484362" r:id="rId9"/>
    <p:sldLayoutId id="2147484356" r:id="rId10"/>
    <p:sldLayoutId id="2147484363" r:id="rId11"/>
    <p:sldLayoutId id="2147484365" r:id="rId12"/>
    <p:sldLayoutId id="2147484367" r:id="rId13"/>
    <p:sldLayoutId id="2147484368" r:id="rId14"/>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ea typeface="微軟正黑體" pitchFamily="34" charset="-120"/>
        </a:defRPr>
      </a:lvl2pPr>
      <a:lvl3pPr algn="l" rtl="0" eaLnBrk="0" fontAlgn="base" hangingPunct="0">
        <a:spcBef>
          <a:spcPct val="0"/>
        </a:spcBef>
        <a:spcAft>
          <a:spcPct val="0"/>
        </a:spcAft>
        <a:defRPr sz="4400">
          <a:solidFill>
            <a:schemeClr val="tx2"/>
          </a:solidFill>
          <a:latin typeface="Tw Cen MT" pitchFamily="34" charset="0"/>
          <a:ea typeface="微軟正黑體" pitchFamily="34" charset="-120"/>
        </a:defRPr>
      </a:lvl3pPr>
      <a:lvl4pPr algn="l" rtl="0" eaLnBrk="0" fontAlgn="base" hangingPunct="0">
        <a:spcBef>
          <a:spcPct val="0"/>
        </a:spcBef>
        <a:spcAft>
          <a:spcPct val="0"/>
        </a:spcAft>
        <a:defRPr sz="4400">
          <a:solidFill>
            <a:schemeClr val="tx2"/>
          </a:solidFill>
          <a:latin typeface="Tw Cen MT" pitchFamily="34" charset="0"/>
          <a:ea typeface="微軟正黑體" pitchFamily="34" charset="-120"/>
        </a:defRPr>
      </a:lvl4pPr>
      <a:lvl5pPr algn="l" rtl="0" eaLnBrk="0" fontAlgn="base" hangingPunct="0">
        <a:spcBef>
          <a:spcPct val="0"/>
        </a:spcBef>
        <a:spcAft>
          <a:spcPct val="0"/>
        </a:spcAft>
        <a:defRPr sz="4400">
          <a:solidFill>
            <a:schemeClr val="tx2"/>
          </a:solidFill>
          <a:latin typeface="Tw Cen MT" pitchFamily="34" charset="0"/>
          <a:ea typeface="微軟正黑體" pitchFamily="34" charset="-120"/>
        </a:defRPr>
      </a:lvl5pPr>
      <a:lvl6pPr marL="457200" algn="l" rtl="0" fontAlgn="base">
        <a:spcBef>
          <a:spcPct val="0"/>
        </a:spcBef>
        <a:spcAft>
          <a:spcPct val="0"/>
        </a:spcAft>
        <a:defRPr sz="4400">
          <a:solidFill>
            <a:schemeClr val="tx2"/>
          </a:solidFill>
          <a:latin typeface="Tw Cen MT" pitchFamily="34" charset="0"/>
          <a:ea typeface="微軟正黑體" pitchFamily="34" charset="-120"/>
        </a:defRPr>
      </a:lvl6pPr>
      <a:lvl7pPr marL="914400" algn="l" rtl="0" fontAlgn="base">
        <a:spcBef>
          <a:spcPct val="0"/>
        </a:spcBef>
        <a:spcAft>
          <a:spcPct val="0"/>
        </a:spcAft>
        <a:defRPr sz="4400">
          <a:solidFill>
            <a:schemeClr val="tx2"/>
          </a:solidFill>
          <a:latin typeface="Tw Cen MT" pitchFamily="34" charset="0"/>
          <a:ea typeface="微軟正黑體" pitchFamily="34" charset="-120"/>
        </a:defRPr>
      </a:lvl7pPr>
      <a:lvl8pPr marL="1371600" algn="l" rtl="0" fontAlgn="base">
        <a:spcBef>
          <a:spcPct val="0"/>
        </a:spcBef>
        <a:spcAft>
          <a:spcPct val="0"/>
        </a:spcAft>
        <a:defRPr sz="4400">
          <a:solidFill>
            <a:schemeClr val="tx2"/>
          </a:solidFill>
          <a:latin typeface="Tw Cen MT" pitchFamily="34" charset="0"/>
          <a:ea typeface="微軟正黑體" pitchFamily="34" charset="-120"/>
        </a:defRPr>
      </a:lvl8pPr>
      <a:lvl9pPr marL="1828800" algn="l" rtl="0" fontAlgn="base">
        <a:spcBef>
          <a:spcPct val="0"/>
        </a:spcBef>
        <a:spcAft>
          <a:spcPct val="0"/>
        </a:spcAft>
        <a:defRPr sz="4400">
          <a:solidFill>
            <a:schemeClr val="tx2"/>
          </a:solidFill>
          <a:latin typeface="Tw Cen MT" pitchFamily="34" charset="0"/>
          <a:ea typeface="微軟正黑體" pitchFamily="34" charset="-12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emf"/><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836712"/>
            <a:ext cx="9144000" cy="179405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6" name="群組 5"/>
          <p:cNvGrpSpPr/>
          <p:nvPr/>
        </p:nvGrpSpPr>
        <p:grpSpPr>
          <a:xfrm>
            <a:off x="948189" y="836712"/>
            <a:ext cx="7285540" cy="4176464"/>
            <a:chOff x="938070" y="1478184"/>
            <a:chExt cx="7285540" cy="3489269"/>
          </a:xfrm>
        </p:grpSpPr>
        <p:sp>
          <p:nvSpPr>
            <p:cNvPr id="7" name="標題 1"/>
            <p:cNvSpPr txBox="1">
              <a:spLocks/>
            </p:cNvSpPr>
            <p:nvPr/>
          </p:nvSpPr>
          <p:spPr bwMode="gray">
            <a:xfrm>
              <a:off x="938070" y="2636912"/>
              <a:ext cx="7285540" cy="2330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ctr"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000" b="1">
                  <a:solidFill>
                    <a:schemeClr val="tx2"/>
                  </a:solidFill>
                  <a:latin typeface="Arial" charset="0"/>
                </a:defRPr>
              </a:lvl2pPr>
              <a:lvl3pPr algn="l" rtl="0" eaLnBrk="1" fontAlgn="base" hangingPunct="1">
                <a:spcBef>
                  <a:spcPct val="0"/>
                </a:spcBef>
                <a:spcAft>
                  <a:spcPct val="0"/>
                </a:spcAft>
                <a:defRPr sz="4000" b="1">
                  <a:solidFill>
                    <a:schemeClr val="tx2"/>
                  </a:solidFill>
                  <a:latin typeface="Arial" charset="0"/>
                </a:defRPr>
              </a:lvl3pPr>
              <a:lvl4pPr algn="l" rtl="0" eaLnBrk="1" fontAlgn="base" hangingPunct="1">
                <a:spcBef>
                  <a:spcPct val="0"/>
                </a:spcBef>
                <a:spcAft>
                  <a:spcPct val="0"/>
                </a:spcAft>
                <a:defRPr sz="4000" b="1">
                  <a:solidFill>
                    <a:schemeClr val="tx2"/>
                  </a:solidFill>
                  <a:latin typeface="Arial" charset="0"/>
                </a:defRPr>
              </a:lvl4pPr>
              <a:lvl5pPr algn="l" rtl="0" eaLnBrk="1" fontAlgn="base" hangingPunct="1">
                <a:spcBef>
                  <a:spcPct val="0"/>
                </a:spcBef>
                <a:spcAft>
                  <a:spcPct val="0"/>
                </a:spcAft>
                <a:defRPr sz="4000" b="1">
                  <a:solidFill>
                    <a:schemeClr val="tx2"/>
                  </a:solidFill>
                  <a:latin typeface="Arial" charset="0"/>
                </a:defRPr>
              </a:lvl5pPr>
              <a:lvl6pPr marL="457200" algn="l" rtl="0" eaLnBrk="1" fontAlgn="base" hangingPunct="1">
                <a:spcBef>
                  <a:spcPct val="0"/>
                </a:spcBef>
                <a:spcAft>
                  <a:spcPct val="0"/>
                </a:spcAft>
                <a:defRPr sz="4000" b="1">
                  <a:solidFill>
                    <a:schemeClr val="tx2"/>
                  </a:solidFill>
                  <a:latin typeface="Arial" charset="0"/>
                </a:defRPr>
              </a:lvl6pPr>
              <a:lvl7pPr marL="914400" algn="l" rtl="0" eaLnBrk="1" fontAlgn="base" hangingPunct="1">
                <a:spcBef>
                  <a:spcPct val="0"/>
                </a:spcBef>
                <a:spcAft>
                  <a:spcPct val="0"/>
                </a:spcAft>
                <a:defRPr sz="4000" b="1">
                  <a:solidFill>
                    <a:schemeClr val="tx2"/>
                  </a:solidFill>
                  <a:latin typeface="Arial" charset="0"/>
                </a:defRPr>
              </a:lvl7pPr>
              <a:lvl8pPr marL="1371600" algn="l" rtl="0" eaLnBrk="1" fontAlgn="base" hangingPunct="1">
                <a:spcBef>
                  <a:spcPct val="0"/>
                </a:spcBef>
                <a:spcAft>
                  <a:spcPct val="0"/>
                </a:spcAft>
                <a:defRPr sz="4000" b="1">
                  <a:solidFill>
                    <a:schemeClr val="tx2"/>
                  </a:solidFill>
                  <a:latin typeface="Arial" charset="0"/>
                </a:defRPr>
              </a:lvl8pPr>
              <a:lvl9pPr marL="1828800" algn="l" rtl="0" eaLnBrk="1" fontAlgn="base" hangingPunct="1">
                <a:spcBef>
                  <a:spcPct val="0"/>
                </a:spcBef>
                <a:spcAft>
                  <a:spcPct val="0"/>
                </a:spcAft>
                <a:defRPr sz="4000" b="1">
                  <a:solidFill>
                    <a:schemeClr val="tx2"/>
                  </a:solidFill>
                  <a:latin typeface="Arial" charset="0"/>
                </a:defRPr>
              </a:lvl9pPr>
            </a:lstStyle>
            <a:p>
              <a:r>
                <a:rPr lang="en-US" altLang="zh-TW" sz="4800" kern="0" dirty="0" smtClean="0">
                  <a:solidFill>
                    <a:srgbClr val="FF0000"/>
                  </a:solidFill>
                  <a:latin typeface="微軟正黑體" panose="020B0604030504040204" pitchFamily="34" charset="-120"/>
                  <a:ea typeface="微軟正黑體" panose="020B0604030504040204" pitchFamily="34" charset="-120"/>
                </a:rPr>
                <a:t>2643</a:t>
              </a:r>
            </a:p>
            <a:p>
              <a:r>
                <a:rPr lang="zh-TW" altLang="en-US" sz="4800" kern="0" dirty="0">
                  <a:solidFill>
                    <a:schemeClr val="bg1"/>
                  </a:solidFill>
                  <a:latin typeface="微軟正黑體" panose="020B0604030504040204" pitchFamily="34" charset="-120"/>
                  <a:ea typeface="微軟正黑體" panose="020B0604030504040204" pitchFamily="34" charset="-120"/>
                </a:rPr>
                <a:t>捷迅股份有限公司</a:t>
              </a:r>
              <a:endParaRPr lang="en-US" altLang="zh-TW" sz="4800" kern="0" dirty="0" smtClean="0">
                <a:solidFill>
                  <a:schemeClr val="bg1"/>
                </a:solidFill>
                <a:latin typeface="微軟正黑體" panose="020B0604030504040204" pitchFamily="34" charset="-120"/>
                <a:ea typeface="微軟正黑體" panose="020B0604030504040204" pitchFamily="34" charset="-120"/>
              </a:endParaRPr>
            </a:p>
            <a:p>
              <a:r>
                <a:rPr lang="zh-TW" altLang="en-US" kern="0" dirty="0" smtClean="0">
                  <a:solidFill>
                    <a:schemeClr val="tx1"/>
                  </a:solidFill>
                  <a:latin typeface="微軟正黑體" panose="020B0604030504040204" pitchFamily="34" charset="-120"/>
                  <a:ea typeface="微軟正黑體" panose="020B0604030504040204" pitchFamily="34" charset="-120"/>
                </a:rPr>
                <a:t>捷迅股份有限公司</a:t>
              </a:r>
              <a:endParaRPr lang="en-US" altLang="zh-TW" kern="0" dirty="0" smtClean="0">
                <a:solidFill>
                  <a:schemeClr val="tx1"/>
                </a:solidFill>
                <a:latin typeface="微軟正黑體" panose="020B0604030504040204" pitchFamily="34" charset="-120"/>
                <a:ea typeface="微軟正黑體" panose="020B0604030504040204" pitchFamily="34" charset="-120"/>
              </a:endParaRPr>
            </a:p>
          </p:txBody>
        </p:sp>
        <p:pic>
          <p:nvPicPr>
            <p:cNvPr id="9" name="圖片 4" descr="描述: 描述: 描述: 描述: soonest_express_logo_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3147" y="1478184"/>
              <a:ext cx="3116430" cy="116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68734"/>
            <a:ext cx="2400052" cy="12000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文字方塊 2"/>
          <p:cNvSpPr txBox="1"/>
          <p:nvPr/>
        </p:nvSpPr>
        <p:spPr>
          <a:xfrm>
            <a:off x="199757" y="4653136"/>
            <a:ext cx="8782404" cy="461665"/>
          </a:xfrm>
          <a:prstGeom prst="rect">
            <a:avLst/>
          </a:prstGeom>
          <a:noFill/>
        </p:spPr>
        <p:txBody>
          <a:bodyPr wrap="none" rtlCol="0">
            <a:spAutoFit/>
          </a:bodyPr>
          <a:lstStyle/>
          <a:p>
            <a:r>
              <a:rPr lang="en-US" altLang="zh-TW" sz="2400" b="1" i="1" dirty="0" smtClean="0">
                <a:solidFill>
                  <a:srgbClr val="006600"/>
                </a:solidFill>
              </a:rPr>
              <a:t>We are Professional</a:t>
            </a:r>
            <a:r>
              <a:rPr lang="zh-TW" altLang="en-US" sz="2400" b="1" i="1" dirty="0" smtClean="0">
                <a:solidFill>
                  <a:srgbClr val="006600"/>
                </a:solidFill>
                <a:latin typeface="新細明體"/>
                <a:ea typeface="新細明體"/>
              </a:rPr>
              <a:t>、</a:t>
            </a:r>
            <a:r>
              <a:rPr lang="en-US" altLang="zh-TW" sz="2400" b="1" i="1" dirty="0" smtClean="0">
                <a:solidFill>
                  <a:srgbClr val="006600"/>
                </a:solidFill>
              </a:rPr>
              <a:t>Prompt</a:t>
            </a:r>
            <a:r>
              <a:rPr lang="zh-TW" altLang="en-US" sz="2400" b="1" i="1" dirty="0" smtClean="0">
                <a:solidFill>
                  <a:srgbClr val="006600"/>
                </a:solidFill>
                <a:latin typeface="新細明體"/>
                <a:ea typeface="新細明體"/>
              </a:rPr>
              <a:t>、</a:t>
            </a:r>
            <a:r>
              <a:rPr lang="en-US" altLang="zh-TW" sz="2400" b="1" i="1" dirty="0" smtClean="0">
                <a:solidFill>
                  <a:srgbClr val="006600"/>
                </a:solidFill>
              </a:rPr>
              <a:t> Passionate</a:t>
            </a:r>
            <a:r>
              <a:rPr lang="zh-TW" altLang="en-US" sz="2400" b="1" i="1" dirty="0" smtClean="0">
                <a:solidFill>
                  <a:srgbClr val="006600"/>
                </a:solidFill>
                <a:latin typeface="新細明體"/>
                <a:ea typeface="新細明體"/>
              </a:rPr>
              <a:t>、</a:t>
            </a:r>
            <a:r>
              <a:rPr lang="en-US" altLang="zh-TW" sz="2400" b="1" i="1" dirty="0" smtClean="0">
                <a:solidFill>
                  <a:srgbClr val="006600"/>
                </a:solidFill>
              </a:rPr>
              <a:t> Progressive!</a:t>
            </a:r>
            <a:endParaRPr lang="zh-TW" altLang="en-US" sz="2400" b="1" i="1" dirty="0">
              <a:solidFill>
                <a:srgbClr val="006600"/>
              </a:solidFill>
            </a:endParaRPr>
          </a:p>
        </p:txBody>
      </p:sp>
      <p:sp>
        <p:nvSpPr>
          <p:cNvPr id="12" name="副標題 11"/>
          <p:cNvSpPr>
            <a:spLocks noGrp="1"/>
          </p:cNvSpPr>
          <p:nvPr>
            <p:ph type="subTitle" idx="1"/>
          </p:nvPr>
        </p:nvSpPr>
        <p:spPr/>
        <p:txBody>
          <a:bodyPr/>
          <a:lstStyle/>
          <a:p>
            <a:endParaRPr lang="zh-TW" altLang="en-US" dirty="0"/>
          </a:p>
        </p:txBody>
      </p:sp>
      <p:sp>
        <p:nvSpPr>
          <p:cNvPr id="10" name="文字方塊 9"/>
          <p:cNvSpPr txBox="1"/>
          <p:nvPr/>
        </p:nvSpPr>
        <p:spPr>
          <a:xfrm>
            <a:off x="6605516" y="559558"/>
            <a:ext cx="2101756" cy="2031325"/>
          </a:xfrm>
          <a:prstGeom prst="rect">
            <a:avLst/>
          </a:prstGeom>
          <a:noFill/>
          <a:ln>
            <a:solidFill>
              <a:schemeClr val="bg1"/>
            </a:solidFill>
          </a:ln>
        </p:spPr>
        <p:txBody>
          <a:bodyPr wrap="square" rtlCol="0">
            <a:spAutoFit/>
          </a:bodyPr>
          <a:lstStyle/>
          <a:p>
            <a:r>
              <a:rPr lang="zh-TW" altLang="en-US" dirty="0" smtClean="0">
                <a:solidFill>
                  <a:schemeClr val="bg1"/>
                </a:solidFill>
                <a:latin typeface="+mn-ea"/>
                <a:ea typeface="+mn-ea"/>
              </a:rPr>
              <a:t>法</a:t>
            </a:r>
            <a:r>
              <a:rPr lang="zh-TW" altLang="en-US" dirty="0">
                <a:solidFill>
                  <a:schemeClr val="bg1"/>
                </a:solidFill>
                <a:latin typeface="+mn-ea"/>
                <a:ea typeface="+mn-ea"/>
              </a:rPr>
              <a:t>說</a:t>
            </a:r>
            <a:r>
              <a:rPr lang="zh-TW" altLang="en-US" dirty="0" smtClean="0">
                <a:solidFill>
                  <a:schemeClr val="bg1"/>
                </a:solidFill>
                <a:latin typeface="+mn-ea"/>
                <a:ea typeface="+mn-ea"/>
              </a:rPr>
              <a:t>會投影片下載</a:t>
            </a:r>
            <a:endParaRPr lang="en-US" altLang="zh-TW" dirty="0" smtClean="0">
              <a:solidFill>
                <a:schemeClr val="bg1"/>
              </a:solidFill>
              <a:latin typeface="+mn-ea"/>
              <a:ea typeface="+mn-ea"/>
            </a:endParaRPr>
          </a:p>
          <a:p>
            <a:endParaRPr lang="en-US" altLang="zh-TW" dirty="0">
              <a:solidFill>
                <a:schemeClr val="bg1"/>
              </a:solidFill>
            </a:endParaRPr>
          </a:p>
          <a:p>
            <a:endParaRPr lang="en-US" altLang="zh-TW" dirty="0" smtClean="0">
              <a:solidFill>
                <a:schemeClr val="bg1"/>
              </a:solidFill>
            </a:endParaRPr>
          </a:p>
          <a:p>
            <a:endParaRPr lang="en-US" altLang="zh-TW" dirty="0">
              <a:solidFill>
                <a:schemeClr val="bg1"/>
              </a:solidFill>
            </a:endParaRPr>
          </a:p>
          <a:p>
            <a:endParaRPr lang="en-US" altLang="zh-TW" dirty="0" smtClean="0">
              <a:solidFill>
                <a:schemeClr val="bg1"/>
              </a:solidFill>
            </a:endParaRPr>
          </a:p>
          <a:p>
            <a:endParaRPr lang="en-US" altLang="zh-TW" dirty="0">
              <a:solidFill>
                <a:schemeClr val="bg1"/>
              </a:solidFill>
            </a:endParaRPr>
          </a:p>
          <a:p>
            <a:endParaRPr lang="zh-TW" altLang="en-US" dirty="0">
              <a:solidFill>
                <a:schemeClr val="bg1"/>
              </a:solidFill>
            </a:endParaRPr>
          </a:p>
        </p:txBody>
      </p:sp>
      <p:sp>
        <p:nvSpPr>
          <p:cNvPr id="5" name="投影片編號版面配置區 4"/>
          <p:cNvSpPr>
            <a:spLocks noGrp="1"/>
          </p:cNvSpPr>
          <p:nvPr>
            <p:ph type="sldNum" sz="quarter" idx="12"/>
          </p:nvPr>
        </p:nvSpPr>
        <p:spPr/>
        <p:txBody>
          <a:bodyPr/>
          <a:lstStyle/>
          <a:p>
            <a:pPr>
              <a:defRPr/>
            </a:pPr>
            <a:fld id="{EC86AC71-36FF-471A-98CB-500AA24F88D9}" type="slidenum">
              <a:rPr lang="en-US" smtClean="0"/>
              <a:pPr>
                <a:defRPr/>
              </a:pPr>
              <a:t>1</a:t>
            </a:fld>
            <a:endParaRPr lang="en-US" dirty="0"/>
          </a:p>
        </p:txBody>
      </p:sp>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4248" y="878979"/>
            <a:ext cx="1695450" cy="1685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9064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產品別營收佔比</a:t>
            </a:r>
            <a:endParaRPr lang="zh-TW" altLang="en-US" dirty="0"/>
          </a:p>
        </p:txBody>
      </p:sp>
      <p:graphicFrame>
        <p:nvGraphicFramePr>
          <p:cNvPr id="13" name="內容版面配置區 11"/>
          <p:cNvGraphicFramePr>
            <a:graphicFrameLocks noGrp="1"/>
          </p:cNvGraphicFramePr>
          <p:nvPr>
            <p:ph sz="quarter" idx="2"/>
            <p:extLst>
              <p:ext uri="{D42A27DB-BD31-4B8C-83A1-F6EECF244321}">
                <p14:modId xmlns:p14="http://schemas.microsoft.com/office/powerpoint/2010/main" val="3290106769"/>
              </p:ext>
            </p:extLst>
          </p:nvPr>
        </p:nvGraphicFramePr>
        <p:xfrm>
          <a:off x="609600" y="2438400"/>
          <a:ext cx="3886200" cy="3581400"/>
        </p:xfrm>
        <a:graphic>
          <a:graphicData uri="http://schemas.openxmlformats.org/drawingml/2006/chart">
            <c:chart xmlns:c="http://schemas.openxmlformats.org/drawingml/2006/chart" xmlns:r="http://schemas.openxmlformats.org/officeDocument/2006/relationships" r:id="rId3"/>
          </a:graphicData>
        </a:graphic>
      </p:graphicFrame>
      <p:sp>
        <p:nvSpPr>
          <p:cNvPr id="5" name="文字版面配置區 4"/>
          <p:cNvSpPr>
            <a:spLocks noGrp="1"/>
          </p:cNvSpPr>
          <p:nvPr>
            <p:ph type="body" sz="quarter" idx="1"/>
          </p:nvPr>
        </p:nvSpPr>
        <p:spPr/>
        <p:txBody>
          <a:bodyPr/>
          <a:lstStyle/>
          <a:p>
            <a:r>
              <a:rPr lang="en-US" altLang="zh-TW" dirty="0" smtClean="0"/>
              <a:t>2018</a:t>
            </a:r>
            <a:r>
              <a:rPr lang="zh-TW" altLang="en-US" dirty="0" smtClean="0"/>
              <a:t>年</a:t>
            </a:r>
            <a:r>
              <a:rPr lang="en-US" altLang="zh-TW" dirty="0" smtClean="0"/>
              <a:t>Q1</a:t>
            </a:r>
            <a:endParaRPr lang="zh-TW" altLang="en-US" dirty="0"/>
          </a:p>
        </p:txBody>
      </p:sp>
      <p:sp>
        <p:nvSpPr>
          <p:cNvPr id="7" name="文字版面配置區 6"/>
          <p:cNvSpPr>
            <a:spLocks noGrp="1"/>
          </p:cNvSpPr>
          <p:nvPr>
            <p:ph type="body" sz="quarter" idx="3"/>
          </p:nvPr>
        </p:nvSpPr>
        <p:spPr/>
        <p:txBody>
          <a:bodyPr/>
          <a:lstStyle/>
          <a:p>
            <a:r>
              <a:rPr lang="en-US" altLang="zh-TW" dirty="0" smtClean="0"/>
              <a:t>2019</a:t>
            </a:r>
            <a:r>
              <a:rPr lang="zh-TW" altLang="en-US" dirty="0" smtClean="0"/>
              <a:t>年</a:t>
            </a:r>
            <a:r>
              <a:rPr lang="en-US" altLang="zh-TW" dirty="0" smtClean="0"/>
              <a:t>Q1</a:t>
            </a:r>
            <a:endParaRPr lang="zh-TW" altLang="en-US" dirty="0"/>
          </a:p>
        </p:txBody>
      </p:sp>
      <p:sp>
        <p:nvSpPr>
          <p:cNvPr id="4" name="投影片編號版面配置區 3"/>
          <p:cNvSpPr>
            <a:spLocks noGrp="1"/>
          </p:cNvSpPr>
          <p:nvPr>
            <p:ph type="sldNum" sz="quarter" idx="11"/>
          </p:nvPr>
        </p:nvSpPr>
        <p:spPr/>
        <p:txBody>
          <a:bodyPr>
            <a:normAutofit fontScale="85000" lnSpcReduction="20000"/>
          </a:bodyPr>
          <a:lstStyle/>
          <a:p>
            <a:pPr>
              <a:defRPr/>
            </a:pPr>
            <a:fld id="{9D0B21B8-DD3B-4CF9-9DCD-81569D2052E3}" type="slidenum">
              <a:rPr lang="en-US" smtClean="0"/>
              <a:pPr>
                <a:defRPr/>
              </a:pPr>
              <a:t>10</a:t>
            </a:fld>
            <a:endParaRPr lang="en-US" dirty="0"/>
          </a:p>
        </p:txBody>
      </p:sp>
      <p:sp>
        <p:nvSpPr>
          <p:cNvPr id="8" name="文字方塊 7"/>
          <p:cNvSpPr txBox="1"/>
          <p:nvPr/>
        </p:nvSpPr>
        <p:spPr>
          <a:xfrm>
            <a:off x="6717139" y="1475492"/>
            <a:ext cx="2031325" cy="369332"/>
          </a:xfrm>
          <a:prstGeom prst="rect">
            <a:avLst/>
          </a:prstGeom>
          <a:noFill/>
        </p:spPr>
        <p:txBody>
          <a:bodyPr wrap="none" rtlCol="0">
            <a:spAutoFit/>
          </a:bodyPr>
          <a:lstStyle/>
          <a:p>
            <a:r>
              <a:rPr lang="zh-TW" altLang="en-US" dirty="0" smtClean="0">
                <a:latin typeface="+mn-ea"/>
                <a:ea typeface="+mn-ea"/>
              </a:rPr>
              <a:t>單位：新台幣仟元</a:t>
            </a:r>
            <a:endParaRPr lang="zh-TW" altLang="en-US" dirty="0">
              <a:latin typeface="+mn-ea"/>
              <a:ea typeface="+mn-ea"/>
            </a:endParaRPr>
          </a:p>
        </p:txBody>
      </p:sp>
      <p:sp>
        <p:nvSpPr>
          <p:cNvPr id="17" name="文字方塊 16"/>
          <p:cNvSpPr txBox="1"/>
          <p:nvPr/>
        </p:nvSpPr>
        <p:spPr>
          <a:xfrm>
            <a:off x="840810" y="5877272"/>
            <a:ext cx="7136342" cy="400110"/>
          </a:xfrm>
          <a:prstGeom prst="rect">
            <a:avLst/>
          </a:prstGeom>
          <a:solidFill>
            <a:schemeClr val="accent6">
              <a:lumMod val="60000"/>
              <a:lumOff val="40000"/>
            </a:schemeClr>
          </a:solidFill>
        </p:spPr>
        <p:txBody>
          <a:bodyPr wrap="square" rtlCol="0">
            <a:spAutoFit/>
          </a:bodyPr>
          <a:lstStyle/>
          <a:p>
            <a:pPr algn="ctr"/>
            <a:r>
              <a:rPr lang="zh-TW" altLang="en-US" sz="2000" dirty="0" smtClean="0">
                <a:latin typeface="+mn-ea"/>
                <a:ea typeface="+mn-ea"/>
              </a:rPr>
              <a:t>空運服務：↑ </a:t>
            </a:r>
            <a:r>
              <a:rPr lang="en-US" altLang="zh-TW" sz="2000" dirty="0">
                <a:latin typeface="+mn-ea"/>
                <a:ea typeface="+mn-ea"/>
              </a:rPr>
              <a:t>3</a:t>
            </a:r>
            <a:r>
              <a:rPr lang="en-US" altLang="zh-TW" sz="2000" dirty="0" smtClean="0">
                <a:latin typeface="+mn-ea"/>
                <a:ea typeface="+mn-ea"/>
              </a:rPr>
              <a:t>%</a:t>
            </a:r>
            <a:r>
              <a:rPr lang="zh-TW" altLang="en-US" sz="2000" dirty="0" smtClean="0">
                <a:latin typeface="+mn-ea"/>
                <a:ea typeface="+mn-ea"/>
              </a:rPr>
              <a:t> ，海運</a:t>
            </a:r>
            <a:r>
              <a:rPr lang="zh-TW" altLang="en-US" sz="2000" dirty="0">
                <a:latin typeface="+mn-ea"/>
                <a:ea typeface="+mn-ea"/>
              </a:rPr>
              <a:t>服務：↑ </a:t>
            </a:r>
            <a:r>
              <a:rPr lang="en-US" altLang="zh-TW" sz="2000" dirty="0" smtClean="0">
                <a:latin typeface="+mn-ea"/>
                <a:ea typeface="+mn-ea"/>
              </a:rPr>
              <a:t>1%</a:t>
            </a:r>
            <a:r>
              <a:rPr lang="zh-TW" altLang="en-US" sz="2000" dirty="0" smtClean="0">
                <a:latin typeface="+mn-ea"/>
                <a:ea typeface="+mn-ea"/>
              </a:rPr>
              <a:t>，其他服務</a:t>
            </a:r>
            <a:r>
              <a:rPr lang="zh-TW" altLang="en-US" sz="2000" dirty="0">
                <a:latin typeface="+mn-ea"/>
                <a:ea typeface="+mn-ea"/>
              </a:rPr>
              <a:t>：</a:t>
            </a:r>
            <a:r>
              <a:rPr lang="zh-TW" altLang="en-US" sz="2000" dirty="0" smtClean="0">
                <a:latin typeface="+mn-ea"/>
                <a:ea typeface="+mn-ea"/>
              </a:rPr>
              <a:t>↓</a:t>
            </a:r>
            <a:r>
              <a:rPr lang="en-US" altLang="zh-TW" sz="2000" dirty="0" smtClean="0">
                <a:latin typeface="+mn-ea"/>
                <a:ea typeface="+mn-ea"/>
              </a:rPr>
              <a:t>4%</a:t>
            </a:r>
          </a:p>
        </p:txBody>
      </p:sp>
      <p:graphicFrame>
        <p:nvGraphicFramePr>
          <p:cNvPr id="11" name="內容版面配置區 11"/>
          <p:cNvGraphicFramePr>
            <a:graphicFrameLocks noGrp="1"/>
          </p:cNvGraphicFramePr>
          <p:nvPr>
            <p:ph sz="quarter" idx="4"/>
            <p:extLst>
              <p:ext uri="{D42A27DB-BD31-4B8C-83A1-F6EECF244321}">
                <p14:modId xmlns:p14="http://schemas.microsoft.com/office/powerpoint/2010/main" val="2063651979"/>
              </p:ext>
            </p:extLst>
          </p:nvPr>
        </p:nvGraphicFramePr>
        <p:xfrm>
          <a:off x="4862264" y="2420888"/>
          <a:ext cx="3886200" cy="3581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77683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地區別營收佔比</a:t>
            </a:r>
            <a:endParaRPr lang="zh-TW" altLang="en-US" dirty="0"/>
          </a:p>
        </p:txBody>
      </p:sp>
      <p:graphicFrame>
        <p:nvGraphicFramePr>
          <p:cNvPr id="13" name="內容版面配置區 12"/>
          <p:cNvGraphicFramePr>
            <a:graphicFrameLocks noGrp="1"/>
          </p:cNvGraphicFramePr>
          <p:nvPr>
            <p:ph sz="quarter" idx="2"/>
            <p:extLst>
              <p:ext uri="{D42A27DB-BD31-4B8C-83A1-F6EECF244321}">
                <p14:modId xmlns:p14="http://schemas.microsoft.com/office/powerpoint/2010/main" val="1020565086"/>
              </p:ext>
            </p:extLst>
          </p:nvPr>
        </p:nvGraphicFramePr>
        <p:xfrm>
          <a:off x="609600" y="2438400"/>
          <a:ext cx="3886200" cy="3581400"/>
        </p:xfrm>
        <a:graphic>
          <a:graphicData uri="http://schemas.openxmlformats.org/drawingml/2006/chart">
            <c:chart xmlns:c="http://schemas.openxmlformats.org/drawingml/2006/chart" xmlns:r="http://schemas.openxmlformats.org/officeDocument/2006/relationships" r:id="rId3"/>
          </a:graphicData>
        </a:graphic>
      </p:graphicFrame>
      <p:sp>
        <p:nvSpPr>
          <p:cNvPr id="5" name="文字版面配置區 4"/>
          <p:cNvSpPr>
            <a:spLocks noGrp="1"/>
          </p:cNvSpPr>
          <p:nvPr>
            <p:ph type="body" sz="quarter" idx="1"/>
          </p:nvPr>
        </p:nvSpPr>
        <p:spPr/>
        <p:txBody>
          <a:bodyPr/>
          <a:lstStyle/>
          <a:p>
            <a:r>
              <a:rPr lang="en-US" altLang="zh-TW" dirty="0" smtClean="0"/>
              <a:t>2018Q1</a:t>
            </a:r>
            <a:endParaRPr lang="zh-TW" altLang="en-US" dirty="0"/>
          </a:p>
        </p:txBody>
      </p:sp>
      <p:sp>
        <p:nvSpPr>
          <p:cNvPr id="6" name="文字版面配置區 5"/>
          <p:cNvSpPr>
            <a:spLocks noGrp="1"/>
          </p:cNvSpPr>
          <p:nvPr>
            <p:ph type="body" sz="quarter" idx="3"/>
          </p:nvPr>
        </p:nvSpPr>
        <p:spPr/>
        <p:txBody>
          <a:bodyPr/>
          <a:lstStyle/>
          <a:p>
            <a:r>
              <a:rPr lang="en-US" altLang="zh-TW" dirty="0" smtClean="0"/>
              <a:t>2019Q1</a:t>
            </a:r>
            <a:endParaRPr lang="zh-TW" altLang="en-US" dirty="0"/>
          </a:p>
        </p:txBody>
      </p:sp>
      <p:sp>
        <p:nvSpPr>
          <p:cNvPr id="7" name="投影片編號版面配置區 6"/>
          <p:cNvSpPr>
            <a:spLocks noGrp="1"/>
          </p:cNvSpPr>
          <p:nvPr>
            <p:ph type="sldNum" sz="quarter" idx="11"/>
          </p:nvPr>
        </p:nvSpPr>
        <p:spPr/>
        <p:txBody>
          <a:bodyPr>
            <a:normAutofit fontScale="85000" lnSpcReduction="20000"/>
          </a:bodyPr>
          <a:lstStyle/>
          <a:p>
            <a:pPr>
              <a:defRPr/>
            </a:pPr>
            <a:fld id="{A34B81D0-C21C-42A3-83DE-669F81CB5867}" type="slidenum">
              <a:rPr lang="en-US" smtClean="0"/>
              <a:pPr>
                <a:defRPr/>
              </a:pPr>
              <a:t>11</a:t>
            </a:fld>
            <a:endParaRPr lang="en-US"/>
          </a:p>
        </p:txBody>
      </p:sp>
      <p:sp>
        <p:nvSpPr>
          <p:cNvPr id="8" name="文字方塊 7"/>
          <p:cNvSpPr txBox="1"/>
          <p:nvPr/>
        </p:nvSpPr>
        <p:spPr>
          <a:xfrm>
            <a:off x="6660232" y="1434634"/>
            <a:ext cx="2031325" cy="369332"/>
          </a:xfrm>
          <a:prstGeom prst="rect">
            <a:avLst/>
          </a:prstGeom>
          <a:noFill/>
        </p:spPr>
        <p:txBody>
          <a:bodyPr wrap="none" rtlCol="0">
            <a:spAutoFit/>
          </a:bodyPr>
          <a:lstStyle/>
          <a:p>
            <a:r>
              <a:rPr lang="zh-TW" altLang="en-US" dirty="0" smtClean="0">
                <a:latin typeface="+mn-ea"/>
                <a:ea typeface="+mn-ea"/>
              </a:rPr>
              <a:t>單位：新台幣仟元</a:t>
            </a:r>
            <a:endParaRPr lang="zh-TW" altLang="en-US" dirty="0">
              <a:latin typeface="+mn-ea"/>
              <a:ea typeface="+mn-ea"/>
            </a:endParaRPr>
          </a:p>
        </p:txBody>
      </p:sp>
      <p:graphicFrame>
        <p:nvGraphicFramePr>
          <p:cNvPr id="9" name="內容版面配置區 8"/>
          <p:cNvGraphicFramePr>
            <a:graphicFrameLocks noGrp="1"/>
          </p:cNvGraphicFramePr>
          <p:nvPr>
            <p:ph sz="quarter" idx="4"/>
            <p:extLst>
              <p:ext uri="{D42A27DB-BD31-4B8C-83A1-F6EECF244321}">
                <p14:modId xmlns:p14="http://schemas.microsoft.com/office/powerpoint/2010/main" val="1791146465"/>
              </p:ext>
            </p:extLst>
          </p:nvPr>
        </p:nvGraphicFramePr>
        <p:xfrm>
          <a:off x="4800600" y="2438400"/>
          <a:ext cx="3886200" cy="3581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233195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產品別毛利率</a:t>
            </a:r>
            <a:endParaRPr lang="zh-TW" altLang="en-US" dirty="0"/>
          </a:p>
        </p:txBody>
      </p:sp>
      <p:sp>
        <p:nvSpPr>
          <p:cNvPr id="7" name="投影片編號版面配置區 6"/>
          <p:cNvSpPr>
            <a:spLocks noGrp="1"/>
          </p:cNvSpPr>
          <p:nvPr>
            <p:ph type="sldNum" sz="quarter" idx="12"/>
          </p:nvPr>
        </p:nvSpPr>
        <p:spPr/>
        <p:txBody>
          <a:bodyPr>
            <a:normAutofit fontScale="85000" lnSpcReduction="20000"/>
          </a:bodyPr>
          <a:lstStyle/>
          <a:p>
            <a:pPr>
              <a:defRPr/>
            </a:pPr>
            <a:fld id="{A34B81D0-C21C-42A3-83DE-669F81CB5867}" type="slidenum">
              <a:rPr lang="en-US" smtClean="0"/>
              <a:pPr>
                <a:defRPr/>
              </a:pPr>
              <a:t>12</a:t>
            </a:fld>
            <a:endParaRPr lang="en-US"/>
          </a:p>
        </p:txBody>
      </p:sp>
      <p:graphicFrame>
        <p:nvGraphicFramePr>
          <p:cNvPr id="6" name="內容版面配置區 5"/>
          <p:cNvGraphicFramePr>
            <a:graphicFrameLocks noGrp="1"/>
          </p:cNvGraphicFramePr>
          <p:nvPr>
            <p:ph sz="quarter" idx="1"/>
            <p:extLst>
              <p:ext uri="{D42A27DB-BD31-4B8C-83A1-F6EECF244321}">
                <p14:modId xmlns:p14="http://schemas.microsoft.com/office/powerpoint/2010/main" val="3046572967"/>
              </p:ext>
            </p:extLst>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1605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經營</a:t>
            </a:r>
            <a:r>
              <a:rPr lang="zh-TW" altLang="en-US" dirty="0" smtClean="0">
                <a:latin typeface="微軟正黑體" panose="020B0604030504040204" pitchFamily="34" charset="-120"/>
                <a:ea typeface="微軟正黑體" panose="020B0604030504040204" pitchFamily="34" charset="-120"/>
              </a:rPr>
              <a:t>績效</a:t>
            </a:r>
            <a:r>
              <a:rPr lang="en-US" altLang="zh-TW" dirty="0" smtClean="0">
                <a:latin typeface="微軟正黑體" panose="020B0604030504040204" pitchFamily="34" charset="-120"/>
                <a:ea typeface="微軟正黑體" panose="020B0604030504040204" pitchFamily="34" charset="-120"/>
              </a:rPr>
              <a:t>-</a:t>
            </a:r>
            <a:r>
              <a:rPr lang="zh-TW" altLang="en-US" dirty="0" smtClean="0">
                <a:latin typeface="微軟正黑體" panose="020B0604030504040204" pitchFamily="34" charset="-120"/>
                <a:ea typeface="微軟正黑體" panose="020B0604030504040204" pitchFamily="34" charset="-120"/>
              </a:rPr>
              <a:t>各項比率</a:t>
            </a:r>
            <a:endParaRPr lang="zh-TW" altLang="en-US" sz="3200" dirty="0"/>
          </a:p>
        </p:txBody>
      </p:sp>
      <p:sp>
        <p:nvSpPr>
          <p:cNvPr id="2" name="投影片編號版面配置區 1"/>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13</a:t>
            </a:fld>
            <a:endParaRPr lang="en-US"/>
          </a:p>
        </p:txBody>
      </p:sp>
      <p:sp>
        <p:nvSpPr>
          <p:cNvPr id="12" name="圓角矩形 11"/>
          <p:cNvSpPr/>
          <p:nvPr/>
        </p:nvSpPr>
        <p:spPr>
          <a:xfrm>
            <a:off x="799610" y="5805296"/>
            <a:ext cx="7848872" cy="23400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7" name="內容版面配置區 6"/>
          <p:cNvGraphicFramePr>
            <a:graphicFrameLocks noGrp="1"/>
          </p:cNvGraphicFramePr>
          <p:nvPr>
            <p:ph sz="quarter" idx="1"/>
            <p:extLst>
              <p:ext uri="{D42A27DB-BD31-4B8C-83A1-F6EECF244321}">
                <p14:modId xmlns:p14="http://schemas.microsoft.com/office/powerpoint/2010/main" val="2935675394"/>
              </p:ext>
            </p:extLst>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7309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經營</a:t>
            </a:r>
            <a:r>
              <a:rPr lang="zh-TW" altLang="en-US" dirty="0" smtClean="0">
                <a:latin typeface="微軟正黑體" panose="020B0604030504040204" pitchFamily="34" charset="-120"/>
                <a:ea typeface="微軟正黑體" panose="020B0604030504040204" pitchFamily="34" charset="-120"/>
              </a:rPr>
              <a:t>績效</a:t>
            </a:r>
            <a:r>
              <a:rPr lang="en-US" altLang="zh-TW" dirty="0" smtClean="0">
                <a:latin typeface="微軟正黑體" panose="020B0604030504040204" pitchFamily="34" charset="-120"/>
                <a:ea typeface="微軟正黑體" panose="020B0604030504040204" pitchFamily="34" charset="-120"/>
              </a:rPr>
              <a:t>(</a:t>
            </a:r>
            <a:r>
              <a:rPr lang="zh-TW" altLang="en-US" dirty="0" smtClean="0">
                <a:latin typeface="微軟正黑體" panose="020B0604030504040204" pitchFamily="34" charset="-120"/>
                <a:ea typeface="微軟正黑體" panose="020B0604030504040204" pitchFamily="34" charset="-120"/>
              </a:rPr>
              <a:t>續</a:t>
            </a:r>
            <a:r>
              <a:rPr lang="en-US" altLang="zh-TW" dirty="0" smtClean="0">
                <a:latin typeface="微軟正黑體" panose="020B0604030504040204" pitchFamily="34" charset="-120"/>
                <a:ea typeface="微軟正黑體" panose="020B0604030504040204" pitchFamily="34" charset="-120"/>
              </a:rPr>
              <a:t>)</a:t>
            </a:r>
            <a:endParaRPr lang="zh-TW" altLang="en-US" dirty="0"/>
          </a:p>
        </p:txBody>
      </p:sp>
      <p:sp>
        <p:nvSpPr>
          <p:cNvPr id="4" name="投影片編號版面配置區 3"/>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14</a:t>
            </a:fld>
            <a:endParaRPr lang="en-US"/>
          </a:p>
        </p:txBody>
      </p:sp>
      <p:graphicFrame>
        <p:nvGraphicFramePr>
          <p:cNvPr id="5" name="內容版面配置區 4"/>
          <p:cNvGraphicFramePr>
            <a:graphicFrameLocks noGrp="1"/>
          </p:cNvGraphicFramePr>
          <p:nvPr>
            <p:ph sz="quarter" idx="1"/>
            <p:extLst>
              <p:ext uri="{D42A27DB-BD31-4B8C-83A1-F6EECF244321}">
                <p14:modId xmlns:p14="http://schemas.microsoft.com/office/powerpoint/2010/main" val="2266843681"/>
              </p:ext>
            </p:extLst>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向右箭號 6"/>
          <p:cNvSpPr/>
          <p:nvPr/>
        </p:nvSpPr>
        <p:spPr>
          <a:xfrm rot="-1200000">
            <a:off x="2323144" y="2551292"/>
            <a:ext cx="5038584" cy="3702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560094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經營</a:t>
            </a:r>
            <a:r>
              <a:rPr lang="zh-TW" altLang="en-US" dirty="0" smtClean="0">
                <a:latin typeface="微軟正黑體" panose="020B0604030504040204" pitchFamily="34" charset="-120"/>
                <a:ea typeface="微軟正黑體" panose="020B0604030504040204" pitchFamily="34" charset="-120"/>
              </a:rPr>
              <a:t>績效</a:t>
            </a:r>
            <a:r>
              <a:rPr lang="en-US" altLang="zh-TW" dirty="0" smtClean="0">
                <a:latin typeface="微軟正黑體" panose="020B0604030504040204" pitchFamily="34" charset="-120"/>
                <a:ea typeface="微軟正黑體" panose="020B0604030504040204" pitchFamily="34" charset="-120"/>
              </a:rPr>
              <a:t>-</a:t>
            </a:r>
            <a:r>
              <a:rPr lang="zh-TW" altLang="en-US" dirty="0" smtClean="0">
                <a:latin typeface="微軟正黑體" panose="020B0604030504040204" pitchFamily="34" charset="-120"/>
                <a:ea typeface="微軟正黑體" panose="020B0604030504040204" pitchFamily="34" charset="-120"/>
              </a:rPr>
              <a:t>財務比率</a:t>
            </a:r>
            <a:endParaRPr lang="zh-TW" altLang="en-US" sz="3200" dirty="0"/>
          </a:p>
        </p:txBody>
      </p:sp>
      <p:sp>
        <p:nvSpPr>
          <p:cNvPr id="3" name="投影片編號版面配置區 2"/>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15</a:t>
            </a:fld>
            <a:endParaRPr lang="en-US"/>
          </a:p>
        </p:txBody>
      </p:sp>
      <p:graphicFrame>
        <p:nvGraphicFramePr>
          <p:cNvPr id="6" name="內容版面配置區 3"/>
          <p:cNvGraphicFramePr>
            <a:graphicFrameLocks noGrp="1"/>
          </p:cNvGraphicFramePr>
          <p:nvPr>
            <p:ph sz="quarter" idx="1"/>
            <p:extLst>
              <p:ext uri="{D42A27DB-BD31-4B8C-83A1-F6EECF244321}">
                <p14:modId xmlns:p14="http://schemas.microsoft.com/office/powerpoint/2010/main" val="3618819351"/>
              </p:ext>
            </p:extLst>
          </p:nvPr>
        </p:nvGraphicFramePr>
        <p:xfrm>
          <a:off x="612775" y="1600200"/>
          <a:ext cx="8153400" cy="4084320"/>
        </p:xfrm>
        <a:graphic>
          <a:graphicData uri="http://schemas.openxmlformats.org/drawingml/2006/table">
            <a:tbl>
              <a:tblPr firstRow="1" bandRow="1">
                <a:tableStyleId>{21E4AEA4-8DFA-4A89-87EB-49C32662AFE0}</a:tableStyleId>
              </a:tblPr>
              <a:tblGrid>
                <a:gridCol w="1006897"/>
                <a:gridCol w="2254463"/>
                <a:gridCol w="1630680"/>
                <a:gridCol w="1630680"/>
                <a:gridCol w="1630680"/>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Book Antiqua" panose="02040602050305030304" pitchFamily="18" charset="0"/>
                          <a:ea typeface="+mn-ea"/>
                        </a:rPr>
                        <a:t>分析項目</a:t>
                      </a:r>
                      <a:endParaRPr lang="zh-TW" altLang="en-US" sz="2000" b="1" dirty="0" smtClean="0">
                        <a:solidFill>
                          <a:schemeClr val="bg1"/>
                        </a:solidFill>
                        <a:latin typeface="Book Antiqua" panose="02040602050305030304" pitchFamily="18" charset="0"/>
                        <a:ea typeface="+mn-ea"/>
                      </a:endParaRPr>
                    </a:p>
                  </a:txBody>
                  <a:tcPr anchor="ctr"/>
                </a:tc>
                <a:tc hMerge="1">
                  <a:txBody>
                    <a:bodyPr/>
                    <a:lstStyle/>
                    <a:p>
                      <a:endParaRPr lang="zh-TW" altLang="en-US" dirty="0"/>
                    </a:p>
                  </a:txBody>
                  <a:tcPr/>
                </a:tc>
                <a:tc>
                  <a:txBody>
                    <a:bodyPr/>
                    <a:lstStyle/>
                    <a:p>
                      <a:pPr algn="ctr"/>
                      <a:r>
                        <a:rPr lang="en-US" altLang="zh-TW" dirty="0" smtClean="0">
                          <a:latin typeface="Book Antiqua" panose="02040602050305030304" pitchFamily="18" charset="0"/>
                          <a:ea typeface="+mn-ea"/>
                        </a:rPr>
                        <a:t>2017</a:t>
                      </a:r>
                      <a:r>
                        <a:rPr lang="zh-TW" altLang="en-US" dirty="0" smtClean="0">
                          <a:latin typeface="Book Antiqua" panose="02040602050305030304" pitchFamily="18" charset="0"/>
                          <a:ea typeface="+mn-ea"/>
                        </a:rPr>
                        <a:t>年度</a:t>
                      </a:r>
                      <a:endParaRPr lang="zh-TW" altLang="en-US" sz="1800" b="1" dirty="0">
                        <a:solidFill>
                          <a:schemeClr val="bg1"/>
                        </a:solidFill>
                        <a:latin typeface="Book Antiqua" panose="02040602050305030304" pitchFamily="18" charset="0"/>
                        <a:ea typeface="+mn-ea"/>
                      </a:endParaRPr>
                    </a:p>
                  </a:txBody>
                  <a:tcPr anchor="ctr"/>
                </a:tc>
                <a:tc>
                  <a:txBody>
                    <a:bodyPr/>
                    <a:lstStyle/>
                    <a:p>
                      <a:pPr algn="ctr"/>
                      <a:r>
                        <a:rPr lang="en-US" altLang="zh-TW" dirty="0" smtClean="0">
                          <a:latin typeface="Book Antiqua" panose="02040602050305030304" pitchFamily="18" charset="0"/>
                          <a:ea typeface="+mn-ea"/>
                        </a:rPr>
                        <a:t>2018</a:t>
                      </a:r>
                      <a:r>
                        <a:rPr lang="zh-TW" altLang="en-US" dirty="0" smtClean="0">
                          <a:latin typeface="Book Antiqua" panose="02040602050305030304" pitchFamily="18" charset="0"/>
                          <a:ea typeface="+mn-ea"/>
                        </a:rPr>
                        <a:t>年度</a:t>
                      </a:r>
                    </a:p>
                  </a:txBody>
                  <a:tcPr anchor="ctr"/>
                </a:tc>
                <a:tc>
                  <a:txBody>
                    <a:bodyPr/>
                    <a:lstStyle/>
                    <a:p>
                      <a:pPr algn="ctr"/>
                      <a:r>
                        <a:rPr lang="en-US" altLang="zh-TW" dirty="0" smtClean="0">
                          <a:latin typeface="Book Antiqua" panose="02040602050305030304" pitchFamily="18" charset="0"/>
                          <a:ea typeface="+mn-ea"/>
                        </a:rPr>
                        <a:t>2019Q1</a:t>
                      </a:r>
                    </a:p>
                  </a:txBody>
                  <a:tcPr anchor="ctr"/>
                </a:tc>
              </a:tr>
              <a:tr h="370840">
                <a:tc>
                  <a:txBody>
                    <a:bodyPr/>
                    <a:lstStyle/>
                    <a:p>
                      <a:pPr algn="ctr"/>
                      <a:r>
                        <a:rPr lang="zh-TW" altLang="en-US" sz="2000" dirty="0" smtClean="0">
                          <a:latin typeface="Book Antiqua" panose="02040602050305030304" pitchFamily="18" charset="0"/>
                          <a:ea typeface="+mn-ea"/>
                        </a:rPr>
                        <a:t>財務</a:t>
                      </a:r>
                      <a:endParaRPr lang="en-US" altLang="zh-TW" sz="2000" dirty="0" smtClean="0">
                        <a:latin typeface="Book Antiqua" panose="02040602050305030304" pitchFamily="18" charset="0"/>
                        <a:ea typeface="+mn-ea"/>
                      </a:endParaRPr>
                    </a:p>
                    <a:p>
                      <a:pPr algn="ctr"/>
                      <a:r>
                        <a:rPr lang="zh-TW" altLang="en-US" sz="2000" dirty="0" smtClean="0">
                          <a:latin typeface="Book Antiqua" panose="02040602050305030304" pitchFamily="18" charset="0"/>
                          <a:ea typeface="+mn-ea"/>
                        </a:rPr>
                        <a:t>結構</a:t>
                      </a:r>
                      <a:endParaRPr lang="zh-TW" altLang="en-US" sz="2000" b="1" dirty="0">
                        <a:solidFill>
                          <a:sysClr val="windowText" lastClr="000000"/>
                        </a:solidFill>
                        <a:latin typeface="Book Antiqua" panose="02040602050305030304" pitchFamily="18" charset="0"/>
                        <a:ea typeface="+mn-ea"/>
                      </a:endParaRPr>
                    </a:p>
                  </a:txBody>
                  <a:tcPr anchor="ctr"/>
                </a:tc>
                <a:tc>
                  <a:txBody>
                    <a:bodyPr/>
                    <a:lstStyle/>
                    <a:p>
                      <a:pPr algn="ctr"/>
                      <a:r>
                        <a:rPr lang="zh-TW" altLang="en-US" sz="1800" dirty="0" smtClean="0">
                          <a:latin typeface="Book Antiqua" panose="02040602050305030304" pitchFamily="18" charset="0"/>
                          <a:ea typeface="+mn-ea"/>
                        </a:rPr>
                        <a:t>負債佔資產比率</a:t>
                      </a:r>
                      <a:r>
                        <a:rPr lang="en-US" altLang="zh-TW" sz="1800" dirty="0" smtClean="0">
                          <a:latin typeface="Book Antiqua" panose="02040602050305030304" pitchFamily="18" charset="0"/>
                          <a:ea typeface="+mn-ea"/>
                        </a:rPr>
                        <a:t>(%)</a:t>
                      </a:r>
                      <a:endParaRPr lang="zh-TW" altLang="en-US" sz="1800" b="1" dirty="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45.56</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43.84</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algn="r"/>
                      <a:r>
                        <a:rPr lang="en-US" altLang="zh-TW" sz="2000" b="1" dirty="0" smtClean="0">
                          <a:latin typeface="Book Antiqua" panose="02040602050305030304" pitchFamily="18" charset="0"/>
                        </a:rPr>
                        <a:t>44.21</a:t>
                      </a:r>
                      <a:endParaRPr lang="zh-TW" altLang="en-US" sz="2000" b="1" dirty="0">
                        <a:latin typeface="Book Antiqua" panose="02040602050305030304" pitchFamily="18" charset="0"/>
                      </a:endParaRPr>
                    </a:p>
                  </a:txBody>
                  <a:tcPr anchor="ctr"/>
                </a:tc>
              </a:tr>
              <a:tr h="370840">
                <a:tc>
                  <a:txBody>
                    <a:bodyPr/>
                    <a:lstStyle/>
                    <a:p>
                      <a:pPr algn="ctr"/>
                      <a:r>
                        <a:rPr lang="zh-TW" altLang="en-US" sz="2000" dirty="0" smtClean="0">
                          <a:latin typeface="Book Antiqua" panose="02040602050305030304" pitchFamily="18" charset="0"/>
                          <a:ea typeface="+mn-ea"/>
                        </a:rPr>
                        <a:t>償債</a:t>
                      </a:r>
                      <a:endParaRPr lang="en-US" altLang="zh-TW" sz="2000" dirty="0" smtClean="0">
                        <a:latin typeface="Book Antiqua" panose="02040602050305030304" pitchFamily="18" charset="0"/>
                        <a:ea typeface="+mn-ea"/>
                      </a:endParaRPr>
                    </a:p>
                    <a:p>
                      <a:pPr algn="ctr"/>
                      <a:r>
                        <a:rPr lang="zh-TW" altLang="en-US" sz="2000" dirty="0" smtClean="0">
                          <a:latin typeface="Book Antiqua" panose="02040602050305030304" pitchFamily="18" charset="0"/>
                          <a:ea typeface="+mn-ea"/>
                        </a:rPr>
                        <a:t>能力</a:t>
                      </a:r>
                      <a:endParaRPr lang="zh-TW" altLang="en-US" sz="2000" b="1" dirty="0">
                        <a:solidFill>
                          <a:sysClr val="windowText" lastClr="000000"/>
                        </a:solidFill>
                        <a:latin typeface="Book Antiqua" panose="02040602050305030304" pitchFamily="18" charset="0"/>
                        <a:ea typeface="+mn-ea"/>
                      </a:endParaRPr>
                    </a:p>
                  </a:txBody>
                  <a:tcPr anchor="ctr"/>
                </a:tc>
                <a:tc>
                  <a:txBody>
                    <a:bodyPr/>
                    <a:lstStyle/>
                    <a:p>
                      <a:pPr algn="ctr"/>
                      <a:r>
                        <a:rPr lang="zh-TW" altLang="en-US" sz="1800" dirty="0" smtClean="0">
                          <a:latin typeface="Book Antiqua" panose="02040602050305030304" pitchFamily="18" charset="0"/>
                          <a:ea typeface="+mn-ea"/>
                        </a:rPr>
                        <a:t>流動比率</a:t>
                      </a:r>
                      <a:r>
                        <a:rPr lang="en-US" altLang="zh-TW" sz="1800" dirty="0" smtClean="0">
                          <a:latin typeface="Book Antiqua" panose="02040602050305030304" pitchFamily="18" charset="0"/>
                          <a:ea typeface="+mn-ea"/>
                        </a:rPr>
                        <a:t>(%)</a:t>
                      </a:r>
                      <a:endParaRPr lang="zh-TW" altLang="en-US" sz="1800" b="1" dirty="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234.72</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234.53</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algn="r"/>
                      <a:r>
                        <a:rPr lang="en-US" altLang="zh-TW" sz="2000" b="1" dirty="0" smtClean="0">
                          <a:latin typeface="Book Antiqua" panose="02040602050305030304" pitchFamily="18" charset="0"/>
                        </a:rPr>
                        <a:t>236.10</a:t>
                      </a:r>
                      <a:endParaRPr lang="zh-TW" altLang="en-US" sz="2000" b="1" dirty="0">
                        <a:latin typeface="Book Antiqua" panose="02040602050305030304" pitchFamily="18" charset="0"/>
                      </a:endParaRPr>
                    </a:p>
                  </a:txBody>
                  <a:tcPr anchor="ctr"/>
                </a:tc>
              </a:tr>
              <a:tr h="370840">
                <a:tc>
                  <a:txBody>
                    <a:bodyPr/>
                    <a:lstStyle/>
                    <a:p>
                      <a:pPr algn="ctr"/>
                      <a:r>
                        <a:rPr lang="zh-TW" altLang="en-US" sz="2000" dirty="0" smtClean="0">
                          <a:latin typeface="Book Antiqua" panose="02040602050305030304" pitchFamily="18" charset="0"/>
                          <a:ea typeface="+mn-ea"/>
                        </a:rPr>
                        <a:t>經營</a:t>
                      </a:r>
                      <a:endParaRPr lang="en-US" altLang="zh-TW" sz="2000" dirty="0" smtClean="0">
                        <a:latin typeface="Book Antiqua" panose="02040602050305030304" pitchFamily="18" charset="0"/>
                        <a:ea typeface="+mn-ea"/>
                      </a:endParaRPr>
                    </a:p>
                    <a:p>
                      <a:pPr algn="ctr"/>
                      <a:r>
                        <a:rPr lang="zh-TW" altLang="en-US" sz="2000" dirty="0" smtClean="0">
                          <a:latin typeface="Book Antiqua" panose="02040602050305030304" pitchFamily="18" charset="0"/>
                          <a:ea typeface="+mn-ea"/>
                        </a:rPr>
                        <a:t>能力</a:t>
                      </a:r>
                      <a:endParaRPr lang="zh-TW" altLang="en-US" sz="2000" b="1" dirty="0">
                        <a:solidFill>
                          <a:sysClr val="windowText" lastClr="000000"/>
                        </a:solidFill>
                        <a:latin typeface="Book Antiqua" panose="02040602050305030304" pitchFamily="18" charset="0"/>
                        <a:ea typeface="+mn-ea"/>
                      </a:endParaRPr>
                    </a:p>
                  </a:txBody>
                  <a:tcPr anchor="ctr"/>
                </a:tc>
                <a:tc>
                  <a:txBody>
                    <a:bodyPr/>
                    <a:lstStyle/>
                    <a:p>
                      <a:pPr algn="ctr"/>
                      <a:r>
                        <a:rPr lang="zh-TW" altLang="en-US" sz="1800" dirty="0" smtClean="0">
                          <a:latin typeface="Book Antiqua" panose="02040602050305030304" pitchFamily="18" charset="0"/>
                          <a:ea typeface="+mn-ea"/>
                        </a:rPr>
                        <a:t>應收款項週轉率</a:t>
                      </a:r>
                      <a:r>
                        <a:rPr lang="en-US" altLang="zh-TW" sz="1800" dirty="0" smtClean="0">
                          <a:latin typeface="Book Antiqua" panose="02040602050305030304" pitchFamily="18" charset="0"/>
                          <a:ea typeface="+mn-ea"/>
                        </a:rPr>
                        <a:t>(</a:t>
                      </a:r>
                      <a:r>
                        <a:rPr lang="zh-TW" altLang="en-US" sz="1800" dirty="0" smtClean="0">
                          <a:latin typeface="Book Antiqua" panose="02040602050305030304" pitchFamily="18" charset="0"/>
                          <a:ea typeface="+mn-ea"/>
                        </a:rPr>
                        <a:t>次</a:t>
                      </a:r>
                      <a:r>
                        <a:rPr lang="en-US" altLang="zh-TW" sz="1800" dirty="0" smtClean="0">
                          <a:latin typeface="Book Antiqua" panose="02040602050305030304" pitchFamily="18" charset="0"/>
                          <a:ea typeface="+mn-ea"/>
                        </a:rPr>
                        <a:t>)</a:t>
                      </a:r>
                      <a:endParaRPr lang="zh-TW" altLang="en-US" sz="1800" b="1" dirty="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5.32</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5.17</a:t>
                      </a:r>
                      <a:endParaRPr kumimoji="0" lang="zh-TW" altLang="en-US" sz="2000" b="1" kern="1200" dirty="0">
                        <a:solidFill>
                          <a:sysClr val="windowText" lastClr="000000"/>
                        </a:solidFill>
                        <a:latin typeface="Book Antiqua" panose="02040602050305030304" pitchFamily="18" charset="0"/>
                        <a:ea typeface="+mn-ea"/>
                        <a:cs typeface="+mn-cs"/>
                      </a:endParaRPr>
                    </a:p>
                  </a:txBody>
                  <a:tcPr anchor="ctr"/>
                </a:tc>
                <a:tc>
                  <a:txBody>
                    <a:bodyPr/>
                    <a:lstStyle/>
                    <a:p>
                      <a:pPr algn="r"/>
                      <a:r>
                        <a:rPr lang="en-US" altLang="zh-TW" sz="2000" b="1" dirty="0" smtClean="0">
                          <a:latin typeface="Book Antiqua" panose="02040602050305030304" pitchFamily="18" charset="0"/>
                        </a:rPr>
                        <a:t>4.84</a:t>
                      </a:r>
                      <a:endParaRPr lang="zh-TW" altLang="en-US" sz="2000" b="1" dirty="0">
                        <a:latin typeface="Book Antiqua" panose="02040602050305030304" pitchFamily="18" charset="0"/>
                      </a:endParaRPr>
                    </a:p>
                  </a:txBody>
                  <a:tcPr anchor="ctr"/>
                </a:tc>
              </a:tr>
              <a:tr h="370840">
                <a:tc rowSpan="4">
                  <a:txBody>
                    <a:bodyPr/>
                    <a:lstStyle/>
                    <a:p>
                      <a:pPr algn="ctr"/>
                      <a:r>
                        <a:rPr lang="zh-TW" altLang="en-US" sz="2000" dirty="0" smtClean="0">
                          <a:latin typeface="Book Antiqua" panose="02040602050305030304" pitchFamily="18" charset="0"/>
                          <a:ea typeface="+mn-ea"/>
                        </a:rPr>
                        <a:t>獲利</a:t>
                      </a:r>
                      <a:endParaRPr lang="en-US" altLang="zh-TW" sz="2000" dirty="0" smtClean="0">
                        <a:latin typeface="Book Antiqua" panose="02040602050305030304" pitchFamily="18" charset="0"/>
                        <a:ea typeface="+mn-ea"/>
                      </a:endParaRPr>
                    </a:p>
                    <a:p>
                      <a:pPr algn="ctr"/>
                      <a:r>
                        <a:rPr lang="zh-TW" altLang="en-US" sz="2000" dirty="0" smtClean="0">
                          <a:latin typeface="Book Antiqua" panose="02040602050305030304" pitchFamily="18" charset="0"/>
                          <a:ea typeface="+mn-ea"/>
                        </a:rPr>
                        <a:t>能力</a:t>
                      </a:r>
                      <a:endParaRPr lang="zh-TW" altLang="en-US" sz="2000" b="1" dirty="0" smtClean="0">
                        <a:solidFill>
                          <a:sysClr val="windowText" lastClr="000000"/>
                        </a:solidFill>
                        <a:latin typeface="Book Antiqua" panose="02040602050305030304" pitchFamily="18" charset="0"/>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dirty="0" smtClean="0">
                          <a:latin typeface="Book Antiqua" panose="02040602050305030304" pitchFamily="18" charset="0"/>
                          <a:ea typeface="+mn-ea"/>
                        </a:rPr>
                        <a:t>資產報酬率</a:t>
                      </a:r>
                      <a:r>
                        <a:rPr lang="en-US" altLang="zh-TW" sz="1800" dirty="0" smtClean="0">
                          <a:latin typeface="Book Antiqua" panose="02040602050305030304" pitchFamily="18" charset="0"/>
                          <a:ea typeface="+mn-ea"/>
                        </a:rPr>
                        <a:t>(%)</a:t>
                      </a:r>
                      <a:endParaRPr lang="zh-TW" altLang="en-US" sz="1800" b="1" dirty="0" smtClean="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5.26</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marL="0" algn="r" rtl="0" eaLnBrk="1" latinLnBrk="0" hangingPunct="1"/>
                      <a:r>
                        <a:rPr kumimoji="0" lang="en-US" altLang="zh-TW" sz="2000" b="1" kern="1200" dirty="0" smtClean="0">
                          <a:latin typeface="Book Antiqua" panose="02040602050305030304" pitchFamily="18" charset="0"/>
                        </a:rPr>
                        <a:t>6.66</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algn="r"/>
                      <a:r>
                        <a:rPr lang="en-US" altLang="zh-TW" sz="2000" b="1" dirty="0" smtClean="0">
                          <a:latin typeface="Book Antiqua" panose="02040602050305030304" pitchFamily="18" charset="0"/>
                        </a:rPr>
                        <a:t>5.58</a:t>
                      </a:r>
                      <a:endParaRPr lang="zh-TW" altLang="en-US" sz="2000" b="1" dirty="0">
                        <a:latin typeface="Book Antiqua" panose="02040602050305030304" pitchFamily="18" charset="0"/>
                      </a:endParaRPr>
                    </a:p>
                  </a:txBody>
                  <a:tcPr/>
                </a:tc>
              </a:tr>
              <a:tr h="370840">
                <a:tc vMerge="1">
                  <a:txBody>
                    <a:bodyPr/>
                    <a:lstStyle/>
                    <a:p>
                      <a:endParaRPr lang="zh-TW" altLang="en-US" dirty="0"/>
                    </a:p>
                  </a:txBody>
                  <a:tcPr/>
                </a:tc>
                <a:tc>
                  <a:txBody>
                    <a:bodyPr/>
                    <a:lstStyle/>
                    <a:p>
                      <a:pPr algn="ctr"/>
                      <a:r>
                        <a:rPr lang="zh-TW" altLang="en-US" sz="1800" dirty="0" smtClean="0">
                          <a:latin typeface="Book Antiqua" panose="02040602050305030304" pitchFamily="18" charset="0"/>
                          <a:ea typeface="+mn-ea"/>
                        </a:rPr>
                        <a:t>權益報酬率</a:t>
                      </a:r>
                      <a:r>
                        <a:rPr lang="en-US" altLang="zh-TW" sz="1800" dirty="0" smtClean="0">
                          <a:latin typeface="Book Antiqua" panose="02040602050305030304" pitchFamily="18" charset="0"/>
                          <a:ea typeface="+mn-ea"/>
                        </a:rPr>
                        <a:t>(%)</a:t>
                      </a:r>
                      <a:endParaRPr lang="zh-TW" altLang="en-US" sz="1800" b="1" dirty="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9.12</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marL="0" algn="r" rtl="0" eaLnBrk="1" latinLnBrk="0" hangingPunct="1"/>
                      <a:r>
                        <a:rPr kumimoji="0" lang="en-US" altLang="zh-TW" sz="2000" b="1" kern="1200" dirty="0" smtClean="0">
                          <a:latin typeface="Book Antiqua" panose="02040602050305030304" pitchFamily="18" charset="0"/>
                        </a:rPr>
                        <a:t>11.85</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algn="r"/>
                      <a:r>
                        <a:rPr lang="en-US" altLang="zh-TW" sz="2000" b="1" dirty="0" smtClean="0">
                          <a:latin typeface="Book Antiqua" panose="02040602050305030304" pitchFamily="18" charset="0"/>
                        </a:rPr>
                        <a:t>8.92</a:t>
                      </a:r>
                      <a:endParaRPr lang="zh-TW" altLang="en-US" sz="2000" b="1" dirty="0">
                        <a:latin typeface="Book Antiqua" panose="02040602050305030304" pitchFamily="18" charset="0"/>
                      </a:endParaRPr>
                    </a:p>
                  </a:txBody>
                  <a:tcPr/>
                </a:tc>
              </a:tr>
              <a:tr h="370840">
                <a:tc vMerge="1">
                  <a:txBody>
                    <a:bodyPr/>
                    <a:lstStyle/>
                    <a:p>
                      <a:endParaRPr lang="zh-TW"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dirty="0" smtClean="0">
                          <a:latin typeface="Book Antiqua" panose="02040602050305030304" pitchFamily="18" charset="0"/>
                          <a:ea typeface="+mn-ea"/>
                        </a:rPr>
                        <a:t>純益率</a:t>
                      </a:r>
                      <a:r>
                        <a:rPr lang="en-US" altLang="zh-TW" sz="1800" dirty="0" smtClean="0">
                          <a:latin typeface="Book Antiqua" panose="02040602050305030304" pitchFamily="18" charset="0"/>
                          <a:ea typeface="+mn-ea"/>
                        </a:rPr>
                        <a:t>(%)</a:t>
                      </a:r>
                      <a:endParaRPr lang="zh-TW" altLang="en-US" sz="1800" b="1" dirty="0" smtClean="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2.14</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marL="0" algn="r" rtl="0" eaLnBrk="1" latinLnBrk="0" hangingPunct="1"/>
                      <a:r>
                        <a:rPr kumimoji="0" lang="en-US" altLang="zh-TW" sz="2000" b="1" kern="1200" dirty="0" smtClean="0">
                          <a:latin typeface="Book Antiqua" panose="02040602050305030304" pitchFamily="18" charset="0"/>
                        </a:rPr>
                        <a:t>2.70</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algn="r"/>
                      <a:r>
                        <a:rPr lang="en-US" altLang="zh-TW" sz="2000" b="1" dirty="0" smtClean="0">
                          <a:latin typeface="Book Antiqua" panose="02040602050305030304" pitchFamily="18" charset="0"/>
                        </a:rPr>
                        <a:t>2.28</a:t>
                      </a:r>
                      <a:endParaRPr lang="zh-TW" altLang="en-US" sz="2000" b="1" dirty="0">
                        <a:latin typeface="Book Antiqua" panose="02040602050305030304" pitchFamily="18" charset="0"/>
                      </a:endParaRPr>
                    </a:p>
                  </a:txBody>
                  <a:tcPr/>
                </a:tc>
              </a:tr>
              <a:tr h="370840">
                <a:tc vMerge="1">
                  <a:txBody>
                    <a:bodyPr/>
                    <a:lstStyle/>
                    <a:p>
                      <a:endParaRPr lang="zh-TW"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dirty="0" smtClean="0">
                          <a:latin typeface="Book Antiqua" panose="02040602050305030304" pitchFamily="18" charset="0"/>
                          <a:ea typeface="+mn-ea"/>
                        </a:rPr>
                        <a:t>每股稅後盈餘</a:t>
                      </a:r>
                      <a:r>
                        <a:rPr lang="en-US" altLang="zh-TW" sz="1800" dirty="0" smtClean="0">
                          <a:latin typeface="Book Antiqua" panose="02040602050305030304" pitchFamily="18" charset="0"/>
                          <a:ea typeface="+mn-ea"/>
                        </a:rPr>
                        <a:t>(</a:t>
                      </a:r>
                      <a:r>
                        <a:rPr lang="zh-TW" altLang="en-US" sz="1800" dirty="0" smtClean="0">
                          <a:latin typeface="Book Antiqua" panose="02040602050305030304" pitchFamily="18" charset="0"/>
                          <a:ea typeface="+mn-ea"/>
                        </a:rPr>
                        <a:t>元</a:t>
                      </a:r>
                      <a:r>
                        <a:rPr lang="en-US" altLang="zh-TW" sz="1800" dirty="0" smtClean="0">
                          <a:latin typeface="Book Antiqua" panose="02040602050305030304" pitchFamily="18" charset="0"/>
                          <a:ea typeface="+mn-ea"/>
                        </a:rPr>
                        <a:t>)</a:t>
                      </a:r>
                      <a:endParaRPr lang="zh-TW" altLang="en-US" sz="1800" b="1" dirty="0" smtClean="0">
                        <a:solidFill>
                          <a:sysClr val="windowText" lastClr="000000"/>
                        </a:solidFill>
                        <a:latin typeface="Book Antiqua" panose="02040602050305030304" pitchFamily="18" charset="0"/>
                        <a:ea typeface="+mn-ea"/>
                      </a:endParaRPr>
                    </a:p>
                  </a:txBody>
                  <a:tcPr anchor="ctr"/>
                </a:tc>
                <a:tc>
                  <a:txBody>
                    <a:bodyPr/>
                    <a:lstStyle/>
                    <a:p>
                      <a:pPr marL="0" algn="r" rtl="0" eaLnBrk="1" latinLnBrk="0" hangingPunct="1"/>
                      <a:r>
                        <a:rPr kumimoji="0" lang="en-US" altLang="zh-TW" sz="2000" b="1" kern="1200" dirty="0" smtClean="0">
                          <a:latin typeface="Book Antiqua" panose="02040602050305030304" pitchFamily="18" charset="0"/>
                        </a:rPr>
                        <a:t>2.17</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marL="0" algn="r" rtl="0" eaLnBrk="1" latinLnBrk="0" hangingPunct="1"/>
                      <a:r>
                        <a:rPr kumimoji="0" lang="en-US" altLang="zh-TW" sz="2000" b="1" kern="1200" dirty="0" smtClean="0">
                          <a:latin typeface="Book Antiqua" panose="02040602050305030304" pitchFamily="18" charset="0"/>
                        </a:rPr>
                        <a:t>2.81</a:t>
                      </a:r>
                      <a:endParaRPr kumimoji="0" lang="zh-TW" altLang="en-US" sz="2000" b="1" kern="1200" dirty="0">
                        <a:solidFill>
                          <a:sysClr val="windowText" lastClr="000000"/>
                        </a:solidFill>
                        <a:latin typeface="Book Antiqua" panose="02040602050305030304" pitchFamily="18" charset="0"/>
                        <a:ea typeface="+mn-ea"/>
                        <a:cs typeface="+mn-cs"/>
                      </a:endParaRPr>
                    </a:p>
                  </a:txBody>
                  <a:tcPr/>
                </a:tc>
                <a:tc>
                  <a:txBody>
                    <a:bodyPr/>
                    <a:lstStyle/>
                    <a:p>
                      <a:pPr algn="r"/>
                      <a:r>
                        <a:rPr lang="en-US" altLang="zh-TW" sz="2000" b="1" dirty="0" smtClean="0">
                          <a:latin typeface="Book Antiqua" panose="02040602050305030304" pitchFamily="18" charset="0"/>
                        </a:rPr>
                        <a:t>0.55</a:t>
                      </a:r>
                      <a:endParaRPr lang="zh-TW" altLang="en-US" sz="2000" b="1" dirty="0">
                        <a:latin typeface="Book Antiqua" panose="02040602050305030304" pitchFamily="18" charset="0"/>
                      </a:endParaRPr>
                    </a:p>
                  </a:txBody>
                  <a:tcPr/>
                </a:tc>
              </a:tr>
            </a:tbl>
          </a:graphicData>
        </a:graphic>
      </p:graphicFrame>
      <p:sp>
        <p:nvSpPr>
          <p:cNvPr id="2" name="圓角矩形 1"/>
          <p:cNvSpPr/>
          <p:nvPr/>
        </p:nvSpPr>
        <p:spPr>
          <a:xfrm>
            <a:off x="7164288" y="1556792"/>
            <a:ext cx="1656184" cy="432048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1225238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a:xfrm>
            <a:off x="-15326" y="1268760"/>
            <a:ext cx="533400" cy="244475"/>
          </a:xfrm>
        </p:spPr>
        <p:txBody>
          <a:bodyPr>
            <a:normAutofit fontScale="85000" lnSpcReduction="20000"/>
          </a:bodyPr>
          <a:lstStyle/>
          <a:p>
            <a:pPr>
              <a:defRPr/>
            </a:pPr>
            <a:fld id="{9D0B21B8-DD3B-4CF9-9DCD-81569D2052E3}" type="slidenum">
              <a:rPr lang="en-US" smtClean="0"/>
              <a:pPr>
                <a:defRPr/>
              </a:pPr>
              <a:t>16</a:t>
            </a:fld>
            <a:endParaRPr lang="en-US" dirty="0"/>
          </a:p>
        </p:txBody>
      </p:sp>
      <p:sp>
        <p:nvSpPr>
          <p:cNvPr id="5" name="文字方塊 4"/>
          <p:cNvSpPr txBox="1"/>
          <p:nvPr/>
        </p:nvSpPr>
        <p:spPr>
          <a:xfrm>
            <a:off x="1331640" y="3068960"/>
            <a:ext cx="6408712" cy="1107996"/>
          </a:xfrm>
          <a:prstGeom prst="rect">
            <a:avLst/>
          </a:prstGeom>
          <a:noFill/>
        </p:spPr>
        <p:txBody>
          <a:bodyPr wrap="square" rtlCol="0">
            <a:spAutoFit/>
          </a:bodyPr>
          <a:lstStyle/>
          <a:p>
            <a:pPr algn="ctr"/>
            <a:r>
              <a:rPr lang="zh-TW" altLang="en-US" sz="6600" b="1" dirty="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未來</a:t>
            </a:r>
            <a:r>
              <a:rPr lang="zh-TW" altLang="en-US" sz="6600" b="1" dirty="0" smtClean="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發展</a:t>
            </a:r>
            <a:endParaRPr lang="zh-TW" altLang="en-US" sz="6600" b="1" dirty="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endParaRPr>
          </a:p>
        </p:txBody>
      </p:sp>
    </p:spTree>
    <p:extLst>
      <p:ext uri="{BB962C8B-B14F-4D97-AF65-F5344CB8AC3E}">
        <p14:creationId xmlns:p14="http://schemas.microsoft.com/office/powerpoint/2010/main" val="27033354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25"/>
          <p:cNvGrpSpPr/>
          <p:nvPr/>
        </p:nvGrpSpPr>
        <p:grpSpPr>
          <a:xfrm>
            <a:off x="531929" y="1916832"/>
            <a:ext cx="2486025" cy="4248150"/>
            <a:chOff x="1019175" y="1533525"/>
            <a:chExt cx="2486025" cy="4248150"/>
          </a:xfrm>
        </p:grpSpPr>
        <p:sp>
          <p:nvSpPr>
            <p:cNvPr id="20" name="圆角矩形 6"/>
            <p:cNvSpPr/>
            <p:nvPr/>
          </p:nvSpPr>
          <p:spPr>
            <a:xfrm>
              <a:off x="1019175" y="1533525"/>
              <a:ext cx="2486025" cy="4248150"/>
            </a:xfrm>
            <a:prstGeom prst="roundRect">
              <a:avLst>
                <a:gd name="adj" fmla="val 13517"/>
              </a:avLst>
            </a:prstGeom>
            <a:gradFill>
              <a:gsLst>
                <a:gs pos="100000">
                  <a:schemeClr val="bg1"/>
                </a:gs>
                <a:gs pos="0">
                  <a:schemeClr val="bg1">
                    <a:lumMod val="95000"/>
                  </a:schemeClr>
                </a:gs>
              </a:gsLst>
              <a:lin ang="2700000" scaled="1"/>
            </a:gradFill>
            <a:ln w="19050">
              <a:gradFill flip="none" rotWithShape="1">
                <a:gsLst>
                  <a:gs pos="0">
                    <a:schemeClr val="bg1"/>
                  </a:gs>
                  <a:gs pos="100000">
                    <a:schemeClr val="bg1">
                      <a:lumMod val="85000"/>
                    </a:schemeClr>
                  </a:gs>
                </a:gsLst>
                <a:lin ang="2700000" scaled="1"/>
                <a:tileRect/>
              </a:gradFill>
            </a:ln>
            <a:effectLst>
              <a:outerShdw blurRad="254000" dist="101600" dir="2700000" algn="tl"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latin typeface="微軟正黑體" panose="020B0604030504040204" pitchFamily="34" charset="-120"/>
                <a:ea typeface="微軟正黑體" panose="020B0604030504040204" pitchFamily="34" charset="-120"/>
              </a:endParaRPr>
            </a:p>
          </p:txBody>
        </p:sp>
        <p:sp>
          <p:nvSpPr>
            <p:cNvPr id="22" name="矩形 21"/>
            <p:cNvSpPr/>
            <p:nvPr/>
          </p:nvSpPr>
          <p:spPr>
            <a:xfrm>
              <a:off x="1019175" y="2085975"/>
              <a:ext cx="2486025" cy="3181350"/>
            </a:xfrm>
            <a:prstGeom prst="rect">
              <a:avLst/>
            </a:prstGeom>
            <a:gradFill>
              <a:gsLst>
                <a:gs pos="3000">
                  <a:srgbClr val="F38258"/>
                </a:gs>
                <a:gs pos="95000">
                  <a:srgbClr val="F38258"/>
                </a:gs>
                <a:gs pos="48600">
                  <a:srgbClr val="F98E60"/>
                </a:gs>
                <a:gs pos="0">
                  <a:srgbClr val="DB5339"/>
                </a:gs>
                <a:gs pos="100000">
                  <a:srgbClr val="DB5339"/>
                </a:gs>
              </a:gsLst>
              <a:lin ang="5400000" scaled="0"/>
            </a:gradFill>
            <a:ln w="222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prstClr val="white"/>
                </a:solidFill>
                <a:latin typeface="微軟正黑體" panose="020B0604030504040204" pitchFamily="34" charset="-120"/>
                <a:ea typeface="微軟正黑體" panose="020B0604030504040204" pitchFamily="34" charset="-120"/>
              </a:endParaRPr>
            </a:p>
          </p:txBody>
        </p:sp>
      </p:grpSp>
      <p:grpSp>
        <p:nvGrpSpPr>
          <p:cNvPr id="23" name="组合 26"/>
          <p:cNvGrpSpPr/>
          <p:nvPr/>
        </p:nvGrpSpPr>
        <p:grpSpPr>
          <a:xfrm>
            <a:off x="3313113" y="1935882"/>
            <a:ext cx="2486025" cy="4248150"/>
            <a:chOff x="1019175" y="1533525"/>
            <a:chExt cx="2486025" cy="4248150"/>
          </a:xfrm>
        </p:grpSpPr>
        <p:sp>
          <p:nvSpPr>
            <p:cNvPr id="24" name="圆角矩形 27"/>
            <p:cNvSpPr/>
            <p:nvPr/>
          </p:nvSpPr>
          <p:spPr>
            <a:xfrm>
              <a:off x="1019175" y="1533525"/>
              <a:ext cx="2486025" cy="4248150"/>
            </a:xfrm>
            <a:prstGeom prst="roundRect">
              <a:avLst>
                <a:gd name="adj" fmla="val 13517"/>
              </a:avLst>
            </a:prstGeom>
            <a:gradFill>
              <a:gsLst>
                <a:gs pos="100000">
                  <a:schemeClr val="bg1"/>
                </a:gs>
                <a:gs pos="0">
                  <a:schemeClr val="bg1">
                    <a:lumMod val="95000"/>
                  </a:schemeClr>
                </a:gs>
              </a:gsLst>
              <a:lin ang="2700000" scaled="1"/>
            </a:gradFill>
            <a:ln w="19050">
              <a:gradFill flip="none" rotWithShape="1">
                <a:gsLst>
                  <a:gs pos="0">
                    <a:schemeClr val="bg1"/>
                  </a:gs>
                  <a:gs pos="100000">
                    <a:schemeClr val="bg1">
                      <a:lumMod val="85000"/>
                    </a:schemeClr>
                  </a:gs>
                </a:gsLst>
                <a:lin ang="2700000" scaled="1"/>
                <a:tileRect/>
              </a:gradFill>
            </a:ln>
            <a:effectLst>
              <a:outerShdw blurRad="254000" dist="101600" dir="2700000" algn="tl"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latin typeface="微軟正黑體" panose="020B0604030504040204" pitchFamily="34" charset="-120"/>
                <a:ea typeface="微軟正黑體" panose="020B0604030504040204" pitchFamily="34" charset="-120"/>
              </a:endParaRPr>
            </a:p>
          </p:txBody>
        </p:sp>
        <p:sp>
          <p:nvSpPr>
            <p:cNvPr id="25" name="矩形 24"/>
            <p:cNvSpPr/>
            <p:nvPr/>
          </p:nvSpPr>
          <p:spPr>
            <a:xfrm>
              <a:off x="1019175" y="2085975"/>
              <a:ext cx="2486025" cy="3181350"/>
            </a:xfrm>
            <a:prstGeom prst="rect">
              <a:avLst/>
            </a:prstGeom>
            <a:gradFill>
              <a:gsLst>
                <a:gs pos="3000">
                  <a:srgbClr val="526778"/>
                </a:gs>
                <a:gs pos="95000">
                  <a:srgbClr val="4F6272"/>
                </a:gs>
                <a:gs pos="48600">
                  <a:srgbClr val="586E80"/>
                </a:gs>
                <a:gs pos="0">
                  <a:srgbClr val="435461"/>
                </a:gs>
                <a:gs pos="100000">
                  <a:srgbClr val="425360"/>
                </a:gs>
              </a:gsLst>
              <a:lin ang="5400000" scaled="0"/>
            </a:gradFill>
            <a:ln w="222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prstClr val="white"/>
                </a:solidFill>
                <a:latin typeface="微軟正黑體" panose="020B0604030504040204" pitchFamily="34" charset="-120"/>
                <a:ea typeface="微軟正黑體" panose="020B0604030504040204" pitchFamily="34" charset="-120"/>
              </a:endParaRPr>
            </a:p>
          </p:txBody>
        </p:sp>
      </p:grpSp>
      <p:grpSp>
        <p:nvGrpSpPr>
          <p:cNvPr id="29" name="组合 29"/>
          <p:cNvGrpSpPr/>
          <p:nvPr/>
        </p:nvGrpSpPr>
        <p:grpSpPr>
          <a:xfrm>
            <a:off x="6118423" y="1944872"/>
            <a:ext cx="2486025" cy="4248150"/>
            <a:chOff x="1019175" y="1533525"/>
            <a:chExt cx="2486025" cy="4248150"/>
          </a:xfrm>
        </p:grpSpPr>
        <p:sp>
          <p:nvSpPr>
            <p:cNvPr id="30" name="圆角矩形 30"/>
            <p:cNvSpPr/>
            <p:nvPr/>
          </p:nvSpPr>
          <p:spPr>
            <a:xfrm>
              <a:off x="1019175" y="1533525"/>
              <a:ext cx="2486025" cy="4248150"/>
            </a:xfrm>
            <a:prstGeom prst="roundRect">
              <a:avLst>
                <a:gd name="adj" fmla="val 13517"/>
              </a:avLst>
            </a:prstGeom>
            <a:gradFill>
              <a:gsLst>
                <a:gs pos="100000">
                  <a:schemeClr val="bg1"/>
                </a:gs>
                <a:gs pos="0">
                  <a:schemeClr val="bg1">
                    <a:lumMod val="95000"/>
                  </a:schemeClr>
                </a:gs>
              </a:gsLst>
              <a:lin ang="2700000" scaled="1"/>
            </a:gradFill>
            <a:ln w="19050">
              <a:gradFill flip="none" rotWithShape="1">
                <a:gsLst>
                  <a:gs pos="0">
                    <a:schemeClr val="bg1"/>
                  </a:gs>
                  <a:gs pos="100000">
                    <a:schemeClr val="bg1">
                      <a:lumMod val="85000"/>
                    </a:schemeClr>
                  </a:gs>
                </a:gsLst>
                <a:lin ang="2700000" scaled="1"/>
                <a:tileRect/>
              </a:gradFill>
            </a:ln>
            <a:effectLst>
              <a:outerShdw blurRad="254000" dist="101600" dir="2700000" algn="tl"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latin typeface="微軟正黑體" panose="020B0604030504040204" pitchFamily="34" charset="-120"/>
                <a:ea typeface="微軟正黑體" panose="020B0604030504040204" pitchFamily="34" charset="-120"/>
              </a:endParaRPr>
            </a:p>
          </p:txBody>
        </p:sp>
        <p:sp>
          <p:nvSpPr>
            <p:cNvPr id="31" name="矩形 30"/>
            <p:cNvSpPr/>
            <p:nvPr/>
          </p:nvSpPr>
          <p:spPr>
            <a:xfrm>
              <a:off x="1019175" y="2085975"/>
              <a:ext cx="2486025" cy="3181350"/>
            </a:xfrm>
            <a:prstGeom prst="rect">
              <a:avLst/>
            </a:prstGeom>
            <a:gradFill>
              <a:gsLst>
                <a:gs pos="7000">
                  <a:srgbClr val="EFA840"/>
                </a:gs>
                <a:gs pos="95000">
                  <a:srgbClr val="EFA840"/>
                </a:gs>
                <a:gs pos="48600">
                  <a:srgbClr val="F8CE5E"/>
                </a:gs>
                <a:gs pos="0">
                  <a:srgbClr val="DE9636"/>
                </a:gs>
                <a:gs pos="100000">
                  <a:srgbClr val="DE9636"/>
                </a:gs>
              </a:gsLst>
              <a:lin ang="5400000" scaled="0"/>
            </a:gradFill>
            <a:ln w="222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prstClr val="white"/>
                </a:solidFill>
                <a:latin typeface="微軟正黑體" panose="020B0604030504040204" pitchFamily="34" charset="-120"/>
                <a:ea typeface="微軟正黑體" panose="020B0604030504040204" pitchFamily="34" charset="-120"/>
              </a:endParaRPr>
            </a:p>
          </p:txBody>
        </p:sp>
      </p:grpSp>
      <p:sp>
        <p:nvSpPr>
          <p:cNvPr id="31746" name="Rectangle 2"/>
          <p:cNvSpPr>
            <a:spLocks noGrp="1" noChangeArrowheads="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發展</a:t>
            </a:r>
            <a:r>
              <a:rPr lang="zh-TW" altLang="en-US" dirty="0">
                <a:latin typeface="微軟正黑體" panose="020B0604030504040204" pitchFamily="34" charset="-120"/>
                <a:ea typeface="微軟正黑體" panose="020B0604030504040204" pitchFamily="34" charset="-120"/>
              </a:rPr>
              <a:t>重點</a:t>
            </a:r>
            <a:endParaRPr lang="en-US" altLang="zh-TW" dirty="0">
              <a:latin typeface="微軟正黑體" panose="020B0604030504040204" pitchFamily="34" charset="-120"/>
              <a:ea typeface="微軟正黑體" panose="020B0604030504040204" pitchFamily="34" charset="-120"/>
            </a:endParaRPr>
          </a:p>
        </p:txBody>
      </p:sp>
      <p:sp>
        <p:nvSpPr>
          <p:cNvPr id="31752" name="Rectangle 8"/>
          <p:cNvSpPr>
            <a:spLocks noChangeArrowheads="1"/>
          </p:cNvSpPr>
          <p:nvPr/>
        </p:nvSpPr>
        <p:spPr bwMode="gray">
          <a:xfrm>
            <a:off x="558916" y="2636411"/>
            <a:ext cx="2432050" cy="2769989"/>
          </a:xfrm>
          <a:prstGeom prst="rect">
            <a:avLst/>
          </a:prstGeom>
          <a:noFill/>
          <a:ln>
            <a:noFill/>
          </a:ln>
          <a:effectLst/>
          <a:extLst>
            <a:ext uri="{909E8E84-426E-40DD-AFC4-6F175D3DCCD1}">
              <a14:hiddenFill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ts val="600"/>
              </a:spcBef>
              <a:spcAft>
                <a:spcPts val="600"/>
              </a:spcAft>
              <a:buFont typeface="Wingdings" panose="05000000000000000000" pitchFamily="2" charset="2"/>
              <a:buChar char="n"/>
            </a:pPr>
            <a:r>
              <a:rPr lang="zh-TW" altLang="en-US" sz="1600" b="1" dirty="0" smtClean="0">
                <a:latin typeface="微軟正黑體" panose="020B0604030504040204" pitchFamily="34" charset="-120"/>
                <a:ea typeface="微軟正黑體" panose="020B0604030504040204" pitchFamily="34" charset="-120"/>
              </a:rPr>
              <a:t>人</a:t>
            </a:r>
            <a:r>
              <a:rPr lang="zh-TW" altLang="en-US" sz="1600" b="1" dirty="0">
                <a:latin typeface="微軟正黑體" panose="020B0604030504040204" pitchFamily="34" charset="-120"/>
                <a:ea typeface="微軟正黑體" panose="020B0604030504040204" pitchFamily="34" charset="-120"/>
              </a:rPr>
              <a:t>均所得</a:t>
            </a:r>
            <a:r>
              <a:rPr lang="zh-TW" altLang="en-US" sz="1600" b="1" dirty="0" smtClean="0">
                <a:latin typeface="微軟正黑體" panose="020B0604030504040204" pitchFamily="34" charset="-120"/>
                <a:ea typeface="微軟正黑體" panose="020B0604030504040204" pitchFamily="34" charset="-120"/>
              </a:rPr>
              <a:t>提升</a:t>
            </a:r>
            <a:r>
              <a:rPr lang="zh-TW" altLang="en-US" sz="1600" b="1" dirty="0">
                <a:latin typeface="微軟正黑體" panose="020B0604030504040204" pitchFamily="34" charset="-120"/>
                <a:ea typeface="微軟正黑體" panose="020B0604030504040204" pitchFamily="34" charset="-120"/>
              </a:rPr>
              <a:t>、</a:t>
            </a:r>
            <a:r>
              <a:rPr lang="zh-TW" altLang="en-US" sz="1600" b="1" dirty="0" smtClean="0">
                <a:latin typeface="微軟正黑體" panose="020B0604030504040204" pitchFamily="34" charset="-120"/>
                <a:ea typeface="微軟正黑體" panose="020B0604030504040204" pitchFamily="34" charset="-120"/>
              </a:rPr>
              <a:t>消費行為改變，透過電商平台交易方式盛行</a:t>
            </a:r>
            <a:r>
              <a:rPr lang="zh-TW" altLang="en-US" sz="1600" b="1" dirty="0">
                <a:latin typeface="微軟正黑體" panose="020B0604030504040204" pitchFamily="34" charset="-120"/>
                <a:ea typeface="微軟正黑體" panose="020B0604030504040204" pitchFamily="34" charset="-120"/>
              </a:rPr>
              <a:t>。</a:t>
            </a:r>
            <a:endParaRPr lang="en-US" altLang="zh-TW" sz="1600" b="1" dirty="0">
              <a:latin typeface="微軟正黑體" panose="020B0604030504040204" pitchFamily="34" charset="-120"/>
              <a:ea typeface="微軟正黑體" panose="020B0604030504040204" pitchFamily="34" charset="-120"/>
            </a:endParaRPr>
          </a:p>
          <a:p>
            <a:pPr marL="285750" indent="-285750">
              <a:spcBef>
                <a:spcPts val="600"/>
              </a:spcBef>
              <a:spcAft>
                <a:spcPts val="600"/>
              </a:spcAft>
              <a:buFont typeface="Wingdings" panose="05000000000000000000" pitchFamily="2" charset="2"/>
              <a:buChar char="n"/>
            </a:pPr>
            <a:r>
              <a:rPr lang="zh-TW" altLang="en-US" sz="1600" b="1" dirty="0" smtClean="0">
                <a:latin typeface="微軟正黑體" panose="020B0604030504040204" pitchFamily="34" charset="-120"/>
                <a:ea typeface="微軟正黑體" panose="020B0604030504040204" pitchFamily="34" charset="-120"/>
              </a:rPr>
              <a:t>提升</a:t>
            </a:r>
            <a:r>
              <a:rPr lang="zh-TW" altLang="en-US" sz="1600" b="1" dirty="0">
                <a:latin typeface="微軟正黑體" panose="020B0604030504040204" pitchFamily="34" charset="-120"/>
                <a:ea typeface="微軟正黑體" panose="020B0604030504040204" pitchFamily="34" charset="-120"/>
              </a:rPr>
              <a:t>台灣出口總</a:t>
            </a:r>
            <a:r>
              <a:rPr lang="zh-TW" altLang="en-US" sz="1600" b="1" dirty="0" smtClean="0">
                <a:latin typeface="微軟正黑體" panose="020B0604030504040204" pitchFamily="34" charset="-120"/>
                <a:ea typeface="微軟正黑體" panose="020B0604030504040204" pitchFamily="34" charset="-120"/>
              </a:rPr>
              <a:t>運量，   帶動</a:t>
            </a:r>
            <a:r>
              <a:rPr lang="zh-TW" altLang="en-US" sz="1600" b="1" dirty="0">
                <a:latin typeface="微軟正黑體" panose="020B0604030504040204" pitchFamily="34" charset="-120"/>
                <a:ea typeface="微軟正黑體" panose="020B0604030504040204" pitchFamily="34" charset="-120"/>
              </a:rPr>
              <a:t>航空業營</a:t>
            </a:r>
            <a:r>
              <a:rPr lang="zh-TW" altLang="en-US" sz="1600" b="1" dirty="0" smtClean="0">
                <a:latin typeface="微軟正黑體" panose="020B0604030504040204" pitchFamily="34" charset="-120"/>
                <a:ea typeface="微軟正黑體" panose="020B0604030504040204" pitchFamily="34" charset="-120"/>
              </a:rPr>
              <a:t>收。</a:t>
            </a:r>
            <a:endParaRPr lang="en-US" altLang="zh-TW" sz="1600" b="1" dirty="0">
              <a:latin typeface="微軟正黑體" panose="020B0604030504040204" pitchFamily="34" charset="-120"/>
              <a:ea typeface="微軟正黑體" panose="020B0604030504040204" pitchFamily="34" charset="-120"/>
            </a:endParaRPr>
          </a:p>
          <a:p>
            <a:pPr marL="285750" indent="-285750">
              <a:spcBef>
                <a:spcPts val="600"/>
              </a:spcBef>
              <a:spcAft>
                <a:spcPts val="600"/>
              </a:spcAft>
              <a:buFont typeface="Wingdings" panose="05000000000000000000" pitchFamily="2" charset="2"/>
              <a:buChar char="n"/>
            </a:pPr>
            <a:r>
              <a:rPr lang="zh-TW" altLang="en-US" sz="1600" b="1" dirty="0" smtClean="0">
                <a:latin typeface="微軟正黑體" panose="020B0604030504040204" pitchFamily="34" charset="-120"/>
                <a:ea typeface="微軟正黑體" panose="020B0604030504040204" pitchFamily="34" charset="-120"/>
              </a:rPr>
              <a:t>出貨航線多為歐美等地</a:t>
            </a:r>
            <a:r>
              <a:rPr lang="en-US" altLang="zh-TW" sz="1600" b="1" dirty="0" smtClean="0">
                <a:latin typeface="微軟正黑體" panose="020B0604030504040204" pitchFamily="34" charset="-120"/>
                <a:ea typeface="微軟正黑體" panose="020B0604030504040204" pitchFamily="34" charset="-120"/>
              </a:rPr>
              <a:t>(</a:t>
            </a:r>
            <a:r>
              <a:rPr lang="zh-TW" altLang="en-US" sz="1600" b="1" dirty="0" smtClean="0">
                <a:latin typeface="微軟正黑體" panose="020B0604030504040204" pitchFamily="34" charset="-120"/>
                <a:ea typeface="微軟正黑體" panose="020B0604030504040204" pitchFamily="34" charset="-120"/>
              </a:rPr>
              <a:t>人均所得高</a:t>
            </a:r>
            <a:r>
              <a:rPr lang="en-US" altLang="zh-TW" sz="1600" b="1" dirty="0" smtClean="0">
                <a:latin typeface="微軟正黑體" panose="020B0604030504040204" pitchFamily="34" charset="-120"/>
                <a:ea typeface="微軟正黑體" panose="020B0604030504040204" pitchFamily="34" charset="-120"/>
              </a:rPr>
              <a:t>)</a:t>
            </a:r>
            <a:r>
              <a:rPr lang="zh-TW" altLang="en-US" sz="1600" b="1" dirty="0" smtClean="0">
                <a:latin typeface="微軟正黑體" panose="020B0604030504040204" pitchFamily="34" charset="-120"/>
                <a:ea typeface="微軟正黑體" panose="020B0604030504040204" pitchFamily="34" charset="-120"/>
              </a:rPr>
              <a:t>。</a:t>
            </a:r>
            <a:endParaRPr lang="en-US" altLang="zh-TW" sz="1600" b="1" dirty="0" smtClean="0">
              <a:latin typeface="微軟正黑體" panose="020B0604030504040204" pitchFamily="34" charset="-120"/>
              <a:ea typeface="微軟正黑體" panose="020B0604030504040204" pitchFamily="34" charset="-120"/>
            </a:endParaRPr>
          </a:p>
          <a:p>
            <a:pPr marL="285750" indent="-285750">
              <a:spcBef>
                <a:spcPts val="600"/>
              </a:spcBef>
              <a:spcAft>
                <a:spcPts val="600"/>
              </a:spcAft>
              <a:buFont typeface="Wingdings" panose="05000000000000000000" pitchFamily="2" charset="2"/>
              <a:buChar char="n"/>
            </a:pPr>
            <a:r>
              <a:rPr lang="zh-TW" altLang="en-US" sz="1600" b="1" dirty="0">
                <a:latin typeface="微軟正黑體" panose="020B0604030504040204" pitchFamily="34" charset="-120"/>
                <a:ea typeface="微軟正黑體" panose="020B0604030504040204" pitchFamily="34" charset="-120"/>
              </a:rPr>
              <a:t>跨境</a:t>
            </a:r>
            <a:r>
              <a:rPr lang="zh-TW" altLang="en-US" sz="1600" b="1" dirty="0" smtClean="0">
                <a:latin typeface="微軟正黑體" panose="020B0604030504040204" pitchFamily="34" charset="-120"/>
                <a:ea typeface="微軟正黑體" panose="020B0604030504040204" pitchFamily="34" charset="-120"/>
              </a:rPr>
              <a:t>郵包推展至跨境包裹運送。</a:t>
            </a:r>
            <a:endParaRPr lang="en-US" altLang="zh-TW" sz="1600" b="1" dirty="0" smtClean="0">
              <a:latin typeface="微軟正黑體" panose="020B0604030504040204" pitchFamily="34" charset="-120"/>
              <a:ea typeface="微軟正黑體" panose="020B0604030504040204" pitchFamily="34" charset="-120"/>
            </a:endParaRPr>
          </a:p>
        </p:txBody>
      </p:sp>
      <p:sp>
        <p:nvSpPr>
          <p:cNvPr id="31753" name="Rectangle 9"/>
          <p:cNvSpPr>
            <a:spLocks noChangeArrowheads="1"/>
          </p:cNvSpPr>
          <p:nvPr/>
        </p:nvSpPr>
        <p:spPr bwMode="gray">
          <a:xfrm>
            <a:off x="3347864" y="2636411"/>
            <a:ext cx="2432050" cy="1477328"/>
          </a:xfrm>
          <a:prstGeom prst="rect">
            <a:avLst/>
          </a:prstGeom>
          <a:noFill/>
          <a:ln>
            <a:noFill/>
          </a:ln>
          <a:effectLst/>
          <a:extLst>
            <a:ext uri="{909E8E84-426E-40DD-AFC4-6F175D3DCCD1}">
              <a14:hiddenFill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ts val="600"/>
              </a:spcBef>
              <a:spcAft>
                <a:spcPts val="600"/>
              </a:spcAft>
              <a:buFont typeface="Wingdings" panose="05000000000000000000" pitchFamily="2" charset="2"/>
              <a:buChar char="n"/>
            </a:pPr>
            <a:r>
              <a:rPr lang="zh-TW" altLang="en-US" sz="1600" b="1" dirty="0">
                <a:solidFill>
                  <a:schemeClr val="bg1"/>
                </a:solidFill>
                <a:latin typeface="微軟正黑體" panose="020B0604030504040204" pitchFamily="34" charset="-120"/>
                <a:ea typeface="微軟正黑體" panose="020B0604030504040204" pitchFamily="34" charset="-120"/>
              </a:rPr>
              <a:t>延伸成為電商的</a:t>
            </a:r>
            <a:r>
              <a:rPr lang="zh-TW" altLang="en-US" sz="1600" b="1" dirty="0" smtClean="0">
                <a:solidFill>
                  <a:schemeClr val="bg1"/>
                </a:solidFill>
                <a:latin typeface="微軟正黑體" panose="020B0604030504040204" pitchFamily="34" charset="-120"/>
                <a:ea typeface="微軟正黑體" panose="020B0604030504040204" pitchFamily="34" charset="-120"/>
              </a:rPr>
              <a:t>海外成品發貨倉。</a:t>
            </a:r>
            <a:endParaRPr lang="en-US" altLang="zh-TW" sz="1600" b="1" dirty="0">
              <a:solidFill>
                <a:schemeClr val="bg1"/>
              </a:solidFill>
              <a:latin typeface="微軟正黑體" panose="020B0604030504040204" pitchFamily="34" charset="-120"/>
              <a:ea typeface="微軟正黑體" panose="020B0604030504040204" pitchFamily="34" charset="-120"/>
            </a:endParaRPr>
          </a:p>
          <a:p>
            <a:pPr marL="285750" indent="-285750">
              <a:spcBef>
                <a:spcPts val="600"/>
              </a:spcBef>
              <a:spcAft>
                <a:spcPts val="600"/>
              </a:spcAft>
              <a:buFont typeface="Wingdings" panose="05000000000000000000" pitchFamily="2" charset="2"/>
              <a:buChar char="n"/>
            </a:pPr>
            <a:r>
              <a:rPr lang="zh-TW" altLang="en-US" sz="1600" b="1" dirty="0" smtClean="0">
                <a:solidFill>
                  <a:schemeClr val="bg1"/>
                </a:solidFill>
                <a:latin typeface="微軟正黑體" panose="020B0604030504040204" pitchFamily="34" charset="-120"/>
                <a:ea typeface="微軟正黑體" panose="020B0604030504040204" pitchFamily="34" charset="-120"/>
              </a:rPr>
              <a:t>為</a:t>
            </a:r>
            <a:r>
              <a:rPr lang="zh-TW" altLang="en-US" sz="1600" b="1" dirty="0">
                <a:solidFill>
                  <a:schemeClr val="bg1"/>
                </a:solidFill>
                <a:latin typeface="微軟正黑體" panose="020B0604030504040204" pitchFamily="34" charset="-120"/>
                <a:ea typeface="微軟正黑體" panose="020B0604030504040204" pitchFamily="34" charset="-120"/>
              </a:rPr>
              <a:t>中小型電商解決</a:t>
            </a:r>
            <a:r>
              <a:rPr lang="zh-TW" altLang="en-US" sz="1600" b="1" dirty="0" smtClean="0">
                <a:solidFill>
                  <a:schemeClr val="bg1"/>
                </a:solidFill>
                <a:latin typeface="微軟正黑體" panose="020B0604030504040204" pitchFamily="34" charset="-120"/>
                <a:ea typeface="微軟正黑體" panose="020B0604030504040204" pitchFamily="34" charset="-120"/>
              </a:rPr>
              <a:t>庫存管理、降低</a:t>
            </a:r>
            <a:r>
              <a:rPr lang="zh-TW" altLang="en-US" sz="1600" b="1" dirty="0">
                <a:solidFill>
                  <a:schemeClr val="bg1"/>
                </a:solidFill>
                <a:latin typeface="微軟正黑體" panose="020B0604030504040204" pitchFamily="34" charset="-120"/>
                <a:ea typeface="微軟正黑體" panose="020B0604030504040204" pitchFamily="34" charset="-120"/>
              </a:rPr>
              <a:t>人力</a:t>
            </a:r>
            <a:r>
              <a:rPr lang="zh-TW" altLang="en-US" sz="1600" b="1" dirty="0" smtClean="0">
                <a:solidFill>
                  <a:schemeClr val="bg1"/>
                </a:solidFill>
                <a:latin typeface="微軟正黑體" panose="020B0604030504040204" pitchFamily="34" charset="-120"/>
                <a:ea typeface="微軟正黑體" panose="020B0604030504040204" pitchFamily="34" charset="-120"/>
              </a:rPr>
              <a:t>成本。</a:t>
            </a:r>
            <a:endParaRPr lang="en-US" altLang="zh-TW" sz="1600" b="1" dirty="0">
              <a:solidFill>
                <a:schemeClr val="bg1"/>
              </a:solidFill>
              <a:latin typeface="微軟正黑體" panose="020B0604030504040204" pitchFamily="34" charset="-120"/>
              <a:ea typeface="微軟正黑體" panose="020B0604030504040204" pitchFamily="34" charset="-120"/>
            </a:endParaRPr>
          </a:p>
        </p:txBody>
      </p:sp>
      <p:sp>
        <p:nvSpPr>
          <p:cNvPr id="21" name="投影片編號版面配置區 3"/>
          <p:cNvSpPr>
            <a:spLocks noGrp="1"/>
          </p:cNvSpPr>
          <p:nvPr>
            <p:ph type="sldNum" sz="quarter" idx="12"/>
          </p:nvPr>
        </p:nvSpPr>
        <p:spPr>
          <a:xfrm>
            <a:off x="-15326" y="1268760"/>
            <a:ext cx="533400" cy="244475"/>
          </a:xfrm>
        </p:spPr>
        <p:txBody>
          <a:bodyPr>
            <a:normAutofit fontScale="85000" lnSpcReduction="20000"/>
          </a:bodyPr>
          <a:lstStyle/>
          <a:p>
            <a:pPr>
              <a:defRPr/>
            </a:pPr>
            <a:fld id="{9D0B21B8-DD3B-4CF9-9DCD-81569D2052E3}" type="slidenum">
              <a:rPr lang="en-US" smtClean="0">
                <a:latin typeface="微軟正黑體" panose="020B0604030504040204" pitchFamily="34" charset="-120"/>
                <a:ea typeface="微軟正黑體" panose="020B0604030504040204" pitchFamily="34" charset="-120"/>
              </a:rPr>
              <a:pPr>
                <a:defRPr/>
              </a:pPr>
              <a:t>17</a:t>
            </a:fld>
            <a:endParaRPr lang="en-US" dirty="0">
              <a:latin typeface="微軟正黑體" panose="020B0604030504040204" pitchFamily="34" charset="-120"/>
              <a:ea typeface="微軟正黑體" panose="020B0604030504040204" pitchFamily="34" charset="-120"/>
            </a:endParaRPr>
          </a:p>
        </p:txBody>
      </p:sp>
      <p:sp>
        <p:nvSpPr>
          <p:cNvPr id="2" name="矩形 1"/>
          <p:cNvSpPr/>
          <p:nvPr/>
        </p:nvSpPr>
        <p:spPr>
          <a:xfrm>
            <a:off x="6588224" y="2060848"/>
            <a:ext cx="1375698" cy="369332"/>
          </a:xfrm>
          <a:prstGeom prst="rect">
            <a:avLst/>
          </a:prstGeom>
        </p:spPr>
        <p:txBody>
          <a:bodyPr wrap="none">
            <a:spAutoFit/>
          </a:bodyPr>
          <a:lstStyle/>
          <a:p>
            <a:pPr algn="ctr"/>
            <a:r>
              <a:rPr lang="en-US" altLang="zh-TW" b="1" dirty="0">
                <a:solidFill>
                  <a:schemeClr val="tx1">
                    <a:lumMod val="75000"/>
                    <a:lumOff val="25000"/>
                  </a:schemeClr>
                </a:solidFill>
                <a:latin typeface="微軟正黑體" panose="020B0604030504040204" pitchFamily="34" charset="-120"/>
                <a:ea typeface="微軟正黑體" panose="020B0604030504040204" pitchFamily="34" charset="-120"/>
              </a:rPr>
              <a:t>3.Last Mile</a:t>
            </a:r>
          </a:p>
        </p:txBody>
      </p:sp>
      <p:sp>
        <p:nvSpPr>
          <p:cNvPr id="3" name="矩形 2"/>
          <p:cNvSpPr/>
          <p:nvPr/>
        </p:nvSpPr>
        <p:spPr>
          <a:xfrm>
            <a:off x="6245079" y="2636912"/>
            <a:ext cx="2308218" cy="1274195"/>
          </a:xfrm>
          <a:prstGeom prst="rect">
            <a:avLst/>
          </a:prstGeom>
        </p:spPr>
        <p:txBody>
          <a:bodyPr wrap="square">
            <a:spAutoFit/>
          </a:bodyPr>
          <a:lstStyle/>
          <a:p>
            <a:pPr marL="285750" indent="-285750">
              <a:lnSpc>
                <a:spcPct val="120000"/>
              </a:lnSpc>
              <a:buFont typeface="Wingdings" panose="05000000000000000000" pitchFamily="2" charset="2"/>
              <a:buChar char="n"/>
            </a:pPr>
            <a:r>
              <a:rPr lang="zh-TW" altLang="en-US" sz="1600" b="1" dirty="0" smtClean="0">
                <a:latin typeface="微軟正黑體" panose="020B0604030504040204" pitchFamily="34" charset="-120"/>
                <a:ea typeface="微軟正黑體" panose="020B0604030504040204" pitchFamily="34" charset="-120"/>
              </a:rPr>
              <a:t>台灣</a:t>
            </a:r>
            <a:r>
              <a:rPr lang="zh-TW" altLang="en-US" sz="1600" b="1" dirty="0" smtClean="0">
                <a:latin typeface="微軟正黑體" panose="020B0604030504040204" pitchFamily="34" charset="-120"/>
                <a:ea typeface="微軟正黑體" panose="020B0604030504040204" pitchFamily="34" charset="-120"/>
              </a:rPr>
              <a:t>地區運費價格提高。</a:t>
            </a:r>
            <a:endParaRPr lang="en-US" altLang="zh-TW" sz="1600" b="1" dirty="0">
              <a:latin typeface="微軟正黑體" panose="020B0604030504040204" pitchFamily="34" charset="-120"/>
              <a:ea typeface="微軟正黑體" panose="020B0604030504040204" pitchFamily="34" charset="-120"/>
            </a:endParaRPr>
          </a:p>
          <a:p>
            <a:pPr marL="285750" indent="-285750">
              <a:lnSpc>
                <a:spcPct val="120000"/>
              </a:lnSpc>
              <a:buFont typeface="Wingdings" panose="05000000000000000000" pitchFamily="2" charset="2"/>
              <a:buChar char="n"/>
            </a:pPr>
            <a:r>
              <a:rPr lang="zh-TW" altLang="en-US" sz="1600" b="1" dirty="0" smtClean="0">
                <a:latin typeface="微軟正黑體" panose="020B0604030504040204" pitchFamily="34" charset="-120"/>
                <a:ea typeface="微軟正黑體" panose="020B0604030504040204" pitchFamily="34" charset="-120"/>
              </a:rPr>
              <a:t>開發</a:t>
            </a:r>
            <a:r>
              <a:rPr lang="zh-TW" altLang="en-US" sz="1600" b="1" dirty="0">
                <a:latin typeface="微軟正黑體" panose="020B0604030504040204" pitchFamily="34" charset="-120"/>
                <a:ea typeface="微軟正黑體" panose="020B0604030504040204" pitchFamily="34" charset="-120"/>
              </a:rPr>
              <a:t>新服務模式並</a:t>
            </a:r>
            <a:r>
              <a:rPr lang="zh-TW" altLang="en-US" sz="1600" b="1" dirty="0" smtClean="0">
                <a:latin typeface="微軟正黑體" panose="020B0604030504040204" pitchFamily="34" charset="-120"/>
                <a:ea typeface="微軟正黑體" panose="020B0604030504040204" pitchFamily="34" charset="-120"/>
              </a:rPr>
              <a:t>整合。</a:t>
            </a:r>
            <a:endParaRPr lang="en-US" altLang="zh-TW" sz="1600" b="1" dirty="0" smtClean="0">
              <a:latin typeface="微軟正黑體" panose="020B0604030504040204" pitchFamily="34" charset="-120"/>
              <a:ea typeface="微軟正黑體" panose="020B0604030504040204" pitchFamily="34" charset="-120"/>
            </a:endParaRPr>
          </a:p>
        </p:txBody>
      </p:sp>
      <p:sp>
        <p:nvSpPr>
          <p:cNvPr id="4" name="矩形 3"/>
          <p:cNvSpPr/>
          <p:nvPr/>
        </p:nvSpPr>
        <p:spPr>
          <a:xfrm>
            <a:off x="3815572" y="2060848"/>
            <a:ext cx="1531188" cy="369332"/>
          </a:xfrm>
          <a:prstGeom prst="rect">
            <a:avLst/>
          </a:prstGeom>
        </p:spPr>
        <p:txBody>
          <a:bodyPr wrap="none">
            <a:spAutoFit/>
          </a:bodyPr>
          <a:lstStyle/>
          <a:p>
            <a:pPr algn="ctr"/>
            <a:r>
              <a:rPr lang="en-US" altLang="zh-TW" b="1" dirty="0">
                <a:solidFill>
                  <a:schemeClr val="tx1">
                    <a:lumMod val="75000"/>
                    <a:lumOff val="25000"/>
                  </a:schemeClr>
                </a:solidFill>
                <a:latin typeface="微軟正黑體" panose="020B0604030504040204" pitchFamily="34" charset="-120"/>
                <a:ea typeface="微軟正黑體" panose="020B0604030504040204" pitchFamily="34" charset="-120"/>
              </a:rPr>
              <a:t>2.</a:t>
            </a:r>
            <a:r>
              <a:rPr lang="zh-TW" altLang="en-US" b="1" dirty="0">
                <a:solidFill>
                  <a:schemeClr val="tx1">
                    <a:lumMod val="75000"/>
                    <a:lumOff val="25000"/>
                  </a:schemeClr>
                </a:solidFill>
                <a:latin typeface="微軟正黑體" panose="020B0604030504040204" pitchFamily="34" charset="-120"/>
                <a:ea typeface="微軟正黑體" panose="020B0604030504040204" pitchFamily="34" charset="-120"/>
              </a:rPr>
              <a:t>海外物流倉</a:t>
            </a:r>
            <a:endParaRPr lang="en-US" altLang="zh-TW"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
        <p:nvSpPr>
          <p:cNvPr id="5" name="矩形 4"/>
          <p:cNvSpPr/>
          <p:nvPr/>
        </p:nvSpPr>
        <p:spPr>
          <a:xfrm>
            <a:off x="891526" y="2060848"/>
            <a:ext cx="1766830" cy="369332"/>
          </a:xfrm>
          <a:prstGeom prst="rect">
            <a:avLst/>
          </a:prstGeom>
        </p:spPr>
        <p:txBody>
          <a:bodyPr wrap="none">
            <a:spAutoFit/>
          </a:bodyPr>
          <a:lstStyle/>
          <a:p>
            <a:r>
              <a:rPr lang="en-US" altLang="zh-TW" b="1" dirty="0">
                <a:solidFill>
                  <a:schemeClr val="tx1">
                    <a:lumMod val="75000"/>
                    <a:lumOff val="25000"/>
                  </a:schemeClr>
                </a:solidFill>
                <a:latin typeface="微軟正黑體" panose="020B0604030504040204" pitchFamily="34" charset="-120"/>
                <a:ea typeface="微軟正黑體" panose="020B0604030504040204" pitchFamily="34" charset="-120"/>
              </a:rPr>
              <a:t>1.</a:t>
            </a:r>
            <a:r>
              <a:rPr lang="zh-TW" altLang="en-US" b="1" dirty="0">
                <a:solidFill>
                  <a:schemeClr val="tx1">
                    <a:lumMod val="75000"/>
                    <a:lumOff val="25000"/>
                  </a:schemeClr>
                </a:solidFill>
                <a:latin typeface="微軟正黑體" panose="020B0604030504040204" pitchFamily="34" charset="-120"/>
                <a:ea typeface="微軟正黑體" panose="020B0604030504040204" pitchFamily="34" charset="-120"/>
              </a:rPr>
              <a:t>跨境轉口運送</a:t>
            </a:r>
            <a:endParaRPr lang="en-US" altLang="zh-TW" b="1" dirty="0">
              <a:solidFill>
                <a:schemeClr val="tx1">
                  <a:lumMod val="75000"/>
                  <a:lumOff val="2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60013256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未來發展</a:t>
            </a:r>
            <a:endParaRPr lang="zh-TW" altLang="en-US" dirty="0"/>
          </a:p>
        </p:txBody>
      </p:sp>
      <p:sp>
        <p:nvSpPr>
          <p:cNvPr id="4" name="投影片編號版面配置區 3"/>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18</a:t>
            </a:fld>
            <a:endParaRPr lang="en-US"/>
          </a:p>
        </p:txBody>
      </p:sp>
      <p:grpSp>
        <p:nvGrpSpPr>
          <p:cNvPr id="26" name="群組 25"/>
          <p:cNvGrpSpPr/>
          <p:nvPr/>
        </p:nvGrpSpPr>
        <p:grpSpPr>
          <a:xfrm>
            <a:off x="275477" y="1456002"/>
            <a:ext cx="8472987" cy="4865424"/>
            <a:chOff x="743021" y="864890"/>
            <a:chExt cx="10637281" cy="5781774"/>
          </a:xfrm>
        </p:grpSpPr>
        <p:sp>
          <p:nvSpPr>
            <p:cNvPr id="5" name="椭圆 55"/>
            <p:cNvSpPr/>
            <p:nvPr/>
          </p:nvSpPr>
          <p:spPr>
            <a:xfrm>
              <a:off x="2971800" y="3819525"/>
              <a:ext cx="2686050" cy="2686050"/>
            </a:xfrm>
            <a:prstGeom prst="ellipse">
              <a:avLst/>
            </a:prstGeom>
            <a:solidFill>
              <a:srgbClr val="E05B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6" name="椭圆 66"/>
            <p:cNvSpPr/>
            <p:nvPr/>
          </p:nvSpPr>
          <p:spPr>
            <a:xfrm>
              <a:off x="4872906" y="2581275"/>
              <a:ext cx="2100758" cy="2100758"/>
            </a:xfrm>
            <a:prstGeom prst="ellipse">
              <a:avLst/>
            </a:prstGeom>
            <a:solidFill>
              <a:srgbClr val="27AC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7" name="椭圆 67"/>
            <p:cNvSpPr/>
            <p:nvPr/>
          </p:nvSpPr>
          <p:spPr>
            <a:xfrm>
              <a:off x="6356493" y="1552575"/>
              <a:ext cx="1643718" cy="1643718"/>
            </a:xfrm>
            <a:prstGeom prst="ellipse">
              <a:avLst/>
            </a:prstGeom>
            <a:solidFill>
              <a:srgbClr val="F4AC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8" name="椭圆 68"/>
            <p:cNvSpPr/>
            <p:nvPr/>
          </p:nvSpPr>
          <p:spPr>
            <a:xfrm>
              <a:off x="7486649" y="920606"/>
              <a:ext cx="1142211" cy="1142211"/>
            </a:xfrm>
            <a:prstGeom prst="ellipse">
              <a:avLst/>
            </a:prstGeom>
            <a:solidFill>
              <a:srgbClr val="4D60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9" name="Freeform 5"/>
            <p:cNvSpPr>
              <a:spLocks noEditPoints="1"/>
            </p:cNvSpPr>
            <p:nvPr/>
          </p:nvSpPr>
          <p:spPr bwMode="auto">
            <a:xfrm>
              <a:off x="2911475" y="864890"/>
              <a:ext cx="5767388" cy="5767388"/>
            </a:xfrm>
            <a:custGeom>
              <a:avLst/>
              <a:gdLst>
                <a:gd name="T0" fmla="*/ 3284 w 4014"/>
                <a:gd name="T1" fmla="*/ 125 h 4014"/>
                <a:gd name="T2" fmla="*/ 2963 w 4014"/>
                <a:gd name="T3" fmla="*/ 442 h 4014"/>
                <a:gd name="T4" fmla="*/ 2364 w 4014"/>
                <a:gd name="T5" fmla="*/ 1163 h 4014"/>
                <a:gd name="T6" fmla="*/ 1544 w 4014"/>
                <a:gd name="T7" fmla="*/ 1351 h 4014"/>
                <a:gd name="T8" fmla="*/ 1338 w 4014"/>
                <a:gd name="T9" fmla="*/ 2109 h 4014"/>
                <a:gd name="T10" fmla="*/ 994 w 4014"/>
                <a:gd name="T11" fmla="*/ 2047 h 4014"/>
                <a:gd name="T12" fmla="*/ 21 w 4014"/>
                <a:gd name="T13" fmla="*/ 3020 h 4014"/>
                <a:gd name="T14" fmla="*/ 994 w 4014"/>
                <a:gd name="T15" fmla="*/ 3993 h 4014"/>
                <a:gd name="T16" fmla="*/ 1967 w 4014"/>
                <a:gd name="T17" fmla="*/ 3020 h 4014"/>
                <a:gd name="T18" fmla="*/ 2104 w 4014"/>
                <a:gd name="T19" fmla="*/ 2702 h 4014"/>
                <a:gd name="T20" fmla="*/ 2851 w 4014"/>
                <a:gd name="T21" fmla="*/ 1650 h 4014"/>
                <a:gd name="T22" fmla="*/ 3394 w 4014"/>
                <a:gd name="T23" fmla="*/ 1482 h 4014"/>
                <a:gd name="T24" fmla="*/ 3539 w 4014"/>
                <a:gd name="T25" fmla="*/ 852 h 4014"/>
                <a:gd name="T26" fmla="*/ 3889 w 4014"/>
                <a:gd name="T27" fmla="*/ 730 h 4014"/>
                <a:gd name="T28" fmla="*/ 3889 w 4014"/>
                <a:gd name="T29" fmla="*/ 125 h 4014"/>
                <a:gd name="T30" fmla="*/ 1637 w 4014"/>
                <a:gd name="T31" fmla="*/ 3663 h 4014"/>
                <a:gd name="T32" fmla="*/ 1101 w 4014"/>
                <a:gd name="T33" fmla="*/ 3139 h 4014"/>
                <a:gd name="T34" fmla="*/ 1422 w 4014"/>
                <a:gd name="T35" fmla="*/ 3637 h 4014"/>
                <a:gd name="T36" fmla="*/ 377 w 4014"/>
                <a:gd name="T37" fmla="*/ 2592 h 4014"/>
                <a:gd name="T38" fmla="*/ 875 w 4014"/>
                <a:gd name="T39" fmla="*/ 2913 h 4014"/>
                <a:gd name="T40" fmla="*/ 351 w 4014"/>
                <a:gd name="T41" fmla="*/ 2377 h 4014"/>
                <a:gd name="T42" fmla="*/ 1544 w 4014"/>
                <a:gd name="T43" fmla="*/ 2470 h 4014"/>
                <a:gd name="T44" fmla="*/ 1825 w 4014"/>
                <a:gd name="T45" fmla="*/ 2651 h 4014"/>
                <a:gd name="T46" fmla="*/ 2618 w 4014"/>
                <a:gd name="T47" fmla="*/ 2425 h 4014"/>
                <a:gd name="T48" fmla="*/ 2190 w 4014"/>
                <a:gd name="T49" fmla="*/ 2006 h 4014"/>
                <a:gd name="T50" fmla="*/ 2446 w 4014"/>
                <a:gd name="T51" fmla="*/ 2404 h 4014"/>
                <a:gd name="T52" fmla="*/ 1610 w 4014"/>
                <a:gd name="T53" fmla="*/ 1568 h 4014"/>
                <a:gd name="T54" fmla="*/ 2008 w 4014"/>
                <a:gd name="T55" fmla="*/ 1824 h 4014"/>
                <a:gd name="T56" fmla="*/ 1589 w 4014"/>
                <a:gd name="T57" fmla="*/ 1396 h 4014"/>
                <a:gd name="T58" fmla="*/ 2532 w 4014"/>
                <a:gd name="T59" fmla="*/ 1482 h 4014"/>
                <a:gd name="T60" fmla="*/ 2776 w 4014"/>
                <a:gd name="T61" fmla="*/ 1631 h 4014"/>
                <a:gd name="T62" fmla="*/ 3465 w 4014"/>
                <a:gd name="T63" fmla="*/ 838 h 4014"/>
                <a:gd name="T64" fmla="*/ 2651 w 4014"/>
                <a:gd name="T65" fmla="*/ 1499 h 4014"/>
                <a:gd name="T66" fmla="*/ 3027 w 4014"/>
                <a:gd name="T67" fmla="*/ 1421 h 4014"/>
                <a:gd name="T68" fmla="*/ 3220 w 4014"/>
                <a:gd name="T69" fmla="*/ 794 h 4014"/>
                <a:gd name="T70" fmla="*/ 2593 w 4014"/>
                <a:gd name="T71" fmla="*/ 987 h 4014"/>
                <a:gd name="T72" fmla="*/ 2515 w 4014"/>
                <a:gd name="T73" fmla="*/ 1363 h 4014"/>
                <a:gd name="T74" fmla="*/ 3177 w 4014"/>
                <a:gd name="T75" fmla="*/ 549 h 4014"/>
                <a:gd name="T76" fmla="*/ 3465 w 4014"/>
                <a:gd name="T77" fmla="*/ 838 h 4014"/>
                <a:gd name="T78" fmla="*/ 3844 w 4014"/>
                <a:gd name="T79" fmla="*/ 685 h 4014"/>
                <a:gd name="T80" fmla="*/ 3629 w 4014"/>
                <a:gd name="T81" fmla="*/ 475 h 4014"/>
                <a:gd name="T82" fmla="*/ 3758 w 4014"/>
                <a:gd name="T83" fmla="*/ 674 h 4014"/>
                <a:gd name="T84" fmla="*/ 3340 w 4014"/>
                <a:gd name="T85" fmla="*/ 256 h 4014"/>
                <a:gd name="T86" fmla="*/ 3539 w 4014"/>
                <a:gd name="T87" fmla="*/ 385 h 4014"/>
                <a:gd name="T88" fmla="*/ 3329 w 4014"/>
                <a:gd name="T89" fmla="*/ 170 h 4014"/>
                <a:gd name="T90" fmla="*/ 3844 w 4014"/>
                <a:gd name="T91" fmla="*/ 685 h 4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14" h="4014">
                  <a:moveTo>
                    <a:pt x="3587" y="0"/>
                  </a:moveTo>
                  <a:cubicBezTo>
                    <a:pt x="3472" y="0"/>
                    <a:pt x="3365" y="44"/>
                    <a:pt x="3284" y="125"/>
                  </a:cubicBezTo>
                  <a:cubicBezTo>
                    <a:pt x="3189" y="221"/>
                    <a:pt x="3148" y="350"/>
                    <a:pt x="3162" y="475"/>
                  </a:cubicBezTo>
                  <a:cubicBezTo>
                    <a:pt x="3099" y="453"/>
                    <a:pt x="3032" y="442"/>
                    <a:pt x="2963" y="442"/>
                  </a:cubicBezTo>
                  <a:cubicBezTo>
                    <a:pt x="2800" y="442"/>
                    <a:pt x="2647" y="505"/>
                    <a:pt x="2532" y="620"/>
                  </a:cubicBezTo>
                  <a:cubicBezTo>
                    <a:pt x="2385" y="767"/>
                    <a:pt x="2329" y="972"/>
                    <a:pt x="2364" y="1163"/>
                  </a:cubicBezTo>
                  <a:cubicBezTo>
                    <a:pt x="2282" y="1134"/>
                    <a:pt x="2194" y="1119"/>
                    <a:pt x="2104" y="1119"/>
                  </a:cubicBezTo>
                  <a:cubicBezTo>
                    <a:pt x="1892" y="1119"/>
                    <a:pt x="1694" y="1201"/>
                    <a:pt x="1544" y="1351"/>
                  </a:cubicBezTo>
                  <a:cubicBezTo>
                    <a:pt x="1395" y="1500"/>
                    <a:pt x="1313" y="1699"/>
                    <a:pt x="1313" y="1910"/>
                  </a:cubicBezTo>
                  <a:cubicBezTo>
                    <a:pt x="1313" y="1978"/>
                    <a:pt x="1321" y="2045"/>
                    <a:pt x="1338" y="2109"/>
                  </a:cubicBezTo>
                  <a:cubicBezTo>
                    <a:pt x="1338" y="2109"/>
                    <a:pt x="1338" y="2109"/>
                    <a:pt x="1338" y="2109"/>
                  </a:cubicBezTo>
                  <a:cubicBezTo>
                    <a:pt x="1229" y="2068"/>
                    <a:pt x="1113" y="2047"/>
                    <a:pt x="994" y="2047"/>
                  </a:cubicBezTo>
                  <a:cubicBezTo>
                    <a:pt x="734" y="2047"/>
                    <a:pt x="490" y="2148"/>
                    <a:pt x="306" y="2332"/>
                  </a:cubicBezTo>
                  <a:cubicBezTo>
                    <a:pt x="122" y="2516"/>
                    <a:pt x="21" y="2760"/>
                    <a:pt x="21" y="3020"/>
                  </a:cubicBezTo>
                  <a:cubicBezTo>
                    <a:pt x="21" y="3280"/>
                    <a:pt x="122" y="3524"/>
                    <a:pt x="306" y="3708"/>
                  </a:cubicBezTo>
                  <a:cubicBezTo>
                    <a:pt x="490" y="3892"/>
                    <a:pt x="734" y="3993"/>
                    <a:pt x="994" y="3993"/>
                  </a:cubicBezTo>
                  <a:cubicBezTo>
                    <a:pt x="1254" y="3993"/>
                    <a:pt x="1498" y="3892"/>
                    <a:pt x="1682" y="3708"/>
                  </a:cubicBezTo>
                  <a:cubicBezTo>
                    <a:pt x="1866" y="3524"/>
                    <a:pt x="1967" y="3280"/>
                    <a:pt x="1967" y="3020"/>
                  </a:cubicBezTo>
                  <a:cubicBezTo>
                    <a:pt x="1967" y="2901"/>
                    <a:pt x="1946" y="2785"/>
                    <a:pt x="1905" y="2676"/>
                  </a:cubicBezTo>
                  <a:cubicBezTo>
                    <a:pt x="1969" y="2693"/>
                    <a:pt x="2036" y="2702"/>
                    <a:pt x="2104" y="2702"/>
                  </a:cubicBezTo>
                  <a:cubicBezTo>
                    <a:pt x="2315" y="2702"/>
                    <a:pt x="2514" y="2619"/>
                    <a:pt x="2663" y="2470"/>
                  </a:cubicBezTo>
                  <a:cubicBezTo>
                    <a:pt x="2885" y="2249"/>
                    <a:pt x="2947" y="1928"/>
                    <a:pt x="2851" y="1650"/>
                  </a:cubicBezTo>
                  <a:cubicBezTo>
                    <a:pt x="2888" y="1657"/>
                    <a:pt x="2925" y="1660"/>
                    <a:pt x="2963" y="1660"/>
                  </a:cubicBezTo>
                  <a:cubicBezTo>
                    <a:pt x="3126" y="1660"/>
                    <a:pt x="3279" y="1597"/>
                    <a:pt x="3394" y="1482"/>
                  </a:cubicBezTo>
                  <a:cubicBezTo>
                    <a:pt x="3564" y="1312"/>
                    <a:pt x="3612" y="1066"/>
                    <a:pt x="3539" y="852"/>
                  </a:cubicBezTo>
                  <a:cubicBezTo>
                    <a:pt x="3539" y="852"/>
                    <a:pt x="3539" y="852"/>
                    <a:pt x="3539" y="852"/>
                  </a:cubicBezTo>
                  <a:cubicBezTo>
                    <a:pt x="3555" y="854"/>
                    <a:pt x="3571" y="855"/>
                    <a:pt x="3587" y="855"/>
                  </a:cubicBezTo>
                  <a:cubicBezTo>
                    <a:pt x="3701" y="855"/>
                    <a:pt x="3808" y="811"/>
                    <a:pt x="3889" y="730"/>
                  </a:cubicBezTo>
                  <a:cubicBezTo>
                    <a:pt x="3970" y="649"/>
                    <a:pt x="4014" y="542"/>
                    <a:pt x="4014" y="428"/>
                  </a:cubicBezTo>
                  <a:cubicBezTo>
                    <a:pt x="4014" y="313"/>
                    <a:pt x="3970" y="206"/>
                    <a:pt x="3889" y="125"/>
                  </a:cubicBezTo>
                  <a:cubicBezTo>
                    <a:pt x="3808" y="44"/>
                    <a:pt x="3701" y="0"/>
                    <a:pt x="3587" y="0"/>
                  </a:cubicBezTo>
                  <a:close/>
                  <a:moveTo>
                    <a:pt x="1637" y="3663"/>
                  </a:moveTo>
                  <a:cubicBezTo>
                    <a:pt x="1320" y="3980"/>
                    <a:pt x="829" y="4014"/>
                    <a:pt x="474" y="3767"/>
                  </a:cubicBezTo>
                  <a:cubicBezTo>
                    <a:pt x="1101" y="3139"/>
                    <a:pt x="1101" y="3139"/>
                    <a:pt x="1101" y="3139"/>
                  </a:cubicBezTo>
                  <a:cubicBezTo>
                    <a:pt x="1101" y="3637"/>
                    <a:pt x="1101" y="3637"/>
                    <a:pt x="1101" y="3637"/>
                  </a:cubicBezTo>
                  <a:cubicBezTo>
                    <a:pt x="1422" y="3637"/>
                    <a:pt x="1422" y="3637"/>
                    <a:pt x="1422" y="3637"/>
                  </a:cubicBezTo>
                  <a:cubicBezTo>
                    <a:pt x="1422" y="2592"/>
                    <a:pt x="1422" y="2592"/>
                    <a:pt x="1422" y="2592"/>
                  </a:cubicBezTo>
                  <a:cubicBezTo>
                    <a:pt x="377" y="2592"/>
                    <a:pt x="377" y="2592"/>
                    <a:pt x="377" y="2592"/>
                  </a:cubicBezTo>
                  <a:cubicBezTo>
                    <a:pt x="377" y="2913"/>
                    <a:pt x="377" y="2913"/>
                    <a:pt x="377" y="2913"/>
                  </a:cubicBezTo>
                  <a:cubicBezTo>
                    <a:pt x="875" y="2913"/>
                    <a:pt x="875" y="2913"/>
                    <a:pt x="875" y="2913"/>
                  </a:cubicBezTo>
                  <a:cubicBezTo>
                    <a:pt x="248" y="3540"/>
                    <a:pt x="248" y="3540"/>
                    <a:pt x="248" y="3540"/>
                  </a:cubicBezTo>
                  <a:cubicBezTo>
                    <a:pt x="0" y="3185"/>
                    <a:pt x="34" y="2694"/>
                    <a:pt x="351" y="2377"/>
                  </a:cubicBezTo>
                  <a:cubicBezTo>
                    <a:pt x="624" y="2104"/>
                    <a:pt x="1029" y="2041"/>
                    <a:pt x="1363" y="2189"/>
                  </a:cubicBezTo>
                  <a:cubicBezTo>
                    <a:pt x="1402" y="2293"/>
                    <a:pt x="1463" y="2389"/>
                    <a:pt x="1544" y="2470"/>
                  </a:cubicBezTo>
                  <a:cubicBezTo>
                    <a:pt x="1625" y="2551"/>
                    <a:pt x="1721" y="2612"/>
                    <a:pt x="1825" y="2651"/>
                  </a:cubicBezTo>
                  <a:cubicBezTo>
                    <a:pt x="1825" y="2651"/>
                    <a:pt x="1825" y="2651"/>
                    <a:pt x="1825" y="2651"/>
                  </a:cubicBezTo>
                  <a:cubicBezTo>
                    <a:pt x="1973" y="2985"/>
                    <a:pt x="1910" y="3390"/>
                    <a:pt x="1637" y="3663"/>
                  </a:cubicBezTo>
                  <a:close/>
                  <a:moveTo>
                    <a:pt x="2618" y="2425"/>
                  </a:moveTo>
                  <a:cubicBezTo>
                    <a:pt x="2365" y="2678"/>
                    <a:pt x="1972" y="2705"/>
                    <a:pt x="1688" y="2507"/>
                  </a:cubicBezTo>
                  <a:cubicBezTo>
                    <a:pt x="2190" y="2006"/>
                    <a:pt x="2190" y="2006"/>
                    <a:pt x="2190" y="2006"/>
                  </a:cubicBezTo>
                  <a:cubicBezTo>
                    <a:pt x="2190" y="2404"/>
                    <a:pt x="2190" y="2404"/>
                    <a:pt x="2190" y="2404"/>
                  </a:cubicBezTo>
                  <a:cubicBezTo>
                    <a:pt x="2446" y="2404"/>
                    <a:pt x="2446" y="2404"/>
                    <a:pt x="2446" y="2404"/>
                  </a:cubicBezTo>
                  <a:cubicBezTo>
                    <a:pt x="2446" y="1568"/>
                    <a:pt x="2446" y="1568"/>
                    <a:pt x="2446" y="1568"/>
                  </a:cubicBezTo>
                  <a:cubicBezTo>
                    <a:pt x="1610" y="1568"/>
                    <a:pt x="1610" y="1568"/>
                    <a:pt x="1610" y="1568"/>
                  </a:cubicBezTo>
                  <a:cubicBezTo>
                    <a:pt x="1610" y="1824"/>
                    <a:pt x="1610" y="1824"/>
                    <a:pt x="1610" y="1824"/>
                  </a:cubicBezTo>
                  <a:cubicBezTo>
                    <a:pt x="2008" y="1824"/>
                    <a:pt x="2008" y="1824"/>
                    <a:pt x="2008" y="1824"/>
                  </a:cubicBezTo>
                  <a:cubicBezTo>
                    <a:pt x="1507" y="2326"/>
                    <a:pt x="1507" y="2326"/>
                    <a:pt x="1507" y="2326"/>
                  </a:cubicBezTo>
                  <a:cubicBezTo>
                    <a:pt x="1309" y="2042"/>
                    <a:pt x="1336" y="1649"/>
                    <a:pt x="1589" y="1396"/>
                  </a:cubicBezTo>
                  <a:cubicBezTo>
                    <a:pt x="1804" y="1181"/>
                    <a:pt x="2119" y="1129"/>
                    <a:pt x="2383" y="1238"/>
                  </a:cubicBezTo>
                  <a:cubicBezTo>
                    <a:pt x="2412" y="1328"/>
                    <a:pt x="2461" y="1411"/>
                    <a:pt x="2532" y="1482"/>
                  </a:cubicBezTo>
                  <a:cubicBezTo>
                    <a:pt x="2602" y="1551"/>
                    <a:pt x="2685" y="1602"/>
                    <a:pt x="2776" y="1631"/>
                  </a:cubicBezTo>
                  <a:cubicBezTo>
                    <a:pt x="2776" y="1631"/>
                    <a:pt x="2776" y="1631"/>
                    <a:pt x="2776" y="1631"/>
                  </a:cubicBezTo>
                  <a:cubicBezTo>
                    <a:pt x="2885" y="1895"/>
                    <a:pt x="2833" y="2210"/>
                    <a:pt x="2618" y="2425"/>
                  </a:cubicBezTo>
                  <a:close/>
                  <a:moveTo>
                    <a:pt x="3465" y="838"/>
                  </a:moveTo>
                  <a:cubicBezTo>
                    <a:pt x="3550" y="1036"/>
                    <a:pt x="3511" y="1275"/>
                    <a:pt x="3349" y="1437"/>
                  </a:cubicBezTo>
                  <a:cubicBezTo>
                    <a:pt x="3159" y="1627"/>
                    <a:pt x="2864" y="1647"/>
                    <a:pt x="2651" y="1499"/>
                  </a:cubicBezTo>
                  <a:cubicBezTo>
                    <a:pt x="3027" y="1123"/>
                    <a:pt x="3027" y="1123"/>
                    <a:pt x="3027" y="1123"/>
                  </a:cubicBezTo>
                  <a:cubicBezTo>
                    <a:pt x="3027" y="1421"/>
                    <a:pt x="3027" y="1421"/>
                    <a:pt x="3027" y="1421"/>
                  </a:cubicBezTo>
                  <a:cubicBezTo>
                    <a:pt x="3220" y="1421"/>
                    <a:pt x="3220" y="1421"/>
                    <a:pt x="3220" y="1421"/>
                  </a:cubicBezTo>
                  <a:cubicBezTo>
                    <a:pt x="3220" y="794"/>
                    <a:pt x="3220" y="794"/>
                    <a:pt x="3220" y="794"/>
                  </a:cubicBezTo>
                  <a:cubicBezTo>
                    <a:pt x="2593" y="794"/>
                    <a:pt x="2593" y="794"/>
                    <a:pt x="2593" y="794"/>
                  </a:cubicBezTo>
                  <a:cubicBezTo>
                    <a:pt x="2593" y="987"/>
                    <a:pt x="2593" y="987"/>
                    <a:pt x="2593" y="987"/>
                  </a:cubicBezTo>
                  <a:cubicBezTo>
                    <a:pt x="2891" y="987"/>
                    <a:pt x="2891" y="987"/>
                    <a:pt x="2891" y="987"/>
                  </a:cubicBezTo>
                  <a:cubicBezTo>
                    <a:pt x="2515" y="1363"/>
                    <a:pt x="2515" y="1363"/>
                    <a:pt x="2515" y="1363"/>
                  </a:cubicBezTo>
                  <a:cubicBezTo>
                    <a:pt x="2367" y="1150"/>
                    <a:pt x="2387" y="855"/>
                    <a:pt x="2577" y="665"/>
                  </a:cubicBezTo>
                  <a:cubicBezTo>
                    <a:pt x="2739" y="503"/>
                    <a:pt x="2978" y="464"/>
                    <a:pt x="3177" y="549"/>
                  </a:cubicBezTo>
                  <a:cubicBezTo>
                    <a:pt x="3196" y="615"/>
                    <a:pt x="3232" y="678"/>
                    <a:pt x="3284" y="730"/>
                  </a:cubicBezTo>
                  <a:cubicBezTo>
                    <a:pt x="3336" y="781"/>
                    <a:pt x="3398" y="818"/>
                    <a:pt x="3465" y="838"/>
                  </a:cubicBezTo>
                  <a:cubicBezTo>
                    <a:pt x="3465" y="838"/>
                    <a:pt x="3465" y="838"/>
                    <a:pt x="3465" y="838"/>
                  </a:cubicBezTo>
                  <a:close/>
                  <a:moveTo>
                    <a:pt x="3844" y="685"/>
                  </a:moveTo>
                  <a:cubicBezTo>
                    <a:pt x="3717" y="811"/>
                    <a:pt x="3520" y="825"/>
                    <a:pt x="3379" y="726"/>
                  </a:cubicBezTo>
                  <a:cubicBezTo>
                    <a:pt x="3629" y="475"/>
                    <a:pt x="3629" y="475"/>
                    <a:pt x="3629" y="475"/>
                  </a:cubicBezTo>
                  <a:cubicBezTo>
                    <a:pt x="3629" y="674"/>
                    <a:pt x="3629" y="674"/>
                    <a:pt x="3629" y="674"/>
                  </a:cubicBezTo>
                  <a:cubicBezTo>
                    <a:pt x="3758" y="674"/>
                    <a:pt x="3758" y="674"/>
                    <a:pt x="3758" y="674"/>
                  </a:cubicBezTo>
                  <a:cubicBezTo>
                    <a:pt x="3758" y="256"/>
                    <a:pt x="3758" y="256"/>
                    <a:pt x="3758" y="256"/>
                  </a:cubicBezTo>
                  <a:cubicBezTo>
                    <a:pt x="3340" y="256"/>
                    <a:pt x="3340" y="256"/>
                    <a:pt x="3340" y="256"/>
                  </a:cubicBezTo>
                  <a:cubicBezTo>
                    <a:pt x="3340" y="385"/>
                    <a:pt x="3340" y="385"/>
                    <a:pt x="3340" y="385"/>
                  </a:cubicBezTo>
                  <a:cubicBezTo>
                    <a:pt x="3539" y="385"/>
                    <a:pt x="3539" y="385"/>
                    <a:pt x="3539" y="385"/>
                  </a:cubicBezTo>
                  <a:cubicBezTo>
                    <a:pt x="3288" y="635"/>
                    <a:pt x="3288" y="635"/>
                    <a:pt x="3288" y="635"/>
                  </a:cubicBezTo>
                  <a:cubicBezTo>
                    <a:pt x="3189" y="494"/>
                    <a:pt x="3203" y="297"/>
                    <a:pt x="3329" y="170"/>
                  </a:cubicBezTo>
                  <a:cubicBezTo>
                    <a:pt x="3471" y="28"/>
                    <a:pt x="3702" y="28"/>
                    <a:pt x="3844" y="170"/>
                  </a:cubicBezTo>
                  <a:cubicBezTo>
                    <a:pt x="3986" y="312"/>
                    <a:pt x="3986" y="543"/>
                    <a:pt x="3844" y="685"/>
                  </a:cubicBezTo>
                  <a:close/>
                </a:path>
              </a:pathLst>
            </a:custGeom>
            <a:gradFill>
              <a:gsLst>
                <a:gs pos="100000">
                  <a:schemeClr val="bg1"/>
                </a:gs>
                <a:gs pos="0">
                  <a:schemeClr val="bg1">
                    <a:lumMod val="95000"/>
                  </a:schemeClr>
                </a:gs>
              </a:gsLst>
              <a:lin ang="2700000" scaled="1"/>
            </a:gradFill>
            <a:ln w="19050">
              <a:gradFill flip="none" rotWithShape="1">
                <a:gsLst>
                  <a:gs pos="0">
                    <a:schemeClr val="bg1"/>
                  </a:gs>
                  <a:gs pos="100000">
                    <a:schemeClr val="bg1">
                      <a:lumMod val="85000"/>
                    </a:schemeClr>
                  </a:gs>
                </a:gsLst>
                <a:lin ang="2700000" scaled="1"/>
                <a:tileRect/>
              </a:gradFill>
            </a:ln>
            <a:effectLst>
              <a:outerShdw blurRad="254000" dist="101600" dir="2700000" algn="tl" rotWithShape="0">
                <a:prstClr val="black">
                  <a:alpha val="30000"/>
                </a:prstClr>
              </a:outerShdw>
              <a:softEdge rad="0"/>
            </a:effectLst>
          </p:spPr>
          <p:txBody>
            <a:bodyPr vert="horz" wrap="square" lIns="91440" tIns="45720" rIns="91440" bIns="45720" numCol="1" anchor="t" anchorCtr="0" compatLnSpc="1">
              <a:prstTxWarp prst="textNoShape">
                <a:avLst/>
              </a:prstTxWarp>
              <a:noAutofit/>
            </a:bodyPr>
            <a:lstStyle/>
            <a:p>
              <a:endParaRPr lang="zh-CN" altLang="en-US">
                <a:solidFill>
                  <a:prstClr val="black"/>
                </a:solidFill>
                <a:latin typeface="Arial" panose="020B0604020202020204" pitchFamily="34" charset="0"/>
                <a:ea typeface="微软雅黑" panose="020B0503020204020204" pitchFamily="34" charset="-122"/>
              </a:endParaRPr>
            </a:p>
          </p:txBody>
        </p:sp>
        <p:grpSp>
          <p:nvGrpSpPr>
            <p:cNvPr id="10" name="组合 69"/>
            <p:cNvGrpSpPr/>
            <p:nvPr/>
          </p:nvGrpSpPr>
          <p:grpSpPr>
            <a:xfrm>
              <a:off x="743021" y="3353850"/>
              <a:ext cx="2516012" cy="3033459"/>
              <a:chOff x="1517606" y="1668746"/>
              <a:chExt cx="2516012" cy="3033459"/>
            </a:xfrm>
          </p:grpSpPr>
          <p:sp>
            <p:nvSpPr>
              <p:cNvPr id="11" name="矩形 10"/>
              <p:cNvSpPr/>
              <p:nvPr/>
            </p:nvSpPr>
            <p:spPr>
              <a:xfrm>
                <a:off x="1517607" y="2068856"/>
                <a:ext cx="2516011" cy="2633349"/>
              </a:xfrm>
              <a:prstGeom prst="rect">
                <a:avLst/>
              </a:prstGeom>
            </p:spPr>
            <p:txBody>
              <a:bodyPr wrap="square">
                <a:spAutoFit/>
              </a:bodyPr>
              <a:lstStyle/>
              <a:p>
                <a:pPr marL="285750" indent="-285750">
                  <a:buFont typeface="Wingdings" panose="05000000000000000000" pitchFamily="2" charset="2"/>
                  <a:buChar char="n"/>
                </a:pPr>
                <a:r>
                  <a:rPr lang="zh-TW" altLang="en-US" sz="1400" dirty="0" smtClean="0">
                    <a:solidFill>
                      <a:prstClr val="black">
                        <a:lumMod val="65000"/>
                        <a:lumOff val="35000"/>
                      </a:prstClr>
                    </a:solidFill>
                    <a:latin typeface="+mn-ea"/>
                    <a:ea typeface="+mn-ea"/>
                  </a:rPr>
                  <a:t>下半年度開始轉型發展「國際整合型包裹遞送服務」</a:t>
                </a:r>
                <a:endParaRPr lang="en-US" altLang="zh-TW" sz="1400" dirty="0" smtClean="0">
                  <a:solidFill>
                    <a:prstClr val="black">
                      <a:lumMod val="65000"/>
                      <a:lumOff val="35000"/>
                    </a:prstClr>
                  </a:solidFill>
                  <a:latin typeface="+mn-ea"/>
                  <a:ea typeface="+mn-ea"/>
                </a:endParaRPr>
              </a:p>
              <a:p>
                <a:pPr marL="285750" indent="-285750">
                  <a:buFont typeface="Wingdings" panose="05000000000000000000" pitchFamily="2" charset="2"/>
                  <a:buChar char="n"/>
                </a:pPr>
                <a:r>
                  <a:rPr lang="zh-TW" altLang="en-US" sz="1400" dirty="0">
                    <a:solidFill>
                      <a:prstClr val="black">
                        <a:lumMod val="65000"/>
                        <a:lumOff val="35000"/>
                      </a:prstClr>
                    </a:solidFill>
                    <a:latin typeface="+mn-ea"/>
                    <a:ea typeface="+mn-ea"/>
                  </a:rPr>
                  <a:t>電商</a:t>
                </a:r>
                <a:r>
                  <a:rPr lang="zh-TW" altLang="en-US" sz="1400" dirty="0" smtClean="0">
                    <a:solidFill>
                      <a:prstClr val="black">
                        <a:lumMod val="65000"/>
                        <a:lumOff val="35000"/>
                      </a:prstClr>
                    </a:solidFill>
                    <a:latin typeface="+mn-ea"/>
                    <a:ea typeface="+mn-ea"/>
                  </a:rPr>
                  <a:t>客戶佔比逐漸增長</a:t>
                </a:r>
                <a:endParaRPr lang="en-US" altLang="zh-TW" sz="1400" dirty="0" smtClean="0">
                  <a:solidFill>
                    <a:prstClr val="black">
                      <a:lumMod val="65000"/>
                      <a:lumOff val="35000"/>
                    </a:prstClr>
                  </a:solidFill>
                  <a:latin typeface="+mn-ea"/>
                  <a:ea typeface="+mn-ea"/>
                </a:endParaRPr>
              </a:p>
              <a:p>
                <a:pPr marL="285750" indent="-285750">
                  <a:buFont typeface="Wingdings" panose="05000000000000000000" pitchFamily="2" charset="2"/>
                  <a:buChar char="n"/>
                </a:pPr>
                <a:r>
                  <a:rPr lang="en-US" altLang="zh-TW" sz="1400" dirty="0" smtClean="0">
                    <a:solidFill>
                      <a:prstClr val="black">
                        <a:lumMod val="65000"/>
                        <a:lumOff val="35000"/>
                      </a:prstClr>
                    </a:solidFill>
                    <a:latin typeface="+mn-ea"/>
                    <a:ea typeface="+mn-ea"/>
                  </a:rPr>
                  <a:t>Last Mile</a:t>
                </a:r>
                <a:r>
                  <a:rPr lang="zh-TW" altLang="en-US" sz="1400" dirty="0" smtClean="0">
                    <a:solidFill>
                      <a:prstClr val="black">
                        <a:lumMod val="65000"/>
                        <a:lumOff val="35000"/>
                      </a:prstClr>
                    </a:solidFill>
                    <a:latin typeface="+mn-ea"/>
                    <a:ea typeface="+mn-ea"/>
                  </a:rPr>
                  <a:t>服務在新加坡試點</a:t>
                </a:r>
                <a:endParaRPr lang="en-US" altLang="zh-TW" sz="1400" dirty="0" smtClean="0">
                  <a:solidFill>
                    <a:prstClr val="black">
                      <a:lumMod val="65000"/>
                      <a:lumOff val="35000"/>
                    </a:prstClr>
                  </a:solidFill>
                  <a:latin typeface="+mn-ea"/>
                  <a:ea typeface="+mn-ea"/>
                </a:endParaRPr>
              </a:p>
              <a:p>
                <a:pPr marL="285750" indent="-285750">
                  <a:buFont typeface="Wingdings" panose="05000000000000000000" pitchFamily="2" charset="2"/>
                  <a:buChar char="n"/>
                </a:pPr>
                <a:r>
                  <a:rPr lang="zh-TW" altLang="en-US" sz="1400" dirty="0" smtClean="0">
                    <a:solidFill>
                      <a:prstClr val="black">
                        <a:lumMod val="65000"/>
                        <a:lumOff val="35000"/>
                      </a:prstClr>
                    </a:solidFill>
                    <a:latin typeface="+mn-ea"/>
                    <a:ea typeface="+mn-ea"/>
                  </a:rPr>
                  <a:t>開始推廣美國海外倉服務</a:t>
                </a:r>
                <a:endParaRPr lang="en-US" altLang="zh-TW" sz="1400" dirty="0" smtClean="0">
                  <a:solidFill>
                    <a:prstClr val="black">
                      <a:lumMod val="65000"/>
                      <a:lumOff val="35000"/>
                    </a:prstClr>
                  </a:solidFill>
                  <a:latin typeface="+mn-ea"/>
                  <a:ea typeface="+mn-ea"/>
                </a:endParaRPr>
              </a:p>
              <a:p>
                <a:endParaRPr lang="en-US" altLang="zh-CN" sz="1200" dirty="0">
                  <a:solidFill>
                    <a:prstClr val="black">
                      <a:lumMod val="65000"/>
                      <a:lumOff val="35000"/>
                    </a:prstClr>
                  </a:solidFill>
                  <a:latin typeface="+mn-ea"/>
                  <a:ea typeface="+mn-ea"/>
                </a:endParaRPr>
              </a:p>
            </p:txBody>
          </p:sp>
          <p:sp>
            <p:nvSpPr>
              <p:cNvPr id="12" name="矩形 11"/>
              <p:cNvSpPr/>
              <p:nvPr/>
            </p:nvSpPr>
            <p:spPr>
              <a:xfrm>
                <a:off x="1517606" y="1668746"/>
                <a:ext cx="740990" cy="475466"/>
              </a:xfrm>
              <a:prstGeom prst="rect">
                <a:avLst/>
              </a:prstGeom>
            </p:spPr>
            <p:txBody>
              <a:bodyPr wrap="none">
                <a:spAutoFit/>
              </a:bodyPr>
              <a:lstStyle/>
              <a:p>
                <a:r>
                  <a:rPr lang="en-US" altLang="zh-CN" sz="2000" b="1" dirty="0" smtClean="0">
                    <a:solidFill>
                      <a:srgbClr val="E4535F"/>
                    </a:solidFill>
                    <a:latin typeface="Agency FB" panose="020B0503020202020204" pitchFamily="34" charset="0"/>
                    <a:ea typeface="微软雅黑" panose="020B0503020204020204" pitchFamily="34" charset="-122"/>
                  </a:rPr>
                  <a:t>2017</a:t>
                </a:r>
                <a:endParaRPr lang="zh-CN" altLang="en-US" sz="2000" b="1" dirty="0">
                  <a:solidFill>
                    <a:srgbClr val="E4535F"/>
                  </a:solidFill>
                </a:endParaRPr>
              </a:p>
            </p:txBody>
          </p:sp>
        </p:grpSp>
        <p:grpSp>
          <p:nvGrpSpPr>
            <p:cNvPr id="13" name="组合 72"/>
            <p:cNvGrpSpPr/>
            <p:nvPr/>
          </p:nvGrpSpPr>
          <p:grpSpPr>
            <a:xfrm>
              <a:off x="6985973" y="4344691"/>
              <a:ext cx="2516012" cy="2301973"/>
              <a:chOff x="1517606" y="1668746"/>
              <a:chExt cx="2516012" cy="2301973"/>
            </a:xfrm>
          </p:grpSpPr>
          <p:sp>
            <p:nvSpPr>
              <p:cNvPr id="14" name="矩形 13"/>
              <p:cNvSpPr/>
              <p:nvPr/>
            </p:nvSpPr>
            <p:spPr>
              <a:xfrm>
                <a:off x="1517607" y="2068856"/>
                <a:ext cx="2516011" cy="1901863"/>
              </a:xfrm>
              <a:prstGeom prst="rect">
                <a:avLst/>
              </a:prstGeom>
            </p:spPr>
            <p:txBody>
              <a:bodyPr wrap="square">
                <a:spAutoFit/>
              </a:bodyPr>
              <a:lstStyle/>
              <a:p>
                <a:pPr marL="171450" indent="-171450">
                  <a:buFont typeface="Wingdings" panose="05000000000000000000" pitchFamily="2" charset="2"/>
                  <a:buChar char="n"/>
                </a:pPr>
                <a:r>
                  <a:rPr lang="zh-TW" altLang="en-US" sz="1400" dirty="0">
                    <a:solidFill>
                      <a:prstClr val="black">
                        <a:lumMod val="65000"/>
                        <a:lumOff val="35000"/>
                      </a:prstClr>
                    </a:solidFill>
                    <a:latin typeface="+mn-ea"/>
                    <a:ea typeface="+mn-ea"/>
                  </a:rPr>
                  <a:t>推廣</a:t>
                </a:r>
                <a:r>
                  <a:rPr lang="zh-TW" altLang="en-US" sz="1400" dirty="0" smtClean="0">
                    <a:solidFill>
                      <a:prstClr val="black">
                        <a:lumMod val="65000"/>
                        <a:lumOff val="35000"/>
                      </a:prstClr>
                    </a:solidFill>
                    <a:latin typeface="+mn-ea"/>
                    <a:ea typeface="+mn-ea"/>
                  </a:rPr>
                  <a:t>跨境轉口運送</a:t>
                </a:r>
                <a:r>
                  <a:rPr lang="en-US" altLang="zh-CN" sz="1400" dirty="0" smtClean="0">
                    <a:solidFill>
                      <a:prstClr val="black">
                        <a:lumMod val="65000"/>
                        <a:lumOff val="35000"/>
                      </a:prstClr>
                    </a:solidFill>
                    <a:latin typeface="+mn-ea"/>
                    <a:ea typeface="+mn-ea"/>
                  </a:rPr>
                  <a:t> </a:t>
                </a:r>
                <a:r>
                  <a:rPr lang="zh-TW" altLang="en-US" sz="1400" dirty="0" smtClean="0">
                    <a:solidFill>
                      <a:prstClr val="black">
                        <a:lumMod val="65000"/>
                        <a:lumOff val="35000"/>
                      </a:prstClr>
                    </a:solidFill>
                    <a:latin typeface="+mn-ea"/>
                    <a:ea typeface="+mn-ea"/>
                  </a:rPr>
                  <a:t>業務</a:t>
                </a:r>
                <a:endParaRPr lang="en-US" altLang="zh-TW" sz="1400" dirty="0" smtClean="0">
                  <a:solidFill>
                    <a:prstClr val="black">
                      <a:lumMod val="65000"/>
                      <a:lumOff val="35000"/>
                    </a:prstClr>
                  </a:solidFill>
                  <a:latin typeface="+mn-ea"/>
                  <a:ea typeface="+mn-ea"/>
                </a:endParaRPr>
              </a:p>
              <a:p>
                <a:pPr marL="171450" indent="-171450">
                  <a:buFont typeface="Wingdings" panose="05000000000000000000" pitchFamily="2" charset="2"/>
                  <a:buChar char="n"/>
                </a:pPr>
                <a:r>
                  <a:rPr lang="zh-TW" altLang="en-US" sz="1400" dirty="0" smtClean="0">
                    <a:solidFill>
                      <a:prstClr val="black">
                        <a:lumMod val="65000"/>
                        <a:lumOff val="35000"/>
                      </a:prstClr>
                    </a:solidFill>
                    <a:latin typeface="+mn-ea"/>
                    <a:ea typeface="+mn-ea"/>
                  </a:rPr>
                  <a:t>與中國郵政簽約承攬空運轉口郵包業務</a:t>
                </a:r>
                <a:endParaRPr lang="en-US" altLang="zh-TW" sz="1400" dirty="0" smtClean="0">
                  <a:solidFill>
                    <a:prstClr val="black">
                      <a:lumMod val="65000"/>
                      <a:lumOff val="35000"/>
                    </a:prstClr>
                  </a:solidFill>
                  <a:latin typeface="+mn-ea"/>
                  <a:ea typeface="+mn-ea"/>
                </a:endParaRPr>
              </a:p>
              <a:p>
                <a:pPr marL="171450" indent="-171450">
                  <a:buFont typeface="Wingdings" panose="05000000000000000000" pitchFamily="2" charset="2"/>
                  <a:buChar char="n"/>
                </a:pPr>
                <a:r>
                  <a:rPr lang="zh-TW" altLang="en-US" sz="1400" dirty="0" smtClean="0">
                    <a:solidFill>
                      <a:prstClr val="black">
                        <a:lumMod val="65000"/>
                        <a:lumOff val="35000"/>
                      </a:prstClr>
                    </a:solidFill>
                    <a:latin typeface="+mn-ea"/>
                    <a:ea typeface="+mn-ea"/>
                  </a:rPr>
                  <a:t>與中華郵政正式簽約</a:t>
                </a:r>
                <a:endParaRPr lang="en-US" altLang="zh-TW" sz="1400" dirty="0" smtClean="0">
                  <a:solidFill>
                    <a:prstClr val="black">
                      <a:lumMod val="65000"/>
                      <a:lumOff val="35000"/>
                    </a:prstClr>
                  </a:solidFill>
                  <a:latin typeface="+mn-ea"/>
                  <a:ea typeface="+mn-ea"/>
                </a:endParaRPr>
              </a:p>
              <a:p>
                <a:pPr marL="171450" indent="-171450">
                  <a:buFont typeface="Wingdings" panose="05000000000000000000" pitchFamily="2" charset="2"/>
                  <a:buChar char="n"/>
                </a:pPr>
                <a:r>
                  <a:rPr lang="zh-TW" altLang="en-US" sz="1400" dirty="0" smtClean="0">
                    <a:solidFill>
                      <a:prstClr val="black">
                        <a:lumMod val="65000"/>
                        <a:lumOff val="35000"/>
                      </a:prstClr>
                    </a:solidFill>
                    <a:latin typeface="+mn-ea"/>
                    <a:ea typeface="+mn-ea"/>
                  </a:rPr>
                  <a:t>開發大型電子流通業客戶</a:t>
                </a:r>
                <a:endParaRPr lang="en-US" altLang="zh-TW" sz="1400" dirty="0" smtClean="0">
                  <a:solidFill>
                    <a:prstClr val="black">
                      <a:lumMod val="65000"/>
                      <a:lumOff val="35000"/>
                    </a:prstClr>
                  </a:solidFill>
                  <a:latin typeface="+mn-ea"/>
                  <a:ea typeface="+mn-ea"/>
                </a:endParaRPr>
              </a:p>
            </p:txBody>
          </p:sp>
          <p:sp>
            <p:nvSpPr>
              <p:cNvPr id="15" name="矩形 14"/>
              <p:cNvSpPr/>
              <p:nvPr/>
            </p:nvSpPr>
            <p:spPr>
              <a:xfrm>
                <a:off x="1517606" y="1668746"/>
                <a:ext cx="753065" cy="475466"/>
              </a:xfrm>
              <a:prstGeom prst="rect">
                <a:avLst/>
              </a:prstGeom>
            </p:spPr>
            <p:txBody>
              <a:bodyPr wrap="none">
                <a:spAutoFit/>
              </a:bodyPr>
              <a:lstStyle/>
              <a:p>
                <a:r>
                  <a:rPr lang="en-US" altLang="zh-CN" sz="2000" b="1" dirty="0" smtClean="0">
                    <a:solidFill>
                      <a:srgbClr val="249FA0"/>
                    </a:solidFill>
                    <a:latin typeface="Agency FB" panose="020B0503020202020204" pitchFamily="34" charset="0"/>
                    <a:ea typeface="微软雅黑" panose="020B0503020204020204" pitchFamily="34" charset="-122"/>
                  </a:rPr>
                  <a:t>2018</a:t>
                </a:r>
                <a:endParaRPr lang="zh-CN" altLang="en-US" sz="2000" b="1" dirty="0">
                  <a:solidFill>
                    <a:srgbClr val="249FA0"/>
                  </a:solidFill>
                </a:endParaRPr>
              </a:p>
            </p:txBody>
          </p:sp>
        </p:grpSp>
        <p:grpSp>
          <p:nvGrpSpPr>
            <p:cNvPr id="16" name="组合 75"/>
            <p:cNvGrpSpPr/>
            <p:nvPr/>
          </p:nvGrpSpPr>
          <p:grpSpPr>
            <a:xfrm>
              <a:off x="8944598" y="1731617"/>
              <a:ext cx="2435704" cy="2557993"/>
              <a:chOff x="1517606" y="1668746"/>
              <a:chExt cx="2435704" cy="2557993"/>
            </a:xfrm>
          </p:grpSpPr>
          <p:sp>
            <p:nvSpPr>
              <p:cNvPr id="17" name="矩形 16"/>
              <p:cNvSpPr/>
              <p:nvPr/>
            </p:nvSpPr>
            <p:spPr>
              <a:xfrm>
                <a:off x="1517607" y="2068856"/>
                <a:ext cx="2435703" cy="2157883"/>
              </a:xfrm>
              <a:prstGeom prst="rect">
                <a:avLst/>
              </a:prstGeom>
            </p:spPr>
            <p:txBody>
              <a:bodyPr wrap="square">
                <a:spAutoFit/>
              </a:bodyPr>
              <a:lstStyle/>
              <a:p>
                <a:pPr marL="171450" indent="-171450">
                  <a:buFont typeface="Wingdings" panose="05000000000000000000" pitchFamily="2" charset="2"/>
                  <a:buChar char="n"/>
                </a:pPr>
                <a:r>
                  <a:rPr lang="zh-TW" altLang="en-US" sz="1400" dirty="0" smtClean="0">
                    <a:solidFill>
                      <a:srgbClr val="FF0000"/>
                    </a:solidFill>
                    <a:latin typeface="+mn-ea"/>
                    <a:ea typeface="+mn-ea"/>
                  </a:rPr>
                  <a:t>繼續朝大型「</a:t>
                </a:r>
                <a:r>
                  <a:rPr lang="zh-TW" altLang="en-US" sz="1400" dirty="0">
                    <a:solidFill>
                      <a:srgbClr val="FF0000"/>
                    </a:solidFill>
                    <a:latin typeface="+mn-ea"/>
                    <a:ea typeface="+mn-ea"/>
                  </a:rPr>
                  <a:t>國際整合型包裹遞送服務</a:t>
                </a:r>
                <a:r>
                  <a:rPr lang="zh-TW" altLang="en-US" sz="1400" dirty="0" smtClean="0">
                    <a:solidFill>
                      <a:srgbClr val="FF0000"/>
                    </a:solidFill>
                    <a:latin typeface="+mn-ea"/>
                    <a:ea typeface="+mn-ea"/>
                  </a:rPr>
                  <a:t>」目標邁進</a:t>
                </a:r>
                <a:endParaRPr lang="en-US" altLang="zh-TW" sz="1400" dirty="0" smtClean="0">
                  <a:solidFill>
                    <a:srgbClr val="FF0000"/>
                  </a:solidFill>
                  <a:latin typeface="+mn-ea"/>
                  <a:ea typeface="+mn-ea"/>
                </a:endParaRPr>
              </a:p>
              <a:p>
                <a:pPr marL="171450" indent="-171450">
                  <a:buFont typeface="Wingdings" panose="05000000000000000000" pitchFamily="2" charset="2"/>
                  <a:buChar char="n"/>
                </a:pPr>
                <a:r>
                  <a:rPr lang="zh-TW" altLang="en-US" sz="1400" dirty="0" smtClean="0">
                    <a:solidFill>
                      <a:srgbClr val="FF0000"/>
                    </a:solidFill>
                    <a:latin typeface="+mn-ea"/>
                    <a:ea typeface="+mn-ea"/>
                  </a:rPr>
                  <a:t>發展高效率海外物流</a:t>
                </a:r>
                <a:r>
                  <a:rPr lang="zh-TW" altLang="en-US" sz="1400" dirty="0" smtClean="0">
                    <a:solidFill>
                      <a:srgbClr val="FF0000"/>
                    </a:solidFill>
                    <a:latin typeface="+mn-ea"/>
                    <a:ea typeface="+mn-ea"/>
                  </a:rPr>
                  <a:t>倉</a:t>
                </a:r>
                <a:endParaRPr lang="en-US" altLang="zh-TW" sz="1400" dirty="0" smtClean="0">
                  <a:solidFill>
                    <a:srgbClr val="FF0000"/>
                  </a:solidFill>
                  <a:latin typeface="+mn-ea"/>
                  <a:ea typeface="+mn-ea"/>
                </a:endParaRPr>
              </a:p>
              <a:p>
                <a:pPr marL="171450" indent="-171450">
                  <a:buFont typeface="Wingdings" panose="05000000000000000000" pitchFamily="2" charset="2"/>
                  <a:buChar char="n"/>
                </a:pPr>
                <a:r>
                  <a:rPr lang="zh-TW" altLang="en-US" sz="1400" dirty="0" smtClean="0">
                    <a:solidFill>
                      <a:srgbClr val="FF0000"/>
                    </a:solidFill>
                    <a:latin typeface="+mn-ea"/>
                    <a:ea typeface="+mn-ea"/>
                  </a:rPr>
                  <a:t>傳統空運、海運及跨境轉口運送等項目多元平衡發展</a:t>
                </a:r>
                <a:endParaRPr lang="en-US" altLang="zh-TW" sz="1400" dirty="0" smtClean="0">
                  <a:solidFill>
                    <a:srgbClr val="FF0000"/>
                  </a:solidFill>
                  <a:latin typeface="+mn-ea"/>
                  <a:ea typeface="+mn-ea"/>
                </a:endParaRPr>
              </a:p>
            </p:txBody>
          </p:sp>
          <p:sp>
            <p:nvSpPr>
              <p:cNvPr id="18" name="矩形 17"/>
              <p:cNvSpPr/>
              <p:nvPr/>
            </p:nvSpPr>
            <p:spPr>
              <a:xfrm>
                <a:off x="1517606" y="1668746"/>
                <a:ext cx="875825" cy="475466"/>
              </a:xfrm>
              <a:prstGeom prst="rect">
                <a:avLst/>
              </a:prstGeom>
            </p:spPr>
            <p:txBody>
              <a:bodyPr wrap="none">
                <a:spAutoFit/>
              </a:bodyPr>
              <a:lstStyle/>
              <a:p>
                <a:r>
                  <a:rPr lang="zh-TW" altLang="en-US" sz="2000" b="1" dirty="0" smtClean="0">
                    <a:solidFill>
                      <a:srgbClr val="41535F"/>
                    </a:solidFill>
                    <a:latin typeface="+mn-ea"/>
                    <a:ea typeface="+mn-ea"/>
                  </a:rPr>
                  <a:t>未來</a:t>
                </a:r>
                <a:endParaRPr lang="zh-CN" altLang="en-US" sz="2000" b="1" dirty="0">
                  <a:solidFill>
                    <a:srgbClr val="41535F"/>
                  </a:solidFill>
                  <a:latin typeface="+mn-ea"/>
                  <a:ea typeface="+mn-ea"/>
                </a:endParaRPr>
              </a:p>
            </p:txBody>
          </p:sp>
        </p:grpSp>
        <p:grpSp>
          <p:nvGrpSpPr>
            <p:cNvPr id="19" name="组合 78"/>
            <p:cNvGrpSpPr/>
            <p:nvPr/>
          </p:nvGrpSpPr>
          <p:grpSpPr>
            <a:xfrm>
              <a:off x="3416132" y="1161107"/>
              <a:ext cx="2435704" cy="2045953"/>
              <a:chOff x="1517606" y="1668746"/>
              <a:chExt cx="2435704" cy="2045953"/>
            </a:xfrm>
          </p:grpSpPr>
          <p:sp>
            <p:nvSpPr>
              <p:cNvPr id="20" name="矩形 19"/>
              <p:cNvSpPr/>
              <p:nvPr/>
            </p:nvSpPr>
            <p:spPr>
              <a:xfrm>
                <a:off x="1517607" y="2068856"/>
                <a:ext cx="2435703" cy="1645843"/>
              </a:xfrm>
              <a:prstGeom prst="rect">
                <a:avLst/>
              </a:prstGeom>
            </p:spPr>
            <p:txBody>
              <a:bodyPr wrap="square">
                <a:spAutoFit/>
              </a:bodyPr>
              <a:lstStyle/>
              <a:p>
                <a:pPr marL="285750" indent="-285750">
                  <a:buFont typeface="Wingdings" panose="05000000000000000000" pitchFamily="2" charset="2"/>
                  <a:buChar char="n"/>
                </a:pPr>
                <a:r>
                  <a:rPr lang="zh-TW" altLang="en-US" sz="1400" dirty="0" smtClean="0">
                    <a:solidFill>
                      <a:prstClr val="black">
                        <a:lumMod val="65000"/>
                        <a:lumOff val="35000"/>
                      </a:prstClr>
                    </a:solidFill>
                    <a:latin typeface="微軟正黑體" panose="020B0604030504040204" pitchFamily="34" charset="-120"/>
                    <a:ea typeface="微軟正黑體" panose="020B0604030504040204" pitchFamily="34" charset="-120"/>
                  </a:rPr>
                  <a:t>從跨境郵包轉口業務推展至包裹轉口業務</a:t>
                </a:r>
                <a:endParaRPr lang="en-US" altLang="zh-TW" sz="1400" dirty="0" smtClean="0">
                  <a:solidFill>
                    <a:prstClr val="black">
                      <a:lumMod val="65000"/>
                      <a:lumOff val="35000"/>
                    </a:prstClr>
                  </a:solidFill>
                  <a:latin typeface="微軟正黑體" panose="020B0604030504040204" pitchFamily="34" charset="-120"/>
                  <a:ea typeface="微軟正黑體" panose="020B0604030504040204" pitchFamily="34" charset="-120"/>
                </a:endParaRPr>
              </a:p>
              <a:p>
                <a:pPr marL="285750" indent="-285750">
                  <a:buFont typeface="Wingdings" panose="05000000000000000000" pitchFamily="2" charset="2"/>
                  <a:buChar char="n"/>
                </a:pPr>
                <a:r>
                  <a:rPr lang="zh-TW" altLang="en-US" sz="1400" dirty="0" smtClean="0">
                    <a:solidFill>
                      <a:prstClr val="black">
                        <a:lumMod val="65000"/>
                        <a:lumOff val="35000"/>
                      </a:prstClr>
                    </a:solidFill>
                    <a:latin typeface="微軟正黑體" panose="020B0604030504040204" pitchFamily="34" charset="-120"/>
                    <a:ea typeface="微軟正黑體" panose="020B0604030504040204" pitchFamily="34" charset="-120"/>
                  </a:rPr>
                  <a:t>繼續開發大型流通電子業客戶其他航線</a:t>
                </a:r>
                <a:endParaRPr lang="en-US" altLang="zh-TW" sz="1400" dirty="0" smtClean="0">
                  <a:solidFill>
                    <a:prstClr val="black">
                      <a:lumMod val="65000"/>
                      <a:lumOff val="35000"/>
                    </a:prstClr>
                  </a:solidFill>
                  <a:latin typeface="微軟正黑體" panose="020B0604030504040204" pitchFamily="34" charset="-120"/>
                  <a:ea typeface="微軟正黑體" panose="020B0604030504040204" pitchFamily="34" charset="-120"/>
                </a:endParaRPr>
              </a:p>
            </p:txBody>
          </p:sp>
          <p:sp>
            <p:nvSpPr>
              <p:cNvPr id="21" name="矩形 20"/>
              <p:cNvSpPr/>
              <p:nvPr/>
            </p:nvSpPr>
            <p:spPr>
              <a:xfrm>
                <a:off x="1517606" y="1668746"/>
                <a:ext cx="751053" cy="475466"/>
              </a:xfrm>
              <a:prstGeom prst="rect">
                <a:avLst/>
              </a:prstGeom>
            </p:spPr>
            <p:txBody>
              <a:bodyPr wrap="none">
                <a:spAutoFit/>
              </a:bodyPr>
              <a:lstStyle/>
              <a:p>
                <a:r>
                  <a:rPr lang="en-US" altLang="zh-CN" sz="2000" b="1" dirty="0" smtClean="0">
                    <a:solidFill>
                      <a:srgbClr val="D5963A"/>
                    </a:solidFill>
                    <a:latin typeface="Agency FB" panose="020B0503020202020204" pitchFamily="34" charset="0"/>
                    <a:ea typeface="微软雅黑" panose="020B0503020204020204" pitchFamily="34" charset="-122"/>
                  </a:rPr>
                  <a:t>2019</a:t>
                </a:r>
                <a:endParaRPr lang="zh-CN" altLang="en-US" sz="2000" b="1" dirty="0">
                  <a:solidFill>
                    <a:srgbClr val="D5963A"/>
                  </a:solidFill>
                </a:endParaRPr>
              </a:p>
            </p:txBody>
          </p:sp>
        </p:grpSp>
        <p:sp>
          <p:nvSpPr>
            <p:cNvPr id="22" name="矩形 21"/>
            <p:cNvSpPr/>
            <p:nvPr/>
          </p:nvSpPr>
          <p:spPr>
            <a:xfrm>
              <a:off x="4198008" y="4686131"/>
              <a:ext cx="735236" cy="523220"/>
            </a:xfrm>
            <a:prstGeom prst="rect">
              <a:avLst/>
            </a:prstGeom>
          </p:spPr>
          <p:txBody>
            <a:bodyPr wrap="square">
              <a:spAutoFit/>
            </a:bodyPr>
            <a:lstStyle/>
            <a:p>
              <a:pPr algn="ctr"/>
              <a:r>
                <a:rPr lang="en-US" altLang="zh-CN" sz="2800" dirty="0" smtClean="0">
                  <a:solidFill>
                    <a:prstClr val="black">
                      <a:lumMod val="65000"/>
                      <a:lumOff val="35000"/>
                    </a:prstClr>
                  </a:solidFill>
                  <a:latin typeface="Haettenschweiler" panose="020B0706040902060204" pitchFamily="34" charset="0"/>
                  <a:ea typeface="微软雅黑" panose="020B0503020204020204" pitchFamily="34" charset="-122"/>
                </a:rPr>
                <a:t>01</a:t>
              </a:r>
              <a:endParaRPr lang="zh-CN" altLang="en-US" sz="2800" dirty="0">
                <a:solidFill>
                  <a:prstClr val="black">
                    <a:lumMod val="65000"/>
                    <a:lumOff val="35000"/>
                  </a:prstClr>
                </a:solidFill>
                <a:latin typeface="Haettenschweiler" panose="020B0706040902060204" pitchFamily="34" charset="0"/>
                <a:ea typeface="微软雅黑" panose="020B0503020204020204" pitchFamily="34" charset="-122"/>
              </a:endParaRPr>
            </a:p>
          </p:txBody>
        </p:sp>
        <p:sp>
          <p:nvSpPr>
            <p:cNvPr id="23" name="矩形 22"/>
            <p:cNvSpPr/>
            <p:nvPr/>
          </p:nvSpPr>
          <p:spPr>
            <a:xfrm>
              <a:off x="5736546" y="3154333"/>
              <a:ext cx="735237" cy="523220"/>
            </a:xfrm>
            <a:prstGeom prst="rect">
              <a:avLst/>
            </a:prstGeom>
          </p:spPr>
          <p:txBody>
            <a:bodyPr wrap="square">
              <a:spAutoFit/>
            </a:bodyPr>
            <a:lstStyle/>
            <a:p>
              <a:pPr algn="ctr"/>
              <a:r>
                <a:rPr lang="en-US" altLang="zh-CN" sz="2800" dirty="0" smtClean="0">
                  <a:solidFill>
                    <a:prstClr val="black">
                      <a:lumMod val="65000"/>
                      <a:lumOff val="35000"/>
                    </a:prstClr>
                  </a:solidFill>
                  <a:latin typeface="Haettenschweiler" panose="020B0706040902060204" pitchFamily="34" charset="0"/>
                  <a:ea typeface="微软雅黑" panose="020B0503020204020204" pitchFamily="34" charset="-122"/>
                </a:rPr>
                <a:t>02</a:t>
              </a:r>
              <a:endParaRPr lang="zh-CN" altLang="en-US" sz="2800" dirty="0">
                <a:solidFill>
                  <a:prstClr val="black">
                    <a:lumMod val="65000"/>
                    <a:lumOff val="35000"/>
                  </a:prstClr>
                </a:solidFill>
                <a:latin typeface="Haettenschweiler" panose="020B0706040902060204" pitchFamily="34" charset="0"/>
                <a:ea typeface="微软雅黑" panose="020B0503020204020204" pitchFamily="34" charset="-122"/>
              </a:endParaRPr>
            </a:p>
          </p:txBody>
        </p:sp>
        <p:sp>
          <p:nvSpPr>
            <p:cNvPr id="24" name="矩形 23"/>
            <p:cNvSpPr/>
            <p:nvPr/>
          </p:nvSpPr>
          <p:spPr>
            <a:xfrm>
              <a:off x="6922357" y="2002823"/>
              <a:ext cx="735237" cy="461665"/>
            </a:xfrm>
            <a:prstGeom prst="rect">
              <a:avLst/>
            </a:prstGeom>
          </p:spPr>
          <p:txBody>
            <a:bodyPr wrap="square">
              <a:spAutoFit/>
            </a:bodyPr>
            <a:lstStyle/>
            <a:p>
              <a:pPr algn="ctr"/>
              <a:r>
                <a:rPr lang="en-US" altLang="zh-CN" sz="2400" dirty="0" smtClean="0">
                  <a:solidFill>
                    <a:prstClr val="black">
                      <a:lumMod val="65000"/>
                      <a:lumOff val="35000"/>
                    </a:prstClr>
                  </a:solidFill>
                  <a:latin typeface="Haettenschweiler" panose="020B0706040902060204" pitchFamily="34" charset="0"/>
                  <a:ea typeface="微软雅黑" panose="020B0503020204020204" pitchFamily="34" charset="-122"/>
                </a:rPr>
                <a:t>03</a:t>
              </a:r>
              <a:endParaRPr lang="zh-CN" altLang="en-US" sz="2400" dirty="0">
                <a:solidFill>
                  <a:prstClr val="black">
                    <a:lumMod val="65000"/>
                    <a:lumOff val="35000"/>
                  </a:prstClr>
                </a:solidFill>
                <a:latin typeface="Haettenschweiler" panose="020B0706040902060204" pitchFamily="34" charset="0"/>
                <a:ea typeface="微软雅黑" panose="020B0503020204020204" pitchFamily="34" charset="-122"/>
              </a:endParaRPr>
            </a:p>
          </p:txBody>
        </p:sp>
        <p:sp>
          <p:nvSpPr>
            <p:cNvPr id="25" name="矩形 24"/>
            <p:cNvSpPr/>
            <p:nvPr/>
          </p:nvSpPr>
          <p:spPr>
            <a:xfrm>
              <a:off x="7764666" y="1191885"/>
              <a:ext cx="735237" cy="369332"/>
            </a:xfrm>
            <a:prstGeom prst="rect">
              <a:avLst/>
            </a:prstGeom>
          </p:spPr>
          <p:txBody>
            <a:bodyPr wrap="square">
              <a:spAutoFit/>
            </a:bodyPr>
            <a:lstStyle/>
            <a:p>
              <a:pPr algn="ctr"/>
              <a:r>
                <a:rPr lang="en-US" altLang="zh-CN" dirty="0" smtClean="0">
                  <a:solidFill>
                    <a:prstClr val="black">
                      <a:lumMod val="65000"/>
                      <a:lumOff val="35000"/>
                    </a:prstClr>
                  </a:solidFill>
                  <a:latin typeface="Haettenschweiler" panose="020B0706040902060204" pitchFamily="34" charset="0"/>
                  <a:ea typeface="微软雅黑" panose="020B0503020204020204" pitchFamily="34" charset="-122"/>
                </a:rPr>
                <a:t>04</a:t>
              </a:r>
              <a:endParaRPr lang="zh-CN" altLang="en-US" dirty="0">
                <a:solidFill>
                  <a:prstClr val="black">
                    <a:lumMod val="65000"/>
                    <a:lumOff val="35000"/>
                  </a:prstClr>
                </a:solidFill>
                <a:latin typeface="Haettenschweiler" panose="020B0706040902060204" pitchFamily="34" charset="0"/>
                <a:ea typeface="微软雅黑" panose="020B0503020204020204" pitchFamily="34" charset="-122"/>
              </a:endParaRPr>
            </a:p>
          </p:txBody>
        </p:sp>
      </p:grpSp>
    </p:spTree>
    <p:extLst>
      <p:ext uri="{BB962C8B-B14F-4D97-AF65-F5344CB8AC3E}">
        <p14:creationId xmlns:p14="http://schemas.microsoft.com/office/powerpoint/2010/main" val="41960685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矩形 30">
            <a:extLst>
              <a:ext uri="{FF2B5EF4-FFF2-40B4-BE49-F238E27FC236}">
                <a16:creationId xmlns="" xmlns:a16="http://schemas.microsoft.com/office/drawing/2014/main" id="{977FD9AB-3786-47E5-AA41-DFD4804A078E}"/>
              </a:ext>
            </a:extLst>
          </p:cNvPr>
          <p:cNvSpPr/>
          <p:nvPr/>
        </p:nvSpPr>
        <p:spPr>
          <a:xfrm>
            <a:off x="0" y="6281216"/>
            <a:ext cx="9144000" cy="11251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sz="1050"/>
          </a:p>
        </p:txBody>
      </p:sp>
      <p:sp>
        <p:nvSpPr>
          <p:cNvPr id="3" name="矩形 2">
            <a:extLst>
              <a:ext uri="{FF2B5EF4-FFF2-40B4-BE49-F238E27FC236}">
                <a16:creationId xmlns="" xmlns:a16="http://schemas.microsoft.com/office/drawing/2014/main" id="{FAB91BCB-200C-4709-AFFB-A16612DAF68F}"/>
              </a:ext>
            </a:extLst>
          </p:cNvPr>
          <p:cNvSpPr/>
          <p:nvPr/>
        </p:nvSpPr>
        <p:spPr>
          <a:xfrm>
            <a:off x="0" y="6362358"/>
            <a:ext cx="9144000" cy="504399"/>
          </a:xfrm>
          <a:prstGeom prst="rect">
            <a:avLst/>
          </a:prstGeom>
          <a:solidFill>
            <a:srgbClr val="679E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sz="1050"/>
          </a:p>
        </p:txBody>
      </p:sp>
      <p:sp>
        <p:nvSpPr>
          <p:cNvPr id="16387" name="Freeform 6"/>
          <p:cNvSpPr>
            <a:spLocks noChangeAspect="1" noEditPoints="1"/>
          </p:cNvSpPr>
          <p:nvPr/>
        </p:nvSpPr>
        <p:spPr bwMode="auto">
          <a:xfrm rot="5400000">
            <a:off x="1473126" y="3372985"/>
            <a:ext cx="6221413" cy="5940028"/>
          </a:xfrm>
          <a:custGeom>
            <a:avLst/>
            <a:gdLst>
              <a:gd name="T0" fmla="*/ 2147483646 w 2894"/>
              <a:gd name="T1" fmla="*/ 2147483646 h 3686"/>
              <a:gd name="T2" fmla="*/ 2147483646 w 2894"/>
              <a:gd name="T3" fmla="*/ 2147483646 h 3686"/>
              <a:gd name="T4" fmla="*/ 2147483646 w 2894"/>
              <a:gd name="T5" fmla="*/ 2147483646 h 3686"/>
              <a:gd name="T6" fmla="*/ 2147483646 w 2894"/>
              <a:gd name="T7" fmla="*/ 2147483646 h 3686"/>
              <a:gd name="T8" fmla="*/ 2147483646 w 2894"/>
              <a:gd name="T9" fmla="*/ 2147483646 h 3686"/>
              <a:gd name="T10" fmla="*/ 2147483646 w 2894"/>
              <a:gd name="T11" fmla="*/ 2147483646 h 3686"/>
              <a:gd name="T12" fmla="*/ 2147483646 w 2894"/>
              <a:gd name="T13" fmla="*/ 2147483646 h 3686"/>
              <a:gd name="T14" fmla="*/ 2147483646 w 2894"/>
              <a:gd name="T15" fmla="*/ 2147483646 h 3686"/>
              <a:gd name="T16" fmla="*/ 2147483646 w 2894"/>
              <a:gd name="T17" fmla="*/ 2147483646 h 3686"/>
              <a:gd name="T18" fmla="*/ 2147483646 w 2894"/>
              <a:gd name="T19" fmla="*/ 2147483646 h 3686"/>
              <a:gd name="T20" fmla="*/ 2147483646 w 2894"/>
              <a:gd name="T21" fmla="*/ 2147483646 h 3686"/>
              <a:gd name="T22" fmla="*/ 2147483646 w 2894"/>
              <a:gd name="T23" fmla="*/ 2147483646 h 3686"/>
              <a:gd name="T24" fmla="*/ 2147483646 w 2894"/>
              <a:gd name="T25" fmla="*/ 2147483646 h 3686"/>
              <a:gd name="T26" fmla="*/ 2147483646 w 2894"/>
              <a:gd name="T27" fmla="*/ 2147483646 h 3686"/>
              <a:gd name="T28" fmla="*/ 2147483646 w 2894"/>
              <a:gd name="T29" fmla="*/ 2147483646 h 3686"/>
              <a:gd name="T30" fmla="*/ 2147483646 w 2894"/>
              <a:gd name="T31" fmla="*/ 2147483646 h 3686"/>
              <a:gd name="T32" fmla="*/ 2147483646 w 2894"/>
              <a:gd name="T33" fmla="*/ 2147483646 h 3686"/>
              <a:gd name="T34" fmla="*/ 2147483646 w 2894"/>
              <a:gd name="T35" fmla="*/ 2147483646 h 3686"/>
              <a:gd name="T36" fmla="*/ 2147483646 w 2894"/>
              <a:gd name="T37" fmla="*/ 2147483646 h 3686"/>
              <a:gd name="T38" fmla="*/ 2147483646 w 2894"/>
              <a:gd name="T39" fmla="*/ 2147483646 h 3686"/>
              <a:gd name="T40" fmla="*/ 2147483646 w 2894"/>
              <a:gd name="T41" fmla="*/ 2147483646 h 3686"/>
              <a:gd name="T42" fmla="*/ 2147483646 w 2894"/>
              <a:gd name="T43" fmla="*/ 2147483646 h 3686"/>
              <a:gd name="T44" fmla="*/ 2147483646 w 2894"/>
              <a:gd name="T45" fmla="*/ 2147483646 h 3686"/>
              <a:gd name="T46" fmla="*/ 2147483646 w 2894"/>
              <a:gd name="T47" fmla="*/ 2147483646 h 3686"/>
              <a:gd name="T48" fmla="*/ 2147483646 w 2894"/>
              <a:gd name="T49" fmla="*/ 2147483646 h 3686"/>
              <a:gd name="T50" fmla="*/ 2147483646 w 2894"/>
              <a:gd name="T51" fmla="*/ 2147483646 h 3686"/>
              <a:gd name="T52" fmla="*/ 2147483646 w 2894"/>
              <a:gd name="T53" fmla="*/ 2147483646 h 3686"/>
              <a:gd name="T54" fmla="*/ 2147483646 w 2894"/>
              <a:gd name="T55" fmla="*/ 2147483646 h 3686"/>
              <a:gd name="T56" fmla="*/ 2147483646 w 2894"/>
              <a:gd name="T57" fmla="*/ 2147483646 h 3686"/>
              <a:gd name="T58" fmla="*/ 2147483646 w 2894"/>
              <a:gd name="T59" fmla="*/ 2147483646 h 3686"/>
              <a:gd name="T60" fmla="*/ 2147483646 w 2894"/>
              <a:gd name="T61" fmla="*/ 2147483646 h 3686"/>
              <a:gd name="T62" fmla="*/ 2147483646 w 2894"/>
              <a:gd name="T63" fmla="*/ 2147483646 h 3686"/>
              <a:gd name="T64" fmla="*/ 2147483646 w 2894"/>
              <a:gd name="T65" fmla="*/ 2147483646 h 3686"/>
              <a:gd name="T66" fmla="*/ 2147483646 w 2894"/>
              <a:gd name="T67" fmla="*/ 2147483646 h 3686"/>
              <a:gd name="T68" fmla="*/ 2147483646 w 2894"/>
              <a:gd name="T69" fmla="*/ 2147483646 h 3686"/>
              <a:gd name="T70" fmla="*/ 2147483646 w 2894"/>
              <a:gd name="T71" fmla="*/ 2147483646 h 3686"/>
              <a:gd name="T72" fmla="*/ 2147483646 w 2894"/>
              <a:gd name="T73" fmla="*/ 2147483646 h 3686"/>
              <a:gd name="T74" fmla="*/ 2147483646 w 2894"/>
              <a:gd name="T75" fmla="*/ 2147483646 h 3686"/>
              <a:gd name="T76" fmla="*/ 2147483646 w 2894"/>
              <a:gd name="T77" fmla="*/ 2147483646 h 3686"/>
              <a:gd name="T78" fmla="*/ 2147483646 w 2894"/>
              <a:gd name="T79" fmla="*/ 2147483646 h 3686"/>
              <a:gd name="T80" fmla="*/ 2147483646 w 2894"/>
              <a:gd name="T81" fmla="*/ 2147483646 h 3686"/>
              <a:gd name="T82" fmla="*/ 2147483646 w 2894"/>
              <a:gd name="T83" fmla="*/ 2147483646 h 3686"/>
              <a:gd name="T84" fmla="*/ 2147483646 w 2894"/>
              <a:gd name="T85" fmla="*/ 2147483646 h 3686"/>
              <a:gd name="T86" fmla="*/ 2147483646 w 2894"/>
              <a:gd name="T87" fmla="*/ 2147483646 h 3686"/>
              <a:gd name="T88" fmla="*/ 2147483646 w 2894"/>
              <a:gd name="T89" fmla="*/ 2147483646 h 3686"/>
              <a:gd name="T90" fmla="*/ 2147483646 w 2894"/>
              <a:gd name="T91" fmla="*/ 2147483646 h 3686"/>
              <a:gd name="T92" fmla="*/ 2147483646 w 2894"/>
              <a:gd name="T93" fmla="*/ 2147483646 h 3686"/>
              <a:gd name="T94" fmla="*/ 2147483646 w 2894"/>
              <a:gd name="T95" fmla="*/ 2147483646 h 3686"/>
              <a:gd name="T96" fmla="*/ 2147483646 w 2894"/>
              <a:gd name="T97" fmla="*/ 2147483646 h 3686"/>
              <a:gd name="T98" fmla="*/ 2147483646 w 2894"/>
              <a:gd name="T99" fmla="*/ 2147483646 h 3686"/>
              <a:gd name="T100" fmla="*/ 2147483646 w 2894"/>
              <a:gd name="T101" fmla="*/ 2147483646 h 3686"/>
              <a:gd name="T102" fmla="*/ 2147483646 w 2894"/>
              <a:gd name="T103" fmla="*/ 2147483646 h 3686"/>
              <a:gd name="T104" fmla="*/ 2147483646 w 2894"/>
              <a:gd name="T105" fmla="*/ 2147483646 h 3686"/>
              <a:gd name="T106" fmla="*/ 2147483646 w 2894"/>
              <a:gd name="T107" fmla="*/ 2147483646 h 3686"/>
              <a:gd name="T108" fmla="*/ 2147483646 w 2894"/>
              <a:gd name="T109" fmla="*/ 2147483646 h 3686"/>
              <a:gd name="T110" fmla="*/ 2147483646 w 2894"/>
              <a:gd name="T111" fmla="*/ 2147483646 h 3686"/>
              <a:gd name="T112" fmla="*/ 2147483646 w 2894"/>
              <a:gd name="T113" fmla="*/ 2147483646 h 3686"/>
              <a:gd name="T114" fmla="*/ 2147483646 w 2894"/>
              <a:gd name="T115" fmla="*/ 2147483646 h 3686"/>
              <a:gd name="T116" fmla="*/ 2147483646 w 2894"/>
              <a:gd name="T117" fmla="*/ 2147483646 h 3686"/>
              <a:gd name="T118" fmla="*/ 2147483646 w 2894"/>
              <a:gd name="T119" fmla="*/ 2147483646 h 3686"/>
              <a:gd name="T120" fmla="*/ 2147483646 w 2894"/>
              <a:gd name="T121" fmla="*/ 2147483646 h 3686"/>
              <a:gd name="T122" fmla="*/ 2147483646 w 2894"/>
              <a:gd name="T123" fmla="*/ 2147483646 h 3686"/>
              <a:gd name="T124" fmla="*/ 2147483646 w 2894"/>
              <a:gd name="T125" fmla="*/ 2147483646 h 368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894" h="3686">
                <a:moveTo>
                  <a:pt x="2894" y="2050"/>
                </a:moveTo>
                <a:cubicBezTo>
                  <a:pt x="2604" y="1992"/>
                  <a:pt x="2604" y="1992"/>
                  <a:pt x="2604" y="1992"/>
                </a:cubicBezTo>
                <a:cubicBezTo>
                  <a:pt x="2605" y="1991"/>
                  <a:pt x="2607" y="1991"/>
                  <a:pt x="2608" y="1990"/>
                </a:cubicBezTo>
                <a:cubicBezTo>
                  <a:pt x="2608" y="1991"/>
                  <a:pt x="2609" y="1991"/>
                  <a:pt x="2609" y="1991"/>
                </a:cubicBezTo>
                <a:cubicBezTo>
                  <a:pt x="2611" y="1991"/>
                  <a:pt x="2614" y="1991"/>
                  <a:pt x="2617" y="1990"/>
                </a:cubicBezTo>
                <a:cubicBezTo>
                  <a:pt x="2629" y="1989"/>
                  <a:pt x="2637" y="1980"/>
                  <a:pt x="2637" y="1969"/>
                </a:cubicBezTo>
                <a:cubicBezTo>
                  <a:pt x="2642" y="1966"/>
                  <a:pt x="2646" y="1963"/>
                  <a:pt x="2649" y="1958"/>
                </a:cubicBezTo>
                <a:cubicBezTo>
                  <a:pt x="2654" y="1950"/>
                  <a:pt x="2653" y="1940"/>
                  <a:pt x="2648" y="1933"/>
                </a:cubicBezTo>
                <a:cubicBezTo>
                  <a:pt x="2647" y="1933"/>
                  <a:pt x="2647" y="1933"/>
                  <a:pt x="2647" y="1933"/>
                </a:cubicBezTo>
                <a:cubicBezTo>
                  <a:pt x="2663" y="1920"/>
                  <a:pt x="2662" y="1894"/>
                  <a:pt x="2642" y="1883"/>
                </a:cubicBezTo>
                <a:cubicBezTo>
                  <a:pt x="2641" y="1882"/>
                  <a:pt x="2641" y="1882"/>
                  <a:pt x="2640" y="1881"/>
                </a:cubicBezTo>
                <a:cubicBezTo>
                  <a:pt x="2640" y="1881"/>
                  <a:pt x="2639" y="1881"/>
                  <a:pt x="2639" y="1881"/>
                </a:cubicBezTo>
                <a:cubicBezTo>
                  <a:pt x="2639" y="1874"/>
                  <a:pt x="2635" y="1866"/>
                  <a:pt x="2628" y="1864"/>
                </a:cubicBezTo>
                <a:cubicBezTo>
                  <a:pt x="2627" y="1864"/>
                  <a:pt x="2627" y="1864"/>
                  <a:pt x="2627" y="1864"/>
                </a:cubicBezTo>
                <a:cubicBezTo>
                  <a:pt x="2618" y="1858"/>
                  <a:pt x="2609" y="1857"/>
                  <a:pt x="2599" y="1861"/>
                </a:cubicBezTo>
                <a:cubicBezTo>
                  <a:pt x="2589" y="1865"/>
                  <a:pt x="2583" y="1872"/>
                  <a:pt x="2580" y="1883"/>
                </a:cubicBezTo>
                <a:cubicBezTo>
                  <a:pt x="2580" y="1883"/>
                  <a:pt x="2580" y="1883"/>
                  <a:pt x="2579" y="1883"/>
                </a:cubicBezTo>
                <a:cubicBezTo>
                  <a:pt x="2565" y="1890"/>
                  <a:pt x="2551" y="1896"/>
                  <a:pt x="2536" y="1901"/>
                </a:cubicBezTo>
                <a:cubicBezTo>
                  <a:pt x="2537" y="1880"/>
                  <a:pt x="2537" y="1860"/>
                  <a:pt x="2537" y="1839"/>
                </a:cubicBezTo>
                <a:cubicBezTo>
                  <a:pt x="2537" y="1824"/>
                  <a:pt x="2537" y="1808"/>
                  <a:pt x="2536" y="1793"/>
                </a:cubicBezTo>
                <a:cubicBezTo>
                  <a:pt x="2541" y="1796"/>
                  <a:pt x="2547" y="1797"/>
                  <a:pt x="2553" y="1797"/>
                </a:cubicBezTo>
                <a:cubicBezTo>
                  <a:pt x="2566" y="1795"/>
                  <a:pt x="2575" y="1782"/>
                  <a:pt x="2573" y="1768"/>
                </a:cubicBezTo>
                <a:cubicBezTo>
                  <a:pt x="2572" y="1754"/>
                  <a:pt x="2559" y="1745"/>
                  <a:pt x="2546" y="1746"/>
                </a:cubicBezTo>
                <a:cubicBezTo>
                  <a:pt x="2541" y="1747"/>
                  <a:pt x="2537" y="1749"/>
                  <a:pt x="2534" y="1752"/>
                </a:cubicBezTo>
                <a:cubicBezTo>
                  <a:pt x="2534" y="1750"/>
                  <a:pt x="2534" y="1748"/>
                  <a:pt x="2534" y="1746"/>
                </a:cubicBezTo>
                <a:cubicBezTo>
                  <a:pt x="2537" y="1744"/>
                  <a:pt x="2541" y="1743"/>
                  <a:pt x="2545" y="1742"/>
                </a:cubicBezTo>
                <a:cubicBezTo>
                  <a:pt x="2561" y="1740"/>
                  <a:pt x="2575" y="1751"/>
                  <a:pt x="2578" y="1768"/>
                </a:cubicBezTo>
                <a:cubicBezTo>
                  <a:pt x="2580" y="1784"/>
                  <a:pt x="2569" y="1799"/>
                  <a:pt x="2553" y="1801"/>
                </a:cubicBezTo>
                <a:cubicBezTo>
                  <a:pt x="2549" y="1802"/>
                  <a:pt x="2544" y="1801"/>
                  <a:pt x="2540" y="1800"/>
                </a:cubicBezTo>
                <a:cubicBezTo>
                  <a:pt x="2544" y="1830"/>
                  <a:pt x="2544" y="1830"/>
                  <a:pt x="2544" y="1830"/>
                </a:cubicBezTo>
                <a:cubicBezTo>
                  <a:pt x="2573" y="1827"/>
                  <a:pt x="2608" y="1813"/>
                  <a:pt x="2604" y="1776"/>
                </a:cubicBezTo>
                <a:cubicBezTo>
                  <a:pt x="2665" y="1739"/>
                  <a:pt x="2657" y="1648"/>
                  <a:pt x="2587" y="1629"/>
                </a:cubicBezTo>
                <a:cubicBezTo>
                  <a:pt x="2582" y="1620"/>
                  <a:pt x="2576" y="1614"/>
                  <a:pt x="2568" y="1610"/>
                </a:cubicBezTo>
                <a:cubicBezTo>
                  <a:pt x="2570" y="1610"/>
                  <a:pt x="2572" y="1610"/>
                  <a:pt x="2573" y="1610"/>
                </a:cubicBezTo>
                <a:cubicBezTo>
                  <a:pt x="2579" y="1609"/>
                  <a:pt x="2583" y="1607"/>
                  <a:pt x="2587" y="1603"/>
                </a:cubicBezTo>
                <a:cubicBezTo>
                  <a:pt x="2587" y="1603"/>
                  <a:pt x="2587" y="1603"/>
                  <a:pt x="2588" y="1603"/>
                </a:cubicBezTo>
                <a:cubicBezTo>
                  <a:pt x="2590" y="1602"/>
                  <a:pt x="2591" y="1601"/>
                  <a:pt x="2593" y="1600"/>
                </a:cubicBezTo>
                <a:cubicBezTo>
                  <a:pt x="2601" y="1596"/>
                  <a:pt x="2604" y="1586"/>
                  <a:pt x="2601" y="1578"/>
                </a:cubicBezTo>
                <a:cubicBezTo>
                  <a:pt x="2604" y="1574"/>
                  <a:pt x="2605" y="1570"/>
                  <a:pt x="2606" y="1566"/>
                </a:cubicBezTo>
                <a:cubicBezTo>
                  <a:pt x="2606" y="1559"/>
                  <a:pt x="2602" y="1552"/>
                  <a:pt x="2596" y="1549"/>
                </a:cubicBezTo>
                <a:cubicBezTo>
                  <a:pt x="2596" y="1549"/>
                  <a:pt x="2596" y="1549"/>
                  <a:pt x="2596" y="1549"/>
                </a:cubicBezTo>
                <a:cubicBezTo>
                  <a:pt x="2599" y="1542"/>
                  <a:pt x="2599" y="1536"/>
                  <a:pt x="2597" y="1530"/>
                </a:cubicBezTo>
                <a:cubicBezTo>
                  <a:pt x="2599" y="1530"/>
                  <a:pt x="2602" y="1529"/>
                  <a:pt x="2605" y="1528"/>
                </a:cubicBezTo>
                <a:cubicBezTo>
                  <a:pt x="2607" y="1528"/>
                  <a:pt x="2608" y="1529"/>
                  <a:pt x="2610" y="1531"/>
                </a:cubicBezTo>
                <a:cubicBezTo>
                  <a:pt x="2618" y="1543"/>
                  <a:pt x="2630" y="1547"/>
                  <a:pt x="2643" y="1542"/>
                </a:cubicBezTo>
                <a:cubicBezTo>
                  <a:pt x="2652" y="1539"/>
                  <a:pt x="2659" y="1533"/>
                  <a:pt x="2664" y="1526"/>
                </a:cubicBezTo>
                <a:cubicBezTo>
                  <a:pt x="2665" y="1526"/>
                  <a:pt x="2665" y="1525"/>
                  <a:pt x="2665" y="1525"/>
                </a:cubicBezTo>
                <a:cubicBezTo>
                  <a:pt x="2668" y="1523"/>
                  <a:pt x="2671" y="1521"/>
                  <a:pt x="2673" y="1518"/>
                </a:cubicBezTo>
                <a:cubicBezTo>
                  <a:pt x="2686" y="1507"/>
                  <a:pt x="2688" y="1490"/>
                  <a:pt x="2679" y="1477"/>
                </a:cubicBezTo>
                <a:cubicBezTo>
                  <a:pt x="2683" y="1470"/>
                  <a:pt x="2684" y="1462"/>
                  <a:pt x="2683" y="1454"/>
                </a:cubicBezTo>
                <a:cubicBezTo>
                  <a:pt x="2682" y="1441"/>
                  <a:pt x="2672" y="1431"/>
                  <a:pt x="2661" y="1428"/>
                </a:cubicBezTo>
                <a:cubicBezTo>
                  <a:pt x="2661" y="1428"/>
                  <a:pt x="2660" y="1428"/>
                  <a:pt x="2660" y="1428"/>
                </a:cubicBezTo>
                <a:cubicBezTo>
                  <a:pt x="2667" y="1399"/>
                  <a:pt x="2644" y="1372"/>
                  <a:pt x="2613" y="1376"/>
                </a:cubicBezTo>
                <a:cubicBezTo>
                  <a:pt x="2611" y="1376"/>
                  <a:pt x="2610" y="1376"/>
                  <a:pt x="2608" y="1376"/>
                </a:cubicBezTo>
                <a:cubicBezTo>
                  <a:pt x="2608" y="1376"/>
                  <a:pt x="2608" y="1376"/>
                  <a:pt x="2608" y="1376"/>
                </a:cubicBezTo>
                <a:cubicBezTo>
                  <a:pt x="2608" y="1376"/>
                  <a:pt x="2607" y="1375"/>
                  <a:pt x="2607" y="1375"/>
                </a:cubicBezTo>
                <a:cubicBezTo>
                  <a:pt x="2645" y="1355"/>
                  <a:pt x="2645" y="1355"/>
                  <a:pt x="2645" y="1355"/>
                </a:cubicBezTo>
                <a:cubicBezTo>
                  <a:pt x="2712" y="1217"/>
                  <a:pt x="2712" y="1217"/>
                  <a:pt x="2712" y="1217"/>
                </a:cubicBezTo>
                <a:cubicBezTo>
                  <a:pt x="2560" y="1193"/>
                  <a:pt x="2560" y="1193"/>
                  <a:pt x="2560" y="1193"/>
                </a:cubicBezTo>
                <a:cubicBezTo>
                  <a:pt x="2482" y="1234"/>
                  <a:pt x="2482" y="1234"/>
                  <a:pt x="2482" y="1234"/>
                </a:cubicBezTo>
                <a:cubicBezTo>
                  <a:pt x="2608" y="1137"/>
                  <a:pt x="2608" y="1137"/>
                  <a:pt x="2608" y="1137"/>
                </a:cubicBezTo>
                <a:cubicBezTo>
                  <a:pt x="2584" y="1106"/>
                  <a:pt x="2584" y="1106"/>
                  <a:pt x="2584" y="1106"/>
                </a:cubicBezTo>
                <a:cubicBezTo>
                  <a:pt x="2613" y="1084"/>
                  <a:pt x="2613" y="1084"/>
                  <a:pt x="2613" y="1084"/>
                </a:cubicBezTo>
                <a:cubicBezTo>
                  <a:pt x="2599" y="1065"/>
                  <a:pt x="2599" y="1065"/>
                  <a:pt x="2599" y="1065"/>
                </a:cubicBezTo>
                <a:cubicBezTo>
                  <a:pt x="2624" y="1046"/>
                  <a:pt x="2624" y="1046"/>
                  <a:pt x="2624" y="1046"/>
                </a:cubicBezTo>
                <a:cubicBezTo>
                  <a:pt x="2529" y="922"/>
                  <a:pt x="2529" y="922"/>
                  <a:pt x="2529" y="922"/>
                </a:cubicBezTo>
                <a:cubicBezTo>
                  <a:pt x="2504" y="942"/>
                  <a:pt x="2504" y="942"/>
                  <a:pt x="2504" y="942"/>
                </a:cubicBezTo>
                <a:cubicBezTo>
                  <a:pt x="2489" y="922"/>
                  <a:pt x="2489" y="922"/>
                  <a:pt x="2489" y="922"/>
                </a:cubicBezTo>
                <a:cubicBezTo>
                  <a:pt x="2460" y="944"/>
                  <a:pt x="2460" y="944"/>
                  <a:pt x="2460" y="944"/>
                </a:cubicBezTo>
                <a:cubicBezTo>
                  <a:pt x="2445" y="925"/>
                  <a:pt x="2445" y="925"/>
                  <a:pt x="2445" y="925"/>
                </a:cubicBezTo>
                <a:cubicBezTo>
                  <a:pt x="2309" y="1030"/>
                  <a:pt x="2309" y="1030"/>
                  <a:pt x="2309" y="1030"/>
                </a:cubicBezTo>
                <a:cubicBezTo>
                  <a:pt x="2630" y="698"/>
                  <a:pt x="2630" y="698"/>
                  <a:pt x="2630" y="698"/>
                </a:cubicBezTo>
                <a:cubicBezTo>
                  <a:pt x="2498" y="570"/>
                  <a:pt x="2498" y="570"/>
                  <a:pt x="2498" y="570"/>
                </a:cubicBezTo>
                <a:cubicBezTo>
                  <a:pt x="2109" y="974"/>
                  <a:pt x="2109" y="974"/>
                  <a:pt x="2109" y="974"/>
                </a:cubicBezTo>
                <a:cubicBezTo>
                  <a:pt x="2085" y="955"/>
                  <a:pt x="2060" y="938"/>
                  <a:pt x="2035" y="922"/>
                </a:cubicBezTo>
                <a:cubicBezTo>
                  <a:pt x="2035" y="921"/>
                  <a:pt x="2035" y="921"/>
                  <a:pt x="2035" y="921"/>
                </a:cubicBezTo>
                <a:cubicBezTo>
                  <a:pt x="2037" y="917"/>
                  <a:pt x="2038" y="913"/>
                  <a:pt x="2040" y="909"/>
                </a:cubicBezTo>
                <a:cubicBezTo>
                  <a:pt x="2040" y="909"/>
                  <a:pt x="2041" y="909"/>
                  <a:pt x="2042" y="908"/>
                </a:cubicBezTo>
                <a:cubicBezTo>
                  <a:pt x="2054" y="903"/>
                  <a:pt x="2068" y="907"/>
                  <a:pt x="2080" y="904"/>
                </a:cubicBezTo>
                <a:cubicBezTo>
                  <a:pt x="2088" y="902"/>
                  <a:pt x="2095" y="899"/>
                  <a:pt x="2101" y="895"/>
                </a:cubicBezTo>
                <a:cubicBezTo>
                  <a:pt x="2101" y="895"/>
                  <a:pt x="2102" y="895"/>
                  <a:pt x="2102" y="895"/>
                </a:cubicBezTo>
                <a:cubicBezTo>
                  <a:pt x="2106" y="897"/>
                  <a:pt x="2110" y="899"/>
                  <a:pt x="2116" y="900"/>
                </a:cubicBezTo>
                <a:cubicBezTo>
                  <a:pt x="2124" y="902"/>
                  <a:pt x="2132" y="899"/>
                  <a:pt x="2138" y="893"/>
                </a:cubicBezTo>
                <a:cubicBezTo>
                  <a:pt x="2140" y="892"/>
                  <a:pt x="2142" y="893"/>
                  <a:pt x="2144" y="894"/>
                </a:cubicBezTo>
                <a:cubicBezTo>
                  <a:pt x="2156" y="902"/>
                  <a:pt x="2168" y="900"/>
                  <a:pt x="2179" y="891"/>
                </a:cubicBezTo>
                <a:cubicBezTo>
                  <a:pt x="2186" y="885"/>
                  <a:pt x="2190" y="876"/>
                  <a:pt x="2192" y="867"/>
                </a:cubicBezTo>
                <a:cubicBezTo>
                  <a:pt x="2192" y="867"/>
                  <a:pt x="2192" y="867"/>
                  <a:pt x="2193" y="867"/>
                </a:cubicBezTo>
                <a:cubicBezTo>
                  <a:pt x="2195" y="864"/>
                  <a:pt x="2196" y="860"/>
                  <a:pt x="2197" y="857"/>
                </a:cubicBezTo>
                <a:cubicBezTo>
                  <a:pt x="2205" y="842"/>
                  <a:pt x="2199" y="825"/>
                  <a:pt x="2186" y="816"/>
                </a:cubicBezTo>
                <a:cubicBezTo>
                  <a:pt x="2187" y="809"/>
                  <a:pt x="2185" y="801"/>
                  <a:pt x="2181" y="794"/>
                </a:cubicBezTo>
                <a:cubicBezTo>
                  <a:pt x="2174" y="783"/>
                  <a:pt x="2162" y="777"/>
                  <a:pt x="2150" y="779"/>
                </a:cubicBezTo>
                <a:cubicBezTo>
                  <a:pt x="2150" y="779"/>
                  <a:pt x="2150" y="779"/>
                  <a:pt x="2149" y="779"/>
                </a:cubicBezTo>
                <a:cubicBezTo>
                  <a:pt x="2145" y="750"/>
                  <a:pt x="2112" y="734"/>
                  <a:pt x="2085" y="750"/>
                </a:cubicBezTo>
                <a:cubicBezTo>
                  <a:pt x="2084" y="751"/>
                  <a:pt x="2082" y="751"/>
                  <a:pt x="2081" y="752"/>
                </a:cubicBezTo>
                <a:cubicBezTo>
                  <a:pt x="2081" y="752"/>
                  <a:pt x="2081" y="752"/>
                  <a:pt x="2081" y="752"/>
                </a:cubicBezTo>
                <a:cubicBezTo>
                  <a:pt x="2072" y="748"/>
                  <a:pt x="2059" y="747"/>
                  <a:pt x="2052" y="754"/>
                </a:cubicBezTo>
                <a:cubicBezTo>
                  <a:pt x="2051" y="755"/>
                  <a:pt x="2051" y="755"/>
                  <a:pt x="2051" y="756"/>
                </a:cubicBezTo>
                <a:cubicBezTo>
                  <a:pt x="2038" y="762"/>
                  <a:pt x="2030" y="772"/>
                  <a:pt x="2028" y="787"/>
                </a:cubicBezTo>
                <a:cubicBezTo>
                  <a:pt x="2025" y="802"/>
                  <a:pt x="2030" y="815"/>
                  <a:pt x="2041" y="825"/>
                </a:cubicBezTo>
                <a:cubicBezTo>
                  <a:pt x="2041" y="826"/>
                  <a:pt x="2041" y="826"/>
                  <a:pt x="2041" y="827"/>
                </a:cubicBezTo>
                <a:cubicBezTo>
                  <a:pt x="2039" y="850"/>
                  <a:pt x="2036" y="873"/>
                  <a:pt x="2031" y="896"/>
                </a:cubicBezTo>
                <a:cubicBezTo>
                  <a:pt x="2029" y="899"/>
                  <a:pt x="2025" y="900"/>
                  <a:pt x="2021" y="903"/>
                </a:cubicBezTo>
                <a:cubicBezTo>
                  <a:pt x="2018" y="905"/>
                  <a:pt x="2015" y="907"/>
                  <a:pt x="2014" y="909"/>
                </a:cubicBezTo>
                <a:cubicBezTo>
                  <a:pt x="2002" y="902"/>
                  <a:pt x="1990" y="895"/>
                  <a:pt x="1978" y="888"/>
                </a:cubicBezTo>
                <a:cubicBezTo>
                  <a:pt x="1982" y="885"/>
                  <a:pt x="1986" y="882"/>
                  <a:pt x="1988" y="877"/>
                </a:cubicBezTo>
                <a:cubicBezTo>
                  <a:pt x="1994" y="865"/>
                  <a:pt x="1988" y="850"/>
                  <a:pt x="1976" y="844"/>
                </a:cubicBezTo>
                <a:cubicBezTo>
                  <a:pt x="1963" y="838"/>
                  <a:pt x="1948" y="843"/>
                  <a:pt x="1942" y="855"/>
                </a:cubicBezTo>
                <a:cubicBezTo>
                  <a:pt x="1940" y="859"/>
                  <a:pt x="1940" y="864"/>
                  <a:pt x="1940" y="868"/>
                </a:cubicBezTo>
                <a:cubicBezTo>
                  <a:pt x="1939" y="867"/>
                  <a:pt x="1937" y="866"/>
                  <a:pt x="1936" y="866"/>
                </a:cubicBezTo>
                <a:cubicBezTo>
                  <a:pt x="1936" y="861"/>
                  <a:pt x="1936" y="857"/>
                  <a:pt x="1938" y="853"/>
                </a:cubicBezTo>
                <a:cubicBezTo>
                  <a:pt x="1945" y="839"/>
                  <a:pt x="1963" y="833"/>
                  <a:pt x="1978" y="840"/>
                </a:cubicBezTo>
                <a:cubicBezTo>
                  <a:pt x="1992" y="847"/>
                  <a:pt x="1998" y="863"/>
                  <a:pt x="1993" y="877"/>
                </a:cubicBezTo>
                <a:cubicBezTo>
                  <a:pt x="1993" y="877"/>
                  <a:pt x="1993" y="878"/>
                  <a:pt x="1992" y="879"/>
                </a:cubicBezTo>
                <a:cubicBezTo>
                  <a:pt x="1992" y="879"/>
                  <a:pt x="1992" y="879"/>
                  <a:pt x="1992" y="879"/>
                </a:cubicBezTo>
                <a:cubicBezTo>
                  <a:pt x="1990" y="883"/>
                  <a:pt x="1987" y="886"/>
                  <a:pt x="1984" y="889"/>
                </a:cubicBezTo>
                <a:cubicBezTo>
                  <a:pt x="1998" y="896"/>
                  <a:pt x="1998" y="896"/>
                  <a:pt x="1998" y="896"/>
                </a:cubicBezTo>
                <a:cubicBezTo>
                  <a:pt x="1999" y="895"/>
                  <a:pt x="1999" y="894"/>
                  <a:pt x="2000" y="893"/>
                </a:cubicBezTo>
                <a:cubicBezTo>
                  <a:pt x="2005" y="895"/>
                  <a:pt x="2008" y="891"/>
                  <a:pt x="2011" y="884"/>
                </a:cubicBezTo>
                <a:cubicBezTo>
                  <a:pt x="2014" y="877"/>
                  <a:pt x="2008" y="874"/>
                  <a:pt x="2008" y="874"/>
                </a:cubicBezTo>
                <a:cubicBezTo>
                  <a:pt x="2008" y="874"/>
                  <a:pt x="2008" y="874"/>
                  <a:pt x="2008" y="874"/>
                </a:cubicBezTo>
                <a:cubicBezTo>
                  <a:pt x="2013" y="855"/>
                  <a:pt x="2012" y="835"/>
                  <a:pt x="1998" y="820"/>
                </a:cubicBezTo>
                <a:cubicBezTo>
                  <a:pt x="2002" y="747"/>
                  <a:pt x="1917" y="711"/>
                  <a:pt x="1863" y="758"/>
                </a:cubicBezTo>
                <a:cubicBezTo>
                  <a:pt x="1830" y="742"/>
                  <a:pt x="1805" y="771"/>
                  <a:pt x="1793" y="797"/>
                </a:cubicBezTo>
                <a:cubicBezTo>
                  <a:pt x="1821" y="811"/>
                  <a:pt x="1821" y="811"/>
                  <a:pt x="1821" y="811"/>
                </a:cubicBezTo>
                <a:cubicBezTo>
                  <a:pt x="1821" y="806"/>
                  <a:pt x="1822" y="802"/>
                  <a:pt x="1823" y="798"/>
                </a:cubicBezTo>
                <a:cubicBezTo>
                  <a:pt x="1830" y="784"/>
                  <a:pt x="1848" y="778"/>
                  <a:pt x="1863" y="785"/>
                </a:cubicBezTo>
                <a:cubicBezTo>
                  <a:pt x="1878" y="792"/>
                  <a:pt x="1884" y="810"/>
                  <a:pt x="1877" y="824"/>
                </a:cubicBezTo>
                <a:cubicBezTo>
                  <a:pt x="1875" y="828"/>
                  <a:pt x="1873" y="831"/>
                  <a:pt x="1869" y="834"/>
                </a:cubicBezTo>
                <a:cubicBezTo>
                  <a:pt x="1902" y="849"/>
                  <a:pt x="1902" y="849"/>
                  <a:pt x="1902" y="849"/>
                </a:cubicBezTo>
                <a:cubicBezTo>
                  <a:pt x="1889" y="844"/>
                  <a:pt x="1876" y="838"/>
                  <a:pt x="1863" y="833"/>
                </a:cubicBezTo>
                <a:cubicBezTo>
                  <a:pt x="1867" y="830"/>
                  <a:pt x="1871" y="827"/>
                  <a:pt x="1873" y="822"/>
                </a:cubicBezTo>
                <a:cubicBezTo>
                  <a:pt x="1879" y="810"/>
                  <a:pt x="1874" y="795"/>
                  <a:pt x="1861" y="789"/>
                </a:cubicBezTo>
                <a:cubicBezTo>
                  <a:pt x="1848" y="783"/>
                  <a:pt x="1833" y="788"/>
                  <a:pt x="1828" y="800"/>
                </a:cubicBezTo>
                <a:cubicBezTo>
                  <a:pt x="1825" y="806"/>
                  <a:pt x="1825" y="813"/>
                  <a:pt x="1827" y="818"/>
                </a:cubicBezTo>
                <a:cubicBezTo>
                  <a:pt x="1800" y="808"/>
                  <a:pt x="1772" y="799"/>
                  <a:pt x="1744" y="792"/>
                </a:cubicBezTo>
                <a:cubicBezTo>
                  <a:pt x="1822" y="264"/>
                  <a:pt x="1822" y="264"/>
                  <a:pt x="1822" y="264"/>
                </a:cubicBezTo>
                <a:cubicBezTo>
                  <a:pt x="1782" y="258"/>
                  <a:pt x="1782" y="258"/>
                  <a:pt x="1782" y="258"/>
                </a:cubicBezTo>
                <a:cubicBezTo>
                  <a:pt x="1787" y="224"/>
                  <a:pt x="1787" y="224"/>
                  <a:pt x="1787" y="224"/>
                </a:cubicBezTo>
                <a:cubicBezTo>
                  <a:pt x="1744" y="172"/>
                  <a:pt x="1744" y="172"/>
                  <a:pt x="1744" y="172"/>
                </a:cubicBezTo>
                <a:cubicBezTo>
                  <a:pt x="1687" y="209"/>
                  <a:pt x="1687" y="209"/>
                  <a:pt x="1687" y="209"/>
                </a:cubicBezTo>
                <a:cubicBezTo>
                  <a:pt x="1682" y="243"/>
                  <a:pt x="1682" y="243"/>
                  <a:pt x="1682" y="243"/>
                </a:cubicBezTo>
                <a:cubicBezTo>
                  <a:pt x="1642" y="237"/>
                  <a:pt x="1642" y="237"/>
                  <a:pt x="1642" y="237"/>
                </a:cubicBezTo>
                <a:cubicBezTo>
                  <a:pt x="1575" y="684"/>
                  <a:pt x="1575" y="684"/>
                  <a:pt x="1575" y="684"/>
                </a:cubicBezTo>
                <a:cubicBezTo>
                  <a:pt x="1571" y="0"/>
                  <a:pt x="1571" y="0"/>
                  <a:pt x="1571" y="0"/>
                </a:cubicBezTo>
                <a:cubicBezTo>
                  <a:pt x="1265" y="2"/>
                  <a:pt x="1265" y="2"/>
                  <a:pt x="1265" y="2"/>
                </a:cubicBezTo>
                <a:cubicBezTo>
                  <a:pt x="1269" y="766"/>
                  <a:pt x="1269" y="766"/>
                  <a:pt x="1269" y="766"/>
                </a:cubicBezTo>
                <a:cubicBezTo>
                  <a:pt x="1249" y="770"/>
                  <a:pt x="1229" y="774"/>
                  <a:pt x="1209" y="778"/>
                </a:cubicBezTo>
                <a:cubicBezTo>
                  <a:pt x="1209" y="778"/>
                  <a:pt x="1209" y="777"/>
                  <a:pt x="1208" y="776"/>
                </a:cubicBezTo>
                <a:cubicBezTo>
                  <a:pt x="1207" y="774"/>
                  <a:pt x="1206" y="771"/>
                  <a:pt x="1205" y="768"/>
                </a:cubicBezTo>
                <a:cubicBezTo>
                  <a:pt x="1205" y="768"/>
                  <a:pt x="1205" y="768"/>
                  <a:pt x="1205" y="767"/>
                </a:cubicBezTo>
                <a:cubicBezTo>
                  <a:pt x="1209" y="758"/>
                  <a:pt x="1218" y="753"/>
                  <a:pt x="1223" y="746"/>
                </a:cubicBezTo>
                <a:cubicBezTo>
                  <a:pt x="1225" y="741"/>
                  <a:pt x="1227" y="736"/>
                  <a:pt x="1229" y="731"/>
                </a:cubicBezTo>
                <a:cubicBezTo>
                  <a:pt x="1229" y="731"/>
                  <a:pt x="1229" y="730"/>
                  <a:pt x="1229" y="730"/>
                </a:cubicBezTo>
                <a:cubicBezTo>
                  <a:pt x="1232" y="730"/>
                  <a:pt x="1235" y="728"/>
                  <a:pt x="1239" y="726"/>
                </a:cubicBezTo>
                <a:cubicBezTo>
                  <a:pt x="1243" y="722"/>
                  <a:pt x="1246" y="717"/>
                  <a:pt x="1246" y="711"/>
                </a:cubicBezTo>
                <a:cubicBezTo>
                  <a:pt x="1247" y="710"/>
                  <a:pt x="1248" y="709"/>
                  <a:pt x="1249" y="709"/>
                </a:cubicBezTo>
                <a:cubicBezTo>
                  <a:pt x="1259" y="706"/>
                  <a:pt x="1265" y="700"/>
                  <a:pt x="1266" y="689"/>
                </a:cubicBezTo>
                <a:cubicBezTo>
                  <a:pt x="1266" y="683"/>
                  <a:pt x="1264" y="677"/>
                  <a:pt x="1260" y="671"/>
                </a:cubicBezTo>
                <a:cubicBezTo>
                  <a:pt x="1260" y="671"/>
                  <a:pt x="1260" y="671"/>
                  <a:pt x="1260" y="670"/>
                </a:cubicBezTo>
                <a:cubicBezTo>
                  <a:pt x="1260" y="668"/>
                  <a:pt x="1259" y="665"/>
                  <a:pt x="1258" y="663"/>
                </a:cubicBezTo>
                <a:cubicBezTo>
                  <a:pt x="1254" y="652"/>
                  <a:pt x="1243" y="646"/>
                  <a:pt x="1232" y="648"/>
                </a:cubicBezTo>
                <a:cubicBezTo>
                  <a:pt x="1228" y="644"/>
                  <a:pt x="1224" y="641"/>
                  <a:pt x="1218" y="640"/>
                </a:cubicBezTo>
                <a:cubicBezTo>
                  <a:pt x="1209" y="637"/>
                  <a:pt x="1200" y="641"/>
                  <a:pt x="1195" y="648"/>
                </a:cubicBezTo>
                <a:cubicBezTo>
                  <a:pt x="1195" y="648"/>
                  <a:pt x="1195" y="648"/>
                  <a:pt x="1195" y="648"/>
                </a:cubicBezTo>
                <a:cubicBezTo>
                  <a:pt x="1178" y="636"/>
                  <a:pt x="1153" y="644"/>
                  <a:pt x="1148" y="666"/>
                </a:cubicBezTo>
                <a:cubicBezTo>
                  <a:pt x="1147" y="667"/>
                  <a:pt x="1147" y="668"/>
                  <a:pt x="1147" y="669"/>
                </a:cubicBezTo>
                <a:cubicBezTo>
                  <a:pt x="1147" y="669"/>
                  <a:pt x="1147" y="669"/>
                  <a:pt x="1147" y="669"/>
                </a:cubicBezTo>
                <a:cubicBezTo>
                  <a:pt x="1140" y="671"/>
                  <a:pt x="1133" y="677"/>
                  <a:pt x="1133" y="685"/>
                </a:cubicBezTo>
                <a:cubicBezTo>
                  <a:pt x="1133" y="685"/>
                  <a:pt x="1133" y="685"/>
                  <a:pt x="1133" y="686"/>
                </a:cubicBezTo>
                <a:cubicBezTo>
                  <a:pt x="1130" y="695"/>
                  <a:pt x="1131" y="705"/>
                  <a:pt x="1137" y="713"/>
                </a:cubicBezTo>
                <a:cubicBezTo>
                  <a:pt x="1144" y="722"/>
                  <a:pt x="1153" y="726"/>
                  <a:pt x="1163" y="725"/>
                </a:cubicBezTo>
                <a:cubicBezTo>
                  <a:pt x="1164" y="726"/>
                  <a:pt x="1164" y="726"/>
                  <a:pt x="1164" y="726"/>
                </a:cubicBezTo>
                <a:cubicBezTo>
                  <a:pt x="1175" y="739"/>
                  <a:pt x="1185" y="753"/>
                  <a:pt x="1194" y="767"/>
                </a:cubicBezTo>
                <a:cubicBezTo>
                  <a:pt x="1194" y="769"/>
                  <a:pt x="1193" y="771"/>
                  <a:pt x="1192" y="775"/>
                </a:cubicBezTo>
                <a:cubicBezTo>
                  <a:pt x="1191" y="778"/>
                  <a:pt x="1191" y="780"/>
                  <a:pt x="1192" y="782"/>
                </a:cubicBezTo>
                <a:cubicBezTo>
                  <a:pt x="1180" y="785"/>
                  <a:pt x="1168" y="788"/>
                  <a:pt x="1156" y="791"/>
                </a:cubicBezTo>
                <a:cubicBezTo>
                  <a:pt x="1062" y="487"/>
                  <a:pt x="1062" y="487"/>
                  <a:pt x="1062" y="487"/>
                </a:cubicBezTo>
                <a:cubicBezTo>
                  <a:pt x="1005" y="434"/>
                  <a:pt x="1005" y="434"/>
                  <a:pt x="1005" y="434"/>
                </a:cubicBezTo>
                <a:cubicBezTo>
                  <a:pt x="903" y="466"/>
                  <a:pt x="903" y="466"/>
                  <a:pt x="903" y="466"/>
                </a:cubicBezTo>
                <a:cubicBezTo>
                  <a:pt x="887" y="541"/>
                  <a:pt x="887" y="541"/>
                  <a:pt x="887" y="541"/>
                </a:cubicBezTo>
                <a:cubicBezTo>
                  <a:pt x="955" y="760"/>
                  <a:pt x="955" y="760"/>
                  <a:pt x="955" y="760"/>
                </a:cubicBezTo>
                <a:cubicBezTo>
                  <a:pt x="752" y="368"/>
                  <a:pt x="752" y="368"/>
                  <a:pt x="752" y="368"/>
                </a:cubicBezTo>
                <a:cubicBezTo>
                  <a:pt x="732" y="379"/>
                  <a:pt x="732" y="379"/>
                  <a:pt x="732" y="379"/>
                </a:cubicBezTo>
                <a:cubicBezTo>
                  <a:pt x="712" y="340"/>
                  <a:pt x="712" y="340"/>
                  <a:pt x="712" y="340"/>
                </a:cubicBezTo>
                <a:cubicBezTo>
                  <a:pt x="696" y="348"/>
                  <a:pt x="696" y="348"/>
                  <a:pt x="696" y="348"/>
                </a:cubicBezTo>
                <a:cubicBezTo>
                  <a:pt x="676" y="311"/>
                  <a:pt x="676" y="311"/>
                  <a:pt x="676" y="311"/>
                </a:cubicBezTo>
                <a:cubicBezTo>
                  <a:pt x="569" y="366"/>
                  <a:pt x="569" y="366"/>
                  <a:pt x="569" y="366"/>
                </a:cubicBezTo>
                <a:cubicBezTo>
                  <a:pt x="589" y="403"/>
                  <a:pt x="589" y="403"/>
                  <a:pt x="589" y="403"/>
                </a:cubicBezTo>
                <a:cubicBezTo>
                  <a:pt x="572" y="412"/>
                  <a:pt x="572" y="412"/>
                  <a:pt x="572" y="412"/>
                </a:cubicBezTo>
                <a:cubicBezTo>
                  <a:pt x="593" y="451"/>
                  <a:pt x="593" y="451"/>
                  <a:pt x="593" y="451"/>
                </a:cubicBezTo>
                <a:cubicBezTo>
                  <a:pt x="576" y="459"/>
                  <a:pt x="576" y="459"/>
                  <a:pt x="576" y="459"/>
                </a:cubicBezTo>
                <a:cubicBezTo>
                  <a:pt x="753" y="801"/>
                  <a:pt x="753" y="801"/>
                  <a:pt x="753" y="801"/>
                </a:cubicBezTo>
                <a:cubicBezTo>
                  <a:pt x="748" y="798"/>
                  <a:pt x="742" y="796"/>
                  <a:pt x="736" y="795"/>
                </a:cubicBezTo>
                <a:cubicBezTo>
                  <a:pt x="736" y="795"/>
                  <a:pt x="736" y="795"/>
                  <a:pt x="736" y="794"/>
                </a:cubicBezTo>
                <a:cubicBezTo>
                  <a:pt x="732" y="792"/>
                  <a:pt x="728" y="790"/>
                  <a:pt x="724" y="789"/>
                </a:cubicBezTo>
                <a:cubicBezTo>
                  <a:pt x="706" y="781"/>
                  <a:pt x="686" y="788"/>
                  <a:pt x="677" y="803"/>
                </a:cubicBezTo>
                <a:cubicBezTo>
                  <a:pt x="668" y="803"/>
                  <a:pt x="659" y="805"/>
                  <a:pt x="651" y="810"/>
                </a:cubicBezTo>
                <a:cubicBezTo>
                  <a:pt x="638" y="818"/>
                  <a:pt x="632" y="833"/>
                  <a:pt x="634" y="847"/>
                </a:cubicBezTo>
                <a:cubicBezTo>
                  <a:pt x="634" y="847"/>
                  <a:pt x="634" y="847"/>
                  <a:pt x="634" y="847"/>
                </a:cubicBezTo>
                <a:cubicBezTo>
                  <a:pt x="601" y="854"/>
                  <a:pt x="582" y="892"/>
                  <a:pt x="602" y="923"/>
                </a:cubicBezTo>
                <a:cubicBezTo>
                  <a:pt x="603" y="925"/>
                  <a:pt x="604" y="927"/>
                  <a:pt x="605" y="928"/>
                </a:cubicBezTo>
                <a:cubicBezTo>
                  <a:pt x="605" y="928"/>
                  <a:pt x="605" y="928"/>
                  <a:pt x="605" y="928"/>
                </a:cubicBezTo>
                <a:cubicBezTo>
                  <a:pt x="600" y="939"/>
                  <a:pt x="600" y="954"/>
                  <a:pt x="608" y="962"/>
                </a:cubicBezTo>
                <a:cubicBezTo>
                  <a:pt x="609" y="963"/>
                  <a:pt x="609" y="963"/>
                  <a:pt x="610" y="964"/>
                </a:cubicBezTo>
                <a:cubicBezTo>
                  <a:pt x="611" y="966"/>
                  <a:pt x="613" y="968"/>
                  <a:pt x="614" y="971"/>
                </a:cubicBezTo>
                <a:cubicBezTo>
                  <a:pt x="613" y="974"/>
                  <a:pt x="613" y="978"/>
                  <a:pt x="614" y="981"/>
                </a:cubicBezTo>
                <a:cubicBezTo>
                  <a:pt x="614" y="981"/>
                  <a:pt x="614" y="981"/>
                  <a:pt x="614" y="981"/>
                </a:cubicBezTo>
                <a:cubicBezTo>
                  <a:pt x="596" y="986"/>
                  <a:pt x="588" y="1006"/>
                  <a:pt x="599" y="1022"/>
                </a:cubicBezTo>
                <a:cubicBezTo>
                  <a:pt x="600" y="1023"/>
                  <a:pt x="600" y="1024"/>
                  <a:pt x="601" y="1025"/>
                </a:cubicBezTo>
                <a:cubicBezTo>
                  <a:pt x="601" y="1025"/>
                  <a:pt x="601" y="1025"/>
                  <a:pt x="601" y="1025"/>
                </a:cubicBezTo>
                <a:cubicBezTo>
                  <a:pt x="598" y="1031"/>
                  <a:pt x="599" y="1038"/>
                  <a:pt x="603" y="1042"/>
                </a:cubicBezTo>
                <a:cubicBezTo>
                  <a:pt x="604" y="1043"/>
                  <a:pt x="604" y="1043"/>
                  <a:pt x="604" y="1043"/>
                </a:cubicBezTo>
                <a:cubicBezTo>
                  <a:pt x="609" y="1051"/>
                  <a:pt x="616" y="1055"/>
                  <a:pt x="625" y="1056"/>
                </a:cubicBezTo>
                <a:cubicBezTo>
                  <a:pt x="634" y="1056"/>
                  <a:pt x="642" y="1053"/>
                  <a:pt x="648" y="1045"/>
                </a:cubicBezTo>
                <a:cubicBezTo>
                  <a:pt x="648" y="1045"/>
                  <a:pt x="648" y="1045"/>
                  <a:pt x="648" y="1045"/>
                </a:cubicBezTo>
                <a:cubicBezTo>
                  <a:pt x="663" y="1045"/>
                  <a:pt x="677" y="1046"/>
                  <a:pt x="692" y="1048"/>
                </a:cubicBezTo>
                <a:cubicBezTo>
                  <a:pt x="693" y="1049"/>
                  <a:pt x="695" y="1051"/>
                  <a:pt x="696" y="1054"/>
                </a:cubicBezTo>
                <a:cubicBezTo>
                  <a:pt x="696" y="1054"/>
                  <a:pt x="696" y="1054"/>
                  <a:pt x="697" y="1054"/>
                </a:cubicBezTo>
                <a:cubicBezTo>
                  <a:pt x="670" y="1079"/>
                  <a:pt x="646" y="1106"/>
                  <a:pt x="622" y="1133"/>
                </a:cubicBezTo>
                <a:cubicBezTo>
                  <a:pt x="621" y="1127"/>
                  <a:pt x="618" y="1122"/>
                  <a:pt x="613" y="1118"/>
                </a:cubicBezTo>
                <a:cubicBezTo>
                  <a:pt x="602" y="1110"/>
                  <a:pt x="586" y="1113"/>
                  <a:pt x="578" y="1124"/>
                </a:cubicBezTo>
                <a:cubicBezTo>
                  <a:pt x="570" y="1136"/>
                  <a:pt x="572" y="1151"/>
                  <a:pt x="583" y="1159"/>
                </a:cubicBezTo>
                <a:cubicBezTo>
                  <a:pt x="587" y="1162"/>
                  <a:pt x="592" y="1164"/>
                  <a:pt x="597" y="1163"/>
                </a:cubicBezTo>
                <a:cubicBezTo>
                  <a:pt x="596" y="1164"/>
                  <a:pt x="596" y="1165"/>
                  <a:pt x="595" y="1166"/>
                </a:cubicBezTo>
                <a:cubicBezTo>
                  <a:pt x="578" y="1188"/>
                  <a:pt x="562" y="1209"/>
                  <a:pt x="546" y="1232"/>
                </a:cubicBezTo>
                <a:cubicBezTo>
                  <a:pt x="545" y="1228"/>
                  <a:pt x="542" y="1224"/>
                  <a:pt x="538" y="1221"/>
                </a:cubicBezTo>
                <a:cubicBezTo>
                  <a:pt x="527" y="1213"/>
                  <a:pt x="512" y="1216"/>
                  <a:pt x="504" y="1228"/>
                </a:cubicBezTo>
                <a:cubicBezTo>
                  <a:pt x="496" y="1239"/>
                  <a:pt x="498" y="1255"/>
                  <a:pt x="509" y="1262"/>
                </a:cubicBezTo>
                <a:cubicBezTo>
                  <a:pt x="513" y="1266"/>
                  <a:pt x="518" y="1267"/>
                  <a:pt x="523" y="1267"/>
                </a:cubicBezTo>
                <a:cubicBezTo>
                  <a:pt x="511" y="1286"/>
                  <a:pt x="500" y="1306"/>
                  <a:pt x="489" y="1326"/>
                </a:cubicBezTo>
                <a:cubicBezTo>
                  <a:pt x="488" y="1326"/>
                  <a:pt x="488" y="1325"/>
                  <a:pt x="488" y="1325"/>
                </a:cubicBezTo>
                <a:cubicBezTo>
                  <a:pt x="485" y="1325"/>
                  <a:pt x="482" y="1324"/>
                  <a:pt x="479" y="1323"/>
                </a:cubicBezTo>
                <a:cubicBezTo>
                  <a:pt x="479" y="1323"/>
                  <a:pt x="479" y="1323"/>
                  <a:pt x="478" y="1322"/>
                </a:cubicBezTo>
                <a:cubicBezTo>
                  <a:pt x="474" y="1314"/>
                  <a:pt x="475" y="1304"/>
                  <a:pt x="472" y="1296"/>
                </a:cubicBezTo>
                <a:cubicBezTo>
                  <a:pt x="470" y="1290"/>
                  <a:pt x="467" y="1286"/>
                  <a:pt x="463" y="1282"/>
                </a:cubicBezTo>
                <a:cubicBezTo>
                  <a:pt x="463" y="1282"/>
                  <a:pt x="463" y="1281"/>
                  <a:pt x="463" y="1281"/>
                </a:cubicBezTo>
                <a:cubicBezTo>
                  <a:pt x="464" y="1278"/>
                  <a:pt x="465" y="1275"/>
                  <a:pt x="465" y="1271"/>
                </a:cubicBezTo>
                <a:cubicBezTo>
                  <a:pt x="466" y="1265"/>
                  <a:pt x="463" y="1260"/>
                  <a:pt x="458" y="1256"/>
                </a:cubicBezTo>
                <a:cubicBezTo>
                  <a:pt x="457" y="1254"/>
                  <a:pt x="457" y="1253"/>
                  <a:pt x="458" y="1252"/>
                </a:cubicBezTo>
                <a:cubicBezTo>
                  <a:pt x="462" y="1243"/>
                  <a:pt x="460" y="1234"/>
                  <a:pt x="453" y="1227"/>
                </a:cubicBezTo>
                <a:cubicBezTo>
                  <a:pt x="447" y="1223"/>
                  <a:pt x="441" y="1221"/>
                  <a:pt x="435" y="1220"/>
                </a:cubicBezTo>
                <a:cubicBezTo>
                  <a:pt x="434" y="1220"/>
                  <a:pt x="434" y="1220"/>
                  <a:pt x="434" y="1220"/>
                </a:cubicBezTo>
                <a:cubicBezTo>
                  <a:pt x="432" y="1219"/>
                  <a:pt x="429" y="1218"/>
                  <a:pt x="426" y="1218"/>
                </a:cubicBezTo>
                <a:cubicBezTo>
                  <a:pt x="415" y="1214"/>
                  <a:pt x="404" y="1220"/>
                  <a:pt x="399" y="1230"/>
                </a:cubicBezTo>
                <a:cubicBezTo>
                  <a:pt x="394" y="1230"/>
                  <a:pt x="389" y="1232"/>
                  <a:pt x="384" y="1236"/>
                </a:cubicBezTo>
                <a:cubicBezTo>
                  <a:pt x="377" y="1241"/>
                  <a:pt x="374" y="1251"/>
                  <a:pt x="377" y="1259"/>
                </a:cubicBezTo>
                <a:cubicBezTo>
                  <a:pt x="377" y="1259"/>
                  <a:pt x="377" y="1259"/>
                  <a:pt x="377" y="1259"/>
                </a:cubicBezTo>
                <a:cubicBezTo>
                  <a:pt x="357" y="1266"/>
                  <a:pt x="349" y="1290"/>
                  <a:pt x="363" y="1307"/>
                </a:cubicBezTo>
                <a:cubicBezTo>
                  <a:pt x="363" y="1308"/>
                  <a:pt x="364" y="1309"/>
                  <a:pt x="365" y="1310"/>
                </a:cubicBezTo>
                <a:cubicBezTo>
                  <a:pt x="365" y="1310"/>
                  <a:pt x="365" y="1310"/>
                  <a:pt x="365" y="1310"/>
                </a:cubicBezTo>
                <a:cubicBezTo>
                  <a:pt x="364" y="1313"/>
                  <a:pt x="363" y="1315"/>
                  <a:pt x="363" y="1318"/>
                </a:cubicBezTo>
                <a:cubicBezTo>
                  <a:pt x="204" y="1259"/>
                  <a:pt x="204" y="1259"/>
                  <a:pt x="204" y="1259"/>
                </a:cubicBezTo>
                <a:cubicBezTo>
                  <a:pt x="195" y="1284"/>
                  <a:pt x="195" y="1284"/>
                  <a:pt x="195" y="1284"/>
                </a:cubicBezTo>
                <a:cubicBezTo>
                  <a:pt x="161" y="1272"/>
                  <a:pt x="161" y="1272"/>
                  <a:pt x="161" y="1272"/>
                </a:cubicBezTo>
                <a:cubicBezTo>
                  <a:pt x="155" y="1287"/>
                  <a:pt x="155" y="1287"/>
                  <a:pt x="155" y="1287"/>
                </a:cubicBezTo>
                <a:cubicBezTo>
                  <a:pt x="125" y="1276"/>
                  <a:pt x="125" y="1276"/>
                  <a:pt x="125" y="1276"/>
                </a:cubicBezTo>
                <a:cubicBezTo>
                  <a:pt x="88" y="1376"/>
                  <a:pt x="88" y="1376"/>
                  <a:pt x="88" y="1376"/>
                </a:cubicBezTo>
                <a:cubicBezTo>
                  <a:pt x="118" y="1387"/>
                  <a:pt x="118" y="1387"/>
                  <a:pt x="118" y="1387"/>
                </a:cubicBezTo>
                <a:cubicBezTo>
                  <a:pt x="112" y="1403"/>
                  <a:pt x="112" y="1403"/>
                  <a:pt x="112" y="1403"/>
                </a:cubicBezTo>
                <a:cubicBezTo>
                  <a:pt x="147" y="1415"/>
                  <a:pt x="147" y="1415"/>
                  <a:pt x="147" y="1415"/>
                </a:cubicBezTo>
                <a:cubicBezTo>
                  <a:pt x="141" y="1431"/>
                  <a:pt x="141" y="1431"/>
                  <a:pt x="141" y="1431"/>
                </a:cubicBezTo>
                <a:cubicBezTo>
                  <a:pt x="351" y="1508"/>
                  <a:pt x="351" y="1508"/>
                  <a:pt x="351" y="1508"/>
                </a:cubicBezTo>
                <a:cubicBezTo>
                  <a:pt x="37" y="1445"/>
                  <a:pt x="37" y="1445"/>
                  <a:pt x="37" y="1445"/>
                </a:cubicBezTo>
                <a:cubicBezTo>
                  <a:pt x="0" y="1636"/>
                  <a:pt x="0" y="1636"/>
                  <a:pt x="0" y="1636"/>
                </a:cubicBezTo>
                <a:cubicBezTo>
                  <a:pt x="289" y="1694"/>
                  <a:pt x="289" y="1694"/>
                  <a:pt x="289" y="1694"/>
                </a:cubicBezTo>
                <a:cubicBezTo>
                  <a:pt x="288" y="1695"/>
                  <a:pt x="286" y="1695"/>
                  <a:pt x="285" y="1695"/>
                </a:cubicBezTo>
                <a:cubicBezTo>
                  <a:pt x="285" y="1695"/>
                  <a:pt x="285" y="1695"/>
                  <a:pt x="285" y="1695"/>
                </a:cubicBezTo>
                <a:cubicBezTo>
                  <a:pt x="282" y="1695"/>
                  <a:pt x="279" y="1695"/>
                  <a:pt x="277" y="1696"/>
                </a:cubicBezTo>
                <a:cubicBezTo>
                  <a:pt x="265" y="1697"/>
                  <a:pt x="256" y="1706"/>
                  <a:pt x="256" y="1717"/>
                </a:cubicBezTo>
                <a:cubicBezTo>
                  <a:pt x="251" y="1720"/>
                  <a:pt x="247" y="1723"/>
                  <a:pt x="244" y="1728"/>
                </a:cubicBezTo>
                <a:cubicBezTo>
                  <a:pt x="239" y="1736"/>
                  <a:pt x="241" y="1746"/>
                  <a:pt x="246" y="1753"/>
                </a:cubicBezTo>
                <a:cubicBezTo>
                  <a:pt x="246" y="1753"/>
                  <a:pt x="246" y="1753"/>
                  <a:pt x="246" y="1753"/>
                </a:cubicBezTo>
                <a:cubicBezTo>
                  <a:pt x="230" y="1766"/>
                  <a:pt x="231" y="1792"/>
                  <a:pt x="251" y="1803"/>
                </a:cubicBezTo>
                <a:cubicBezTo>
                  <a:pt x="252" y="1803"/>
                  <a:pt x="253" y="1804"/>
                  <a:pt x="254" y="1805"/>
                </a:cubicBezTo>
                <a:cubicBezTo>
                  <a:pt x="254" y="1805"/>
                  <a:pt x="254" y="1805"/>
                  <a:pt x="254" y="1805"/>
                </a:cubicBezTo>
                <a:cubicBezTo>
                  <a:pt x="254" y="1812"/>
                  <a:pt x="259" y="1820"/>
                  <a:pt x="265" y="1822"/>
                </a:cubicBezTo>
                <a:cubicBezTo>
                  <a:pt x="266" y="1822"/>
                  <a:pt x="266" y="1822"/>
                  <a:pt x="267" y="1822"/>
                </a:cubicBezTo>
                <a:cubicBezTo>
                  <a:pt x="275" y="1828"/>
                  <a:pt x="284" y="1829"/>
                  <a:pt x="294" y="1825"/>
                </a:cubicBezTo>
                <a:cubicBezTo>
                  <a:pt x="305" y="1821"/>
                  <a:pt x="311" y="1814"/>
                  <a:pt x="313" y="1803"/>
                </a:cubicBezTo>
                <a:cubicBezTo>
                  <a:pt x="313" y="1803"/>
                  <a:pt x="313" y="1803"/>
                  <a:pt x="314" y="1803"/>
                </a:cubicBezTo>
                <a:cubicBezTo>
                  <a:pt x="328" y="1796"/>
                  <a:pt x="343" y="1790"/>
                  <a:pt x="358" y="1785"/>
                </a:cubicBezTo>
                <a:cubicBezTo>
                  <a:pt x="356" y="1805"/>
                  <a:pt x="356" y="1826"/>
                  <a:pt x="356" y="1847"/>
                </a:cubicBezTo>
                <a:cubicBezTo>
                  <a:pt x="356" y="1862"/>
                  <a:pt x="356" y="1878"/>
                  <a:pt x="357" y="1893"/>
                </a:cubicBezTo>
                <a:cubicBezTo>
                  <a:pt x="352" y="1890"/>
                  <a:pt x="346" y="1888"/>
                  <a:pt x="341" y="1889"/>
                </a:cubicBezTo>
                <a:cubicBezTo>
                  <a:pt x="327" y="1891"/>
                  <a:pt x="318" y="1904"/>
                  <a:pt x="320" y="1917"/>
                </a:cubicBezTo>
                <a:cubicBezTo>
                  <a:pt x="322" y="1931"/>
                  <a:pt x="334" y="1941"/>
                  <a:pt x="347" y="1939"/>
                </a:cubicBezTo>
                <a:cubicBezTo>
                  <a:pt x="352" y="1939"/>
                  <a:pt x="356" y="1937"/>
                  <a:pt x="359" y="1934"/>
                </a:cubicBezTo>
                <a:cubicBezTo>
                  <a:pt x="359" y="1936"/>
                  <a:pt x="360" y="1938"/>
                  <a:pt x="360" y="1939"/>
                </a:cubicBezTo>
                <a:cubicBezTo>
                  <a:pt x="356" y="1942"/>
                  <a:pt x="352" y="1943"/>
                  <a:pt x="348" y="1944"/>
                </a:cubicBezTo>
                <a:cubicBezTo>
                  <a:pt x="332" y="1946"/>
                  <a:pt x="318" y="1934"/>
                  <a:pt x="316" y="1918"/>
                </a:cubicBezTo>
                <a:cubicBezTo>
                  <a:pt x="314" y="1902"/>
                  <a:pt x="324" y="1887"/>
                  <a:pt x="340" y="1885"/>
                </a:cubicBezTo>
                <a:cubicBezTo>
                  <a:pt x="345" y="1884"/>
                  <a:pt x="349" y="1885"/>
                  <a:pt x="353" y="1886"/>
                </a:cubicBezTo>
                <a:cubicBezTo>
                  <a:pt x="349" y="1856"/>
                  <a:pt x="349" y="1856"/>
                  <a:pt x="349" y="1856"/>
                </a:cubicBezTo>
                <a:cubicBezTo>
                  <a:pt x="320" y="1859"/>
                  <a:pt x="285" y="1873"/>
                  <a:pt x="290" y="1909"/>
                </a:cubicBezTo>
                <a:cubicBezTo>
                  <a:pt x="228" y="1947"/>
                  <a:pt x="236" y="2038"/>
                  <a:pt x="306" y="2057"/>
                </a:cubicBezTo>
                <a:cubicBezTo>
                  <a:pt x="311" y="2066"/>
                  <a:pt x="317" y="2072"/>
                  <a:pt x="325" y="2076"/>
                </a:cubicBezTo>
                <a:cubicBezTo>
                  <a:pt x="323" y="2076"/>
                  <a:pt x="322" y="2076"/>
                  <a:pt x="320" y="2076"/>
                </a:cubicBezTo>
                <a:cubicBezTo>
                  <a:pt x="314" y="2076"/>
                  <a:pt x="310" y="2079"/>
                  <a:pt x="306" y="2083"/>
                </a:cubicBezTo>
                <a:cubicBezTo>
                  <a:pt x="306" y="2083"/>
                  <a:pt x="306" y="2083"/>
                  <a:pt x="306" y="2083"/>
                </a:cubicBezTo>
                <a:cubicBezTo>
                  <a:pt x="304" y="2083"/>
                  <a:pt x="302" y="2084"/>
                  <a:pt x="300" y="2086"/>
                </a:cubicBezTo>
                <a:cubicBezTo>
                  <a:pt x="292" y="2090"/>
                  <a:pt x="289" y="2100"/>
                  <a:pt x="292" y="2108"/>
                </a:cubicBezTo>
                <a:cubicBezTo>
                  <a:pt x="290" y="2111"/>
                  <a:pt x="288" y="2115"/>
                  <a:pt x="288" y="2120"/>
                </a:cubicBezTo>
                <a:cubicBezTo>
                  <a:pt x="287" y="2127"/>
                  <a:pt x="291" y="2134"/>
                  <a:pt x="297" y="2137"/>
                </a:cubicBezTo>
                <a:cubicBezTo>
                  <a:pt x="297" y="2137"/>
                  <a:pt x="297" y="2137"/>
                  <a:pt x="297" y="2137"/>
                </a:cubicBezTo>
                <a:cubicBezTo>
                  <a:pt x="294" y="2143"/>
                  <a:pt x="294" y="2150"/>
                  <a:pt x="297" y="2156"/>
                </a:cubicBezTo>
                <a:cubicBezTo>
                  <a:pt x="294" y="2156"/>
                  <a:pt x="291" y="2157"/>
                  <a:pt x="289" y="2158"/>
                </a:cubicBezTo>
                <a:cubicBezTo>
                  <a:pt x="286" y="2158"/>
                  <a:pt x="285" y="2157"/>
                  <a:pt x="284" y="2155"/>
                </a:cubicBezTo>
                <a:cubicBezTo>
                  <a:pt x="276" y="2143"/>
                  <a:pt x="264" y="2139"/>
                  <a:pt x="250" y="2143"/>
                </a:cubicBezTo>
                <a:cubicBezTo>
                  <a:pt x="241" y="2146"/>
                  <a:pt x="234" y="2153"/>
                  <a:pt x="229" y="2160"/>
                </a:cubicBezTo>
                <a:cubicBezTo>
                  <a:pt x="229" y="2160"/>
                  <a:pt x="228" y="2160"/>
                  <a:pt x="228" y="2160"/>
                </a:cubicBezTo>
                <a:cubicBezTo>
                  <a:pt x="225" y="2163"/>
                  <a:pt x="222" y="2165"/>
                  <a:pt x="220" y="2168"/>
                </a:cubicBezTo>
                <a:cubicBezTo>
                  <a:pt x="207" y="2179"/>
                  <a:pt x="205" y="2196"/>
                  <a:pt x="214" y="2209"/>
                </a:cubicBezTo>
                <a:cubicBezTo>
                  <a:pt x="211" y="2216"/>
                  <a:pt x="209" y="2224"/>
                  <a:pt x="210" y="2232"/>
                </a:cubicBezTo>
                <a:cubicBezTo>
                  <a:pt x="212" y="2245"/>
                  <a:pt x="221" y="2255"/>
                  <a:pt x="233" y="2258"/>
                </a:cubicBezTo>
                <a:cubicBezTo>
                  <a:pt x="233" y="2258"/>
                  <a:pt x="233" y="2258"/>
                  <a:pt x="233" y="2258"/>
                </a:cubicBezTo>
                <a:cubicBezTo>
                  <a:pt x="226" y="2287"/>
                  <a:pt x="249" y="2314"/>
                  <a:pt x="281" y="2310"/>
                </a:cubicBezTo>
                <a:cubicBezTo>
                  <a:pt x="282" y="2310"/>
                  <a:pt x="284" y="2310"/>
                  <a:pt x="285" y="2310"/>
                </a:cubicBezTo>
                <a:cubicBezTo>
                  <a:pt x="285" y="2310"/>
                  <a:pt x="285" y="2310"/>
                  <a:pt x="285" y="2310"/>
                </a:cubicBezTo>
                <a:cubicBezTo>
                  <a:pt x="286" y="2310"/>
                  <a:pt x="286" y="2310"/>
                  <a:pt x="286" y="2311"/>
                </a:cubicBezTo>
                <a:cubicBezTo>
                  <a:pt x="248" y="2330"/>
                  <a:pt x="248" y="2330"/>
                  <a:pt x="248" y="2330"/>
                </a:cubicBezTo>
                <a:cubicBezTo>
                  <a:pt x="181" y="2469"/>
                  <a:pt x="181" y="2469"/>
                  <a:pt x="181" y="2469"/>
                </a:cubicBezTo>
                <a:cubicBezTo>
                  <a:pt x="333" y="2493"/>
                  <a:pt x="333" y="2493"/>
                  <a:pt x="333" y="2493"/>
                </a:cubicBezTo>
                <a:cubicBezTo>
                  <a:pt x="412" y="2452"/>
                  <a:pt x="412" y="2452"/>
                  <a:pt x="412" y="2452"/>
                </a:cubicBezTo>
                <a:cubicBezTo>
                  <a:pt x="285" y="2549"/>
                  <a:pt x="285" y="2549"/>
                  <a:pt x="285" y="2549"/>
                </a:cubicBezTo>
                <a:cubicBezTo>
                  <a:pt x="309" y="2580"/>
                  <a:pt x="309" y="2580"/>
                  <a:pt x="309" y="2580"/>
                </a:cubicBezTo>
                <a:cubicBezTo>
                  <a:pt x="280" y="2602"/>
                  <a:pt x="280" y="2602"/>
                  <a:pt x="280" y="2602"/>
                </a:cubicBezTo>
                <a:cubicBezTo>
                  <a:pt x="294" y="2621"/>
                  <a:pt x="294" y="2621"/>
                  <a:pt x="294" y="2621"/>
                </a:cubicBezTo>
                <a:cubicBezTo>
                  <a:pt x="269" y="2640"/>
                  <a:pt x="269" y="2640"/>
                  <a:pt x="269" y="2640"/>
                </a:cubicBezTo>
                <a:cubicBezTo>
                  <a:pt x="364" y="2764"/>
                  <a:pt x="364" y="2764"/>
                  <a:pt x="364" y="2764"/>
                </a:cubicBezTo>
                <a:cubicBezTo>
                  <a:pt x="389" y="2744"/>
                  <a:pt x="389" y="2744"/>
                  <a:pt x="389" y="2744"/>
                </a:cubicBezTo>
                <a:cubicBezTo>
                  <a:pt x="404" y="2764"/>
                  <a:pt x="404" y="2764"/>
                  <a:pt x="404" y="2764"/>
                </a:cubicBezTo>
                <a:cubicBezTo>
                  <a:pt x="433" y="2742"/>
                  <a:pt x="433" y="2742"/>
                  <a:pt x="433" y="2742"/>
                </a:cubicBezTo>
                <a:cubicBezTo>
                  <a:pt x="448" y="2761"/>
                  <a:pt x="448" y="2761"/>
                  <a:pt x="448" y="2761"/>
                </a:cubicBezTo>
                <a:cubicBezTo>
                  <a:pt x="584" y="2656"/>
                  <a:pt x="584" y="2656"/>
                  <a:pt x="584" y="2656"/>
                </a:cubicBezTo>
                <a:cubicBezTo>
                  <a:pt x="263" y="2988"/>
                  <a:pt x="263" y="2988"/>
                  <a:pt x="263" y="2988"/>
                </a:cubicBezTo>
                <a:cubicBezTo>
                  <a:pt x="395" y="3115"/>
                  <a:pt x="395" y="3115"/>
                  <a:pt x="395" y="3115"/>
                </a:cubicBezTo>
                <a:cubicBezTo>
                  <a:pt x="785" y="2712"/>
                  <a:pt x="785" y="2712"/>
                  <a:pt x="785" y="2712"/>
                </a:cubicBezTo>
                <a:cubicBezTo>
                  <a:pt x="808" y="2730"/>
                  <a:pt x="833" y="2748"/>
                  <a:pt x="859" y="2764"/>
                </a:cubicBezTo>
                <a:cubicBezTo>
                  <a:pt x="858" y="2764"/>
                  <a:pt x="858" y="2765"/>
                  <a:pt x="858" y="2765"/>
                </a:cubicBezTo>
                <a:cubicBezTo>
                  <a:pt x="856" y="2769"/>
                  <a:pt x="855" y="2773"/>
                  <a:pt x="853" y="2776"/>
                </a:cubicBezTo>
                <a:cubicBezTo>
                  <a:pt x="853" y="2777"/>
                  <a:pt x="852" y="2777"/>
                  <a:pt x="851" y="2778"/>
                </a:cubicBezTo>
                <a:cubicBezTo>
                  <a:pt x="839" y="2783"/>
                  <a:pt x="825" y="2779"/>
                  <a:pt x="813" y="2782"/>
                </a:cubicBezTo>
                <a:cubicBezTo>
                  <a:pt x="806" y="2783"/>
                  <a:pt x="799" y="2787"/>
                  <a:pt x="792" y="2791"/>
                </a:cubicBezTo>
                <a:cubicBezTo>
                  <a:pt x="792" y="2791"/>
                  <a:pt x="792" y="2791"/>
                  <a:pt x="791" y="2791"/>
                </a:cubicBezTo>
                <a:cubicBezTo>
                  <a:pt x="788" y="2788"/>
                  <a:pt x="783" y="2786"/>
                  <a:pt x="778" y="2786"/>
                </a:cubicBezTo>
                <a:cubicBezTo>
                  <a:pt x="769" y="2784"/>
                  <a:pt x="761" y="2787"/>
                  <a:pt x="755" y="2793"/>
                </a:cubicBezTo>
                <a:cubicBezTo>
                  <a:pt x="753" y="2793"/>
                  <a:pt x="752" y="2793"/>
                  <a:pt x="750" y="2792"/>
                </a:cubicBezTo>
                <a:cubicBezTo>
                  <a:pt x="737" y="2784"/>
                  <a:pt x="725" y="2785"/>
                  <a:pt x="714" y="2795"/>
                </a:cubicBezTo>
                <a:cubicBezTo>
                  <a:pt x="707" y="2801"/>
                  <a:pt x="703" y="2809"/>
                  <a:pt x="701" y="2819"/>
                </a:cubicBezTo>
                <a:cubicBezTo>
                  <a:pt x="701" y="2819"/>
                  <a:pt x="701" y="2819"/>
                  <a:pt x="701" y="2819"/>
                </a:cubicBezTo>
                <a:cubicBezTo>
                  <a:pt x="699" y="2822"/>
                  <a:pt x="697" y="2826"/>
                  <a:pt x="696" y="2829"/>
                </a:cubicBezTo>
                <a:cubicBezTo>
                  <a:pt x="688" y="2844"/>
                  <a:pt x="694" y="2861"/>
                  <a:pt x="707" y="2870"/>
                </a:cubicBezTo>
                <a:cubicBezTo>
                  <a:pt x="707" y="2877"/>
                  <a:pt x="708" y="2885"/>
                  <a:pt x="712" y="2892"/>
                </a:cubicBezTo>
                <a:cubicBezTo>
                  <a:pt x="719" y="2903"/>
                  <a:pt x="731" y="2908"/>
                  <a:pt x="743" y="2907"/>
                </a:cubicBezTo>
                <a:cubicBezTo>
                  <a:pt x="744" y="2907"/>
                  <a:pt x="744" y="2907"/>
                  <a:pt x="744" y="2907"/>
                </a:cubicBezTo>
                <a:cubicBezTo>
                  <a:pt x="749" y="2936"/>
                  <a:pt x="781" y="2952"/>
                  <a:pt x="808" y="2936"/>
                </a:cubicBezTo>
                <a:cubicBezTo>
                  <a:pt x="809" y="2935"/>
                  <a:pt x="811" y="2935"/>
                  <a:pt x="812" y="2934"/>
                </a:cubicBezTo>
                <a:cubicBezTo>
                  <a:pt x="812" y="2934"/>
                  <a:pt x="812" y="2934"/>
                  <a:pt x="812" y="2934"/>
                </a:cubicBezTo>
                <a:cubicBezTo>
                  <a:pt x="821" y="2938"/>
                  <a:pt x="834" y="2939"/>
                  <a:pt x="841" y="2932"/>
                </a:cubicBezTo>
                <a:cubicBezTo>
                  <a:pt x="842" y="2931"/>
                  <a:pt x="842" y="2931"/>
                  <a:pt x="843" y="2930"/>
                </a:cubicBezTo>
                <a:cubicBezTo>
                  <a:pt x="855" y="2924"/>
                  <a:pt x="863" y="2913"/>
                  <a:pt x="866" y="2899"/>
                </a:cubicBezTo>
                <a:cubicBezTo>
                  <a:pt x="868" y="2883"/>
                  <a:pt x="863" y="2871"/>
                  <a:pt x="852" y="2861"/>
                </a:cubicBezTo>
                <a:cubicBezTo>
                  <a:pt x="852" y="2860"/>
                  <a:pt x="852" y="2860"/>
                  <a:pt x="852" y="2859"/>
                </a:cubicBezTo>
                <a:cubicBezTo>
                  <a:pt x="854" y="2836"/>
                  <a:pt x="857" y="2812"/>
                  <a:pt x="862" y="2789"/>
                </a:cubicBezTo>
                <a:cubicBezTo>
                  <a:pt x="865" y="2787"/>
                  <a:pt x="868" y="2785"/>
                  <a:pt x="872" y="2783"/>
                </a:cubicBezTo>
                <a:cubicBezTo>
                  <a:pt x="876" y="2781"/>
                  <a:pt x="878" y="2779"/>
                  <a:pt x="879" y="2777"/>
                </a:cubicBezTo>
                <a:cubicBezTo>
                  <a:pt x="891" y="2784"/>
                  <a:pt x="903" y="2791"/>
                  <a:pt x="916" y="2798"/>
                </a:cubicBezTo>
                <a:cubicBezTo>
                  <a:pt x="911" y="2800"/>
                  <a:pt x="907" y="2804"/>
                  <a:pt x="905" y="2809"/>
                </a:cubicBezTo>
                <a:cubicBezTo>
                  <a:pt x="899" y="2821"/>
                  <a:pt x="905" y="2836"/>
                  <a:pt x="917" y="2842"/>
                </a:cubicBezTo>
                <a:cubicBezTo>
                  <a:pt x="930" y="2848"/>
                  <a:pt x="945" y="2843"/>
                  <a:pt x="951" y="2831"/>
                </a:cubicBezTo>
                <a:cubicBezTo>
                  <a:pt x="953" y="2827"/>
                  <a:pt x="953" y="2822"/>
                  <a:pt x="953" y="2818"/>
                </a:cubicBezTo>
                <a:cubicBezTo>
                  <a:pt x="954" y="2819"/>
                  <a:pt x="956" y="2819"/>
                  <a:pt x="958" y="2820"/>
                </a:cubicBezTo>
                <a:cubicBezTo>
                  <a:pt x="958" y="2824"/>
                  <a:pt x="957" y="2829"/>
                  <a:pt x="955" y="2833"/>
                </a:cubicBezTo>
                <a:cubicBezTo>
                  <a:pt x="948" y="2847"/>
                  <a:pt x="931" y="2853"/>
                  <a:pt x="916" y="2846"/>
                </a:cubicBezTo>
                <a:cubicBezTo>
                  <a:pt x="902" y="2839"/>
                  <a:pt x="895" y="2823"/>
                  <a:pt x="900" y="2809"/>
                </a:cubicBezTo>
                <a:cubicBezTo>
                  <a:pt x="900" y="2809"/>
                  <a:pt x="901" y="2808"/>
                  <a:pt x="901" y="2807"/>
                </a:cubicBezTo>
                <a:cubicBezTo>
                  <a:pt x="901" y="2807"/>
                  <a:pt x="901" y="2807"/>
                  <a:pt x="901" y="2807"/>
                </a:cubicBezTo>
                <a:cubicBezTo>
                  <a:pt x="903" y="2803"/>
                  <a:pt x="906" y="2800"/>
                  <a:pt x="909" y="2797"/>
                </a:cubicBezTo>
                <a:cubicBezTo>
                  <a:pt x="895" y="2790"/>
                  <a:pt x="895" y="2790"/>
                  <a:pt x="895" y="2790"/>
                </a:cubicBezTo>
                <a:cubicBezTo>
                  <a:pt x="894" y="2791"/>
                  <a:pt x="894" y="2792"/>
                  <a:pt x="893" y="2793"/>
                </a:cubicBezTo>
                <a:cubicBezTo>
                  <a:pt x="888" y="2791"/>
                  <a:pt x="886" y="2795"/>
                  <a:pt x="882" y="2801"/>
                </a:cubicBezTo>
                <a:cubicBezTo>
                  <a:pt x="879" y="2809"/>
                  <a:pt x="885" y="2812"/>
                  <a:pt x="885" y="2812"/>
                </a:cubicBezTo>
                <a:cubicBezTo>
                  <a:pt x="885" y="2812"/>
                  <a:pt x="885" y="2812"/>
                  <a:pt x="885" y="2812"/>
                </a:cubicBezTo>
                <a:cubicBezTo>
                  <a:pt x="880" y="2831"/>
                  <a:pt x="881" y="2851"/>
                  <a:pt x="895" y="2866"/>
                </a:cubicBezTo>
                <a:cubicBezTo>
                  <a:pt x="892" y="2939"/>
                  <a:pt x="976" y="2975"/>
                  <a:pt x="1031" y="2928"/>
                </a:cubicBezTo>
                <a:cubicBezTo>
                  <a:pt x="1064" y="2944"/>
                  <a:pt x="1088" y="2915"/>
                  <a:pt x="1100" y="2888"/>
                </a:cubicBezTo>
                <a:cubicBezTo>
                  <a:pt x="1072" y="2875"/>
                  <a:pt x="1072" y="2875"/>
                  <a:pt x="1072" y="2875"/>
                </a:cubicBezTo>
                <a:cubicBezTo>
                  <a:pt x="1073" y="2879"/>
                  <a:pt x="1072" y="2884"/>
                  <a:pt x="1070" y="2888"/>
                </a:cubicBezTo>
                <a:cubicBezTo>
                  <a:pt x="1063" y="2902"/>
                  <a:pt x="1045" y="2908"/>
                  <a:pt x="1031" y="2901"/>
                </a:cubicBezTo>
                <a:cubicBezTo>
                  <a:pt x="1016" y="2893"/>
                  <a:pt x="1009" y="2876"/>
                  <a:pt x="1016" y="2862"/>
                </a:cubicBezTo>
                <a:cubicBezTo>
                  <a:pt x="1018" y="2858"/>
                  <a:pt x="1021" y="2855"/>
                  <a:pt x="1024" y="2852"/>
                </a:cubicBezTo>
                <a:cubicBezTo>
                  <a:pt x="992" y="2837"/>
                  <a:pt x="992" y="2837"/>
                  <a:pt x="992" y="2837"/>
                </a:cubicBezTo>
                <a:cubicBezTo>
                  <a:pt x="1004" y="2842"/>
                  <a:pt x="1017" y="2848"/>
                  <a:pt x="1030" y="2853"/>
                </a:cubicBezTo>
                <a:cubicBezTo>
                  <a:pt x="1026" y="2856"/>
                  <a:pt x="1022" y="2859"/>
                  <a:pt x="1020" y="2864"/>
                </a:cubicBezTo>
                <a:cubicBezTo>
                  <a:pt x="1014" y="2876"/>
                  <a:pt x="1020" y="2891"/>
                  <a:pt x="1032" y="2897"/>
                </a:cubicBezTo>
                <a:cubicBezTo>
                  <a:pt x="1045" y="2903"/>
                  <a:pt x="1060" y="2898"/>
                  <a:pt x="1066" y="2886"/>
                </a:cubicBezTo>
                <a:cubicBezTo>
                  <a:pt x="1069" y="2880"/>
                  <a:pt x="1069" y="2873"/>
                  <a:pt x="1066" y="2867"/>
                </a:cubicBezTo>
                <a:cubicBezTo>
                  <a:pt x="1094" y="2877"/>
                  <a:pt x="1121" y="2886"/>
                  <a:pt x="1150" y="2894"/>
                </a:cubicBezTo>
                <a:cubicBezTo>
                  <a:pt x="1071" y="3422"/>
                  <a:pt x="1071" y="3422"/>
                  <a:pt x="1071" y="3422"/>
                </a:cubicBezTo>
                <a:cubicBezTo>
                  <a:pt x="1111" y="3428"/>
                  <a:pt x="1111" y="3428"/>
                  <a:pt x="1111" y="3428"/>
                </a:cubicBezTo>
                <a:cubicBezTo>
                  <a:pt x="1106" y="3462"/>
                  <a:pt x="1106" y="3462"/>
                  <a:pt x="1106" y="3462"/>
                </a:cubicBezTo>
                <a:cubicBezTo>
                  <a:pt x="1150" y="3514"/>
                  <a:pt x="1150" y="3514"/>
                  <a:pt x="1150" y="3514"/>
                </a:cubicBezTo>
                <a:cubicBezTo>
                  <a:pt x="1206" y="3477"/>
                  <a:pt x="1206" y="3477"/>
                  <a:pt x="1206" y="3477"/>
                </a:cubicBezTo>
                <a:cubicBezTo>
                  <a:pt x="1211" y="3443"/>
                  <a:pt x="1211" y="3443"/>
                  <a:pt x="1211" y="3443"/>
                </a:cubicBezTo>
                <a:cubicBezTo>
                  <a:pt x="1251" y="3449"/>
                  <a:pt x="1251" y="3449"/>
                  <a:pt x="1251" y="3449"/>
                </a:cubicBezTo>
                <a:cubicBezTo>
                  <a:pt x="1318" y="3002"/>
                  <a:pt x="1318" y="3002"/>
                  <a:pt x="1318" y="3002"/>
                </a:cubicBezTo>
                <a:cubicBezTo>
                  <a:pt x="1322" y="3686"/>
                  <a:pt x="1322" y="3686"/>
                  <a:pt x="1322" y="3686"/>
                </a:cubicBezTo>
                <a:cubicBezTo>
                  <a:pt x="1628" y="3684"/>
                  <a:pt x="1628" y="3684"/>
                  <a:pt x="1628" y="3684"/>
                </a:cubicBezTo>
                <a:cubicBezTo>
                  <a:pt x="1624" y="2920"/>
                  <a:pt x="1624" y="2920"/>
                  <a:pt x="1624" y="2920"/>
                </a:cubicBezTo>
                <a:cubicBezTo>
                  <a:pt x="1644" y="2916"/>
                  <a:pt x="1665" y="2912"/>
                  <a:pt x="1685" y="2908"/>
                </a:cubicBezTo>
                <a:cubicBezTo>
                  <a:pt x="1685" y="2908"/>
                  <a:pt x="1685" y="2909"/>
                  <a:pt x="1685" y="2909"/>
                </a:cubicBezTo>
                <a:cubicBezTo>
                  <a:pt x="1686" y="2912"/>
                  <a:pt x="1687" y="2915"/>
                  <a:pt x="1688" y="2917"/>
                </a:cubicBezTo>
                <a:cubicBezTo>
                  <a:pt x="1688" y="2918"/>
                  <a:pt x="1688" y="2918"/>
                  <a:pt x="1688" y="2919"/>
                </a:cubicBezTo>
                <a:cubicBezTo>
                  <a:pt x="1684" y="2927"/>
                  <a:pt x="1675" y="2933"/>
                  <a:pt x="1671" y="2940"/>
                </a:cubicBezTo>
                <a:cubicBezTo>
                  <a:pt x="1668" y="2945"/>
                  <a:pt x="1666" y="2950"/>
                  <a:pt x="1665" y="2955"/>
                </a:cubicBezTo>
                <a:cubicBezTo>
                  <a:pt x="1665" y="2955"/>
                  <a:pt x="1665" y="2956"/>
                  <a:pt x="1664" y="2956"/>
                </a:cubicBezTo>
                <a:cubicBezTo>
                  <a:pt x="1661" y="2956"/>
                  <a:pt x="1658" y="2958"/>
                  <a:pt x="1655" y="2960"/>
                </a:cubicBezTo>
                <a:cubicBezTo>
                  <a:pt x="1650" y="2963"/>
                  <a:pt x="1647" y="2969"/>
                  <a:pt x="1647" y="2975"/>
                </a:cubicBezTo>
                <a:cubicBezTo>
                  <a:pt x="1646" y="2976"/>
                  <a:pt x="1646" y="2977"/>
                  <a:pt x="1644" y="2977"/>
                </a:cubicBezTo>
                <a:cubicBezTo>
                  <a:pt x="1634" y="2979"/>
                  <a:pt x="1628" y="2986"/>
                  <a:pt x="1628" y="2996"/>
                </a:cubicBezTo>
                <a:cubicBezTo>
                  <a:pt x="1627" y="3003"/>
                  <a:pt x="1629" y="3009"/>
                  <a:pt x="1633" y="3015"/>
                </a:cubicBezTo>
                <a:cubicBezTo>
                  <a:pt x="1633" y="3015"/>
                  <a:pt x="1633" y="3015"/>
                  <a:pt x="1633" y="3015"/>
                </a:cubicBezTo>
                <a:cubicBezTo>
                  <a:pt x="1633" y="3018"/>
                  <a:pt x="1634" y="3021"/>
                  <a:pt x="1636" y="3023"/>
                </a:cubicBezTo>
                <a:cubicBezTo>
                  <a:pt x="1639" y="3034"/>
                  <a:pt x="1651" y="3040"/>
                  <a:pt x="1662" y="3038"/>
                </a:cubicBezTo>
                <a:cubicBezTo>
                  <a:pt x="1665" y="3042"/>
                  <a:pt x="1670" y="3045"/>
                  <a:pt x="1675" y="3046"/>
                </a:cubicBezTo>
                <a:cubicBezTo>
                  <a:pt x="1684" y="3049"/>
                  <a:pt x="1693" y="3045"/>
                  <a:pt x="1699" y="3038"/>
                </a:cubicBezTo>
                <a:cubicBezTo>
                  <a:pt x="1699" y="3038"/>
                  <a:pt x="1699" y="3038"/>
                  <a:pt x="1699" y="3038"/>
                </a:cubicBezTo>
                <a:cubicBezTo>
                  <a:pt x="1716" y="3050"/>
                  <a:pt x="1740" y="3042"/>
                  <a:pt x="1746" y="3020"/>
                </a:cubicBezTo>
                <a:cubicBezTo>
                  <a:pt x="1746" y="3019"/>
                  <a:pt x="1746" y="3018"/>
                  <a:pt x="1747" y="3017"/>
                </a:cubicBezTo>
                <a:cubicBezTo>
                  <a:pt x="1747" y="3017"/>
                  <a:pt x="1747" y="3017"/>
                  <a:pt x="1747" y="3017"/>
                </a:cubicBezTo>
                <a:cubicBezTo>
                  <a:pt x="1754" y="3015"/>
                  <a:pt x="1760" y="3008"/>
                  <a:pt x="1760" y="3001"/>
                </a:cubicBezTo>
                <a:cubicBezTo>
                  <a:pt x="1760" y="3001"/>
                  <a:pt x="1760" y="3000"/>
                  <a:pt x="1760" y="3000"/>
                </a:cubicBezTo>
                <a:cubicBezTo>
                  <a:pt x="1763" y="2990"/>
                  <a:pt x="1762" y="2981"/>
                  <a:pt x="1756" y="2973"/>
                </a:cubicBezTo>
                <a:cubicBezTo>
                  <a:pt x="1749" y="2964"/>
                  <a:pt x="1741" y="2960"/>
                  <a:pt x="1730" y="2960"/>
                </a:cubicBezTo>
                <a:cubicBezTo>
                  <a:pt x="1730" y="2960"/>
                  <a:pt x="1729" y="2960"/>
                  <a:pt x="1729" y="2960"/>
                </a:cubicBezTo>
                <a:cubicBezTo>
                  <a:pt x="1718" y="2947"/>
                  <a:pt x="1708" y="2933"/>
                  <a:pt x="1699" y="2919"/>
                </a:cubicBezTo>
                <a:cubicBezTo>
                  <a:pt x="1699" y="2917"/>
                  <a:pt x="1700" y="2914"/>
                  <a:pt x="1701" y="2911"/>
                </a:cubicBezTo>
                <a:cubicBezTo>
                  <a:pt x="1702" y="2908"/>
                  <a:pt x="1702" y="2906"/>
                  <a:pt x="1701" y="2904"/>
                </a:cubicBezTo>
                <a:cubicBezTo>
                  <a:pt x="1713" y="2901"/>
                  <a:pt x="1725" y="2898"/>
                  <a:pt x="1737" y="2894"/>
                </a:cubicBezTo>
                <a:cubicBezTo>
                  <a:pt x="1831" y="3199"/>
                  <a:pt x="1831" y="3199"/>
                  <a:pt x="1831" y="3199"/>
                </a:cubicBezTo>
                <a:cubicBezTo>
                  <a:pt x="1888" y="3252"/>
                  <a:pt x="1888" y="3252"/>
                  <a:pt x="1888" y="3252"/>
                </a:cubicBezTo>
                <a:cubicBezTo>
                  <a:pt x="1990" y="3220"/>
                  <a:pt x="1990" y="3220"/>
                  <a:pt x="1990" y="3220"/>
                </a:cubicBezTo>
                <a:cubicBezTo>
                  <a:pt x="2006" y="3145"/>
                  <a:pt x="2006" y="3145"/>
                  <a:pt x="2006" y="3145"/>
                </a:cubicBezTo>
                <a:cubicBezTo>
                  <a:pt x="1939" y="2926"/>
                  <a:pt x="1939" y="2926"/>
                  <a:pt x="1939" y="2926"/>
                </a:cubicBezTo>
                <a:cubicBezTo>
                  <a:pt x="2141" y="3318"/>
                  <a:pt x="2141" y="3318"/>
                  <a:pt x="2141" y="3318"/>
                </a:cubicBezTo>
                <a:cubicBezTo>
                  <a:pt x="2161" y="3307"/>
                  <a:pt x="2161" y="3307"/>
                  <a:pt x="2161" y="3307"/>
                </a:cubicBezTo>
                <a:cubicBezTo>
                  <a:pt x="2181" y="3346"/>
                  <a:pt x="2181" y="3346"/>
                  <a:pt x="2181" y="3346"/>
                </a:cubicBezTo>
                <a:cubicBezTo>
                  <a:pt x="2198" y="3338"/>
                  <a:pt x="2198" y="3338"/>
                  <a:pt x="2198" y="3338"/>
                </a:cubicBezTo>
                <a:cubicBezTo>
                  <a:pt x="2217" y="3375"/>
                  <a:pt x="2217" y="3375"/>
                  <a:pt x="2217" y="3375"/>
                </a:cubicBezTo>
                <a:cubicBezTo>
                  <a:pt x="2324" y="3320"/>
                  <a:pt x="2324" y="3320"/>
                  <a:pt x="2324" y="3320"/>
                </a:cubicBezTo>
                <a:cubicBezTo>
                  <a:pt x="2305" y="3282"/>
                  <a:pt x="2305" y="3282"/>
                  <a:pt x="2305" y="3282"/>
                </a:cubicBezTo>
                <a:cubicBezTo>
                  <a:pt x="2321" y="3274"/>
                  <a:pt x="2321" y="3274"/>
                  <a:pt x="2321" y="3274"/>
                </a:cubicBezTo>
                <a:cubicBezTo>
                  <a:pt x="2301" y="3235"/>
                  <a:pt x="2301" y="3235"/>
                  <a:pt x="2301" y="3235"/>
                </a:cubicBezTo>
                <a:cubicBezTo>
                  <a:pt x="2317" y="3227"/>
                  <a:pt x="2317" y="3227"/>
                  <a:pt x="2317" y="3227"/>
                </a:cubicBezTo>
                <a:cubicBezTo>
                  <a:pt x="2140" y="2885"/>
                  <a:pt x="2140" y="2885"/>
                  <a:pt x="2140" y="2885"/>
                </a:cubicBezTo>
                <a:cubicBezTo>
                  <a:pt x="2145" y="2888"/>
                  <a:pt x="2151" y="2890"/>
                  <a:pt x="2157" y="2891"/>
                </a:cubicBezTo>
                <a:cubicBezTo>
                  <a:pt x="2157" y="2891"/>
                  <a:pt x="2157" y="2891"/>
                  <a:pt x="2158" y="2891"/>
                </a:cubicBezTo>
                <a:cubicBezTo>
                  <a:pt x="2161" y="2894"/>
                  <a:pt x="2165" y="2896"/>
                  <a:pt x="2170" y="2897"/>
                </a:cubicBezTo>
                <a:cubicBezTo>
                  <a:pt x="2187" y="2905"/>
                  <a:pt x="2207" y="2898"/>
                  <a:pt x="2216" y="2883"/>
                </a:cubicBezTo>
                <a:cubicBezTo>
                  <a:pt x="2225" y="2883"/>
                  <a:pt x="2234" y="2881"/>
                  <a:pt x="2242" y="2876"/>
                </a:cubicBezTo>
                <a:cubicBezTo>
                  <a:pt x="2255" y="2868"/>
                  <a:pt x="2261" y="2853"/>
                  <a:pt x="2259" y="2839"/>
                </a:cubicBezTo>
                <a:cubicBezTo>
                  <a:pt x="2259" y="2839"/>
                  <a:pt x="2259" y="2839"/>
                  <a:pt x="2259" y="2839"/>
                </a:cubicBezTo>
                <a:cubicBezTo>
                  <a:pt x="2293" y="2832"/>
                  <a:pt x="2311" y="2794"/>
                  <a:pt x="2291" y="2763"/>
                </a:cubicBezTo>
                <a:cubicBezTo>
                  <a:pt x="2290" y="2761"/>
                  <a:pt x="2290" y="2759"/>
                  <a:pt x="2289" y="2758"/>
                </a:cubicBezTo>
                <a:cubicBezTo>
                  <a:pt x="2289" y="2758"/>
                  <a:pt x="2289" y="2758"/>
                  <a:pt x="2288" y="2758"/>
                </a:cubicBezTo>
                <a:cubicBezTo>
                  <a:pt x="2294" y="2747"/>
                  <a:pt x="2294" y="2732"/>
                  <a:pt x="2285" y="2724"/>
                </a:cubicBezTo>
                <a:cubicBezTo>
                  <a:pt x="2285" y="2723"/>
                  <a:pt x="2284" y="2723"/>
                  <a:pt x="2284" y="2722"/>
                </a:cubicBezTo>
                <a:cubicBezTo>
                  <a:pt x="2282" y="2720"/>
                  <a:pt x="2281" y="2717"/>
                  <a:pt x="2279" y="2715"/>
                </a:cubicBezTo>
                <a:cubicBezTo>
                  <a:pt x="2280" y="2712"/>
                  <a:pt x="2280" y="2708"/>
                  <a:pt x="2280" y="2705"/>
                </a:cubicBezTo>
                <a:cubicBezTo>
                  <a:pt x="2280" y="2705"/>
                  <a:pt x="2280" y="2705"/>
                  <a:pt x="2280" y="2705"/>
                </a:cubicBezTo>
                <a:cubicBezTo>
                  <a:pt x="2297" y="2700"/>
                  <a:pt x="2305" y="2679"/>
                  <a:pt x="2294" y="2664"/>
                </a:cubicBezTo>
                <a:cubicBezTo>
                  <a:pt x="2294" y="2663"/>
                  <a:pt x="2293" y="2662"/>
                  <a:pt x="2293" y="2661"/>
                </a:cubicBezTo>
                <a:cubicBezTo>
                  <a:pt x="2293" y="2661"/>
                  <a:pt x="2293" y="2661"/>
                  <a:pt x="2293" y="2661"/>
                </a:cubicBezTo>
                <a:cubicBezTo>
                  <a:pt x="2295" y="2655"/>
                  <a:pt x="2295" y="2648"/>
                  <a:pt x="2290" y="2643"/>
                </a:cubicBezTo>
                <a:cubicBezTo>
                  <a:pt x="2290" y="2643"/>
                  <a:pt x="2289" y="2643"/>
                  <a:pt x="2289" y="2643"/>
                </a:cubicBezTo>
                <a:cubicBezTo>
                  <a:pt x="2284" y="2635"/>
                  <a:pt x="2278" y="2631"/>
                  <a:pt x="2268" y="2630"/>
                </a:cubicBezTo>
                <a:cubicBezTo>
                  <a:pt x="2259" y="2630"/>
                  <a:pt x="2251" y="2633"/>
                  <a:pt x="2246" y="2641"/>
                </a:cubicBezTo>
                <a:cubicBezTo>
                  <a:pt x="2245" y="2641"/>
                  <a:pt x="2245" y="2641"/>
                  <a:pt x="2245" y="2641"/>
                </a:cubicBezTo>
                <a:cubicBezTo>
                  <a:pt x="2230" y="2640"/>
                  <a:pt x="2216" y="2640"/>
                  <a:pt x="2201" y="2638"/>
                </a:cubicBezTo>
                <a:cubicBezTo>
                  <a:pt x="2200" y="2636"/>
                  <a:pt x="2199" y="2635"/>
                  <a:pt x="2197" y="2632"/>
                </a:cubicBezTo>
                <a:cubicBezTo>
                  <a:pt x="2197" y="2632"/>
                  <a:pt x="2197" y="2632"/>
                  <a:pt x="2197" y="2632"/>
                </a:cubicBezTo>
                <a:cubicBezTo>
                  <a:pt x="2223" y="2607"/>
                  <a:pt x="2248" y="2580"/>
                  <a:pt x="2271" y="2553"/>
                </a:cubicBezTo>
                <a:cubicBezTo>
                  <a:pt x="2272" y="2559"/>
                  <a:pt x="2275" y="2564"/>
                  <a:pt x="2281" y="2568"/>
                </a:cubicBezTo>
                <a:cubicBezTo>
                  <a:pt x="2291" y="2576"/>
                  <a:pt x="2307" y="2573"/>
                  <a:pt x="2315" y="2562"/>
                </a:cubicBezTo>
                <a:cubicBezTo>
                  <a:pt x="2323" y="2550"/>
                  <a:pt x="2321" y="2535"/>
                  <a:pt x="2310" y="2527"/>
                </a:cubicBezTo>
                <a:cubicBezTo>
                  <a:pt x="2306" y="2524"/>
                  <a:pt x="2301" y="2522"/>
                  <a:pt x="2296" y="2522"/>
                </a:cubicBezTo>
                <a:cubicBezTo>
                  <a:pt x="2297" y="2521"/>
                  <a:pt x="2297" y="2521"/>
                  <a:pt x="2298" y="2520"/>
                </a:cubicBezTo>
                <a:cubicBezTo>
                  <a:pt x="2315" y="2498"/>
                  <a:pt x="2332" y="2477"/>
                  <a:pt x="2347" y="2454"/>
                </a:cubicBezTo>
                <a:cubicBezTo>
                  <a:pt x="2349" y="2458"/>
                  <a:pt x="2351" y="2462"/>
                  <a:pt x="2355" y="2465"/>
                </a:cubicBezTo>
                <a:cubicBezTo>
                  <a:pt x="2366" y="2472"/>
                  <a:pt x="2381" y="2470"/>
                  <a:pt x="2390" y="2458"/>
                </a:cubicBezTo>
                <a:cubicBezTo>
                  <a:pt x="2398" y="2447"/>
                  <a:pt x="2396" y="2431"/>
                  <a:pt x="2385" y="2423"/>
                </a:cubicBezTo>
                <a:cubicBezTo>
                  <a:pt x="2380" y="2420"/>
                  <a:pt x="2375" y="2419"/>
                  <a:pt x="2370" y="2419"/>
                </a:cubicBezTo>
                <a:cubicBezTo>
                  <a:pt x="2382" y="2400"/>
                  <a:pt x="2394" y="2380"/>
                  <a:pt x="2405" y="2360"/>
                </a:cubicBezTo>
                <a:cubicBezTo>
                  <a:pt x="2405" y="2360"/>
                  <a:pt x="2405" y="2360"/>
                  <a:pt x="2406" y="2360"/>
                </a:cubicBezTo>
                <a:cubicBezTo>
                  <a:pt x="2408" y="2361"/>
                  <a:pt x="2411" y="2362"/>
                  <a:pt x="2414" y="2363"/>
                </a:cubicBezTo>
                <a:cubicBezTo>
                  <a:pt x="2414" y="2363"/>
                  <a:pt x="2415" y="2363"/>
                  <a:pt x="2415" y="2364"/>
                </a:cubicBezTo>
                <a:cubicBezTo>
                  <a:pt x="2420" y="2372"/>
                  <a:pt x="2418" y="2382"/>
                  <a:pt x="2422" y="2390"/>
                </a:cubicBezTo>
                <a:cubicBezTo>
                  <a:pt x="2424" y="2395"/>
                  <a:pt x="2426" y="2400"/>
                  <a:pt x="2430" y="2404"/>
                </a:cubicBezTo>
                <a:cubicBezTo>
                  <a:pt x="2430" y="2404"/>
                  <a:pt x="2430" y="2405"/>
                  <a:pt x="2430" y="2405"/>
                </a:cubicBezTo>
                <a:cubicBezTo>
                  <a:pt x="2429" y="2408"/>
                  <a:pt x="2428" y="2411"/>
                  <a:pt x="2428" y="2415"/>
                </a:cubicBezTo>
                <a:cubicBezTo>
                  <a:pt x="2428" y="2421"/>
                  <a:pt x="2431" y="2426"/>
                  <a:pt x="2435" y="2430"/>
                </a:cubicBezTo>
                <a:cubicBezTo>
                  <a:pt x="2436" y="2431"/>
                  <a:pt x="2436" y="2432"/>
                  <a:pt x="2435" y="2434"/>
                </a:cubicBezTo>
                <a:cubicBezTo>
                  <a:pt x="2431" y="2443"/>
                  <a:pt x="2433" y="2452"/>
                  <a:pt x="2441" y="2459"/>
                </a:cubicBezTo>
                <a:cubicBezTo>
                  <a:pt x="2446" y="2463"/>
                  <a:pt x="2452" y="2465"/>
                  <a:pt x="2459" y="2465"/>
                </a:cubicBezTo>
                <a:cubicBezTo>
                  <a:pt x="2459" y="2466"/>
                  <a:pt x="2459" y="2466"/>
                  <a:pt x="2459" y="2466"/>
                </a:cubicBezTo>
                <a:cubicBezTo>
                  <a:pt x="2462" y="2467"/>
                  <a:pt x="2464" y="2468"/>
                  <a:pt x="2467" y="2468"/>
                </a:cubicBezTo>
                <a:cubicBezTo>
                  <a:pt x="2478" y="2472"/>
                  <a:pt x="2489" y="2466"/>
                  <a:pt x="2494" y="2456"/>
                </a:cubicBezTo>
                <a:cubicBezTo>
                  <a:pt x="2499" y="2456"/>
                  <a:pt x="2505" y="2454"/>
                  <a:pt x="2509" y="2450"/>
                </a:cubicBezTo>
                <a:cubicBezTo>
                  <a:pt x="2516" y="2445"/>
                  <a:pt x="2519" y="2435"/>
                  <a:pt x="2517" y="2427"/>
                </a:cubicBezTo>
                <a:cubicBezTo>
                  <a:pt x="2517" y="2427"/>
                  <a:pt x="2517" y="2427"/>
                  <a:pt x="2517" y="2427"/>
                </a:cubicBezTo>
                <a:cubicBezTo>
                  <a:pt x="2536" y="2420"/>
                  <a:pt x="2545" y="2396"/>
                  <a:pt x="2531" y="2378"/>
                </a:cubicBezTo>
                <a:cubicBezTo>
                  <a:pt x="2530" y="2378"/>
                  <a:pt x="2529" y="2377"/>
                  <a:pt x="2529" y="2376"/>
                </a:cubicBezTo>
                <a:cubicBezTo>
                  <a:pt x="2529" y="2376"/>
                  <a:pt x="2529" y="2376"/>
                  <a:pt x="2529" y="2376"/>
                </a:cubicBezTo>
                <a:cubicBezTo>
                  <a:pt x="2529" y="2373"/>
                  <a:pt x="2530" y="2371"/>
                  <a:pt x="2530" y="2368"/>
                </a:cubicBezTo>
                <a:cubicBezTo>
                  <a:pt x="2689" y="2427"/>
                  <a:pt x="2689" y="2427"/>
                  <a:pt x="2689" y="2427"/>
                </a:cubicBezTo>
                <a:cubicBezTo>
                  <a:pt x="2698" y="2402"/>
                  <a:pt x="2698" y="2402"/>
                  <a:pt x="2698" y="2402"/>
                </a:cubicBezTo>
                <a:cubicBezTo>
                  <a:pt x="2733" y="2414"/>
                  <a:pt x="2733" y="2414"/>
                  <a:pt x="2733" y="2414"/>
                </a:cubicBezTo>
                <a:cubicBezTo>
                  <a:pt x="2738" y="2399"/>
                  <a:pt x="2738" y="2399"/>
                  <a:pt x="2738" y="2399"/>
                </a:cubicBezTo>
                <a:cubicBezTo>
                  <a:pt x="2768" y="2410"/>
                  <a:pt x="2768" y="2410"/>
                  <a:pt x="2768" y="2410"/>
                </a:cubicBezTo>
                <a:cubicBezTo>
                  <a:pt x="2805" y="2310"/>
                  <a:pt x="2805" y="2310"/>
                  <a:pt x="2805" y="2310"/>
                </a:cubicBezTo>
                <a:cubicBezTo>
                  <a:pt x="2775" y="2299"/>
                  <a:pt x="2775" y="2299"/>
                  <a:pt x="2775" y="2299"/>
                </a:cubicBezTo>
                <a:cubicBezTo>
                  <a:pt x="2781" y="2283"/>
                  <a:pt x="2781" y="2283"/>
                  <a:pt x="2781" y="2283"/>
                </a:cubicBezTo>
                <a:cubicBezTo>
                  <a:pt x="2747" y="2270"/>
                  <a:pt x="2747" y="2270"/>
                  <a:pt x="2747" y="2270"/>
                </a:cubicBezTo>
                <a:cubicBezTo>
                  <a:pt x="2752" y="2255"/>
                  <a:pt x="2752" y="2255"/>
                  <a:pt x="2752" y="2255"/>
                </a:cubicBezTo>
                <a:cubicBezTo>
                  <a:pt x="2543" y="2178"/>
                  <a:pt x="2543" y="2178"/>
                  <a:pt x="2543" y="2178"/>
                </a:cubicBezTo>
                <a:cubicBezTo>
                  <a:pt x="2856" y="2241"/>
                  <a:pt x="2856" y="2241"/>
                  <a:pt x="2856" y="2241"/>
                </a:cubicBezTo>
                <a:lnTo>
                  <a:pt x="2894" y="2050"/>
                </a:lnTo>
                <a:close/>
                <a:moveTo>
                  <a:pt x="2549" y="1763"/>
                </a:moveTo>
                <a:cubicBezTo>
                  <a:pt x="2554" y="1762"/>
                  <a:pt x="2559" y="1766"/>
                  <a:pt x="2560" y="1771"/>
                </a:cubicBezTo>
                <a:cubicBezTo>
                  <a:pt x="2561" y="1777"/>
                  <a:pt x="2557" y="1782"/>
                  <a:pt x="2551" y="1782"/>
                </a:cubicBezTo>
                <a:cubicBezTo>
                  <a:pt x="2546" y="1783"/>
                  <a:pt x="2541" y="1779"/>
                  <a:pt x="2540" y="1774"/>
                </a:cubicBezTo>
                <a:cubicBezTo>
                  <a:pt x="2540" y="1768"/>
                  <a:pt x="2543" y="1763"/>
                  <a:pt x="2549" y="1763"/>
                </a:cubicBezTo>
                <a:close/>
                <a:moveTo>
                  <a:pt x="2597" y="1760"/>
                </a:moveTo>
                <a:cubicBezTo>
                  <a:pt x="2597" y="1760"/>
                  <a:pt x="2597" y="1760"/>
                  <a:pt x="2596" y="1760"/>
                </a:cubicBezTo>
                <a:cubicBezTo>
                  <a:pt x="2589" y="1707"/>
                  <a:pt x="2589" y="1707"/>
                  <a:pt x="2589" y="1707"/>
                </a:cubicBezTo>
                <a:cubicBezTo>
                  <a:pt x="2630" y="1702"/>
                  <a:pt x="2630" y="1702"/>
                  <a:pt x="2630" y="1702"/>
                </a:cubicBezTo>
                <a:cubicBezTo>
                  <a:pt x="2631" y="1733"/>
                  <a:pt x="2614" y="1758"/>
                  <a:pt x="2597" y="1760"/>
                </a:cubicBezTo>
                <a:close/>
                <a:moveTo>
                  <a:pt x="2628" y="1689"/>
                </a:moveTo>
                <a:cubicBezTo>
                  <a:pt x="2588" y="1694"/>
                  <a:pt x="2588" y="1694"/>
                  <a:pt x="2588" y="1694"/>
                </a:cubicBezTo>
                <a:cubicBezTo>
                  <a:pt x="2581" y="1645"/>
                  <a:pt x="2581" y="1645"/>
                  <a:pt x="2581" y="1645"/>
                </a:cubicBezTo>
                <a:cubicBezTo>
                  <a:pt x="2598" y="1644"/>
                  <a:pt x="2621" y="1661"/>
                  <a:pt x="2628" y="1689"/>
                </a:cubicBezTo>
                <a:close/>
                <a:moveTo>
                  <a:pt x="2081" y="879"/>
                </a:moveTo>
                <a:cubicBezTo>
                  <a:pt x="2083" y="879"/>
                  <a:pt x="2085" y="878"/>
                  <a:pt x="2086" y="877"/>
                </a:cubicBezTo>
                <a:cubicBezTo>
                  <a:pt x="2088" y="877"/>
                  <a:pt x="2089" y="877"/>
                  <a:pt x="2090" y="877"/>
                </a:cubicBezTo>
                <a:cubicBezTo>
                  <a:pt x="2091" y="881"/>
                  <a:pt x="2093" y="885"/>
                  <a:pt x="2096" y="888"/>
                </a:cubicBezTo>
                <a:cubicBezTo>
                  <a:pt x="2096" y="888"/>
                  <a:pt x="2096" y="889"/>
                  <a:pt x="2096" y="889"/>
                </a:cubicBezTo>
                <a:cubicBezTo>
                  <a:pt x="2089" y="893"/>
                  <a:pt x="2081" y="896"/>
                  <a:pt x="2072" y="897"/>
                </a:cubicBezTo>
                <a:cubicBezTo>
                  <a:pt x="2066" y="897"/>
                  <a:pt x="2060" y="897"/>
                  <a:pt x="2054" y="897"/>
                </a:cubicBezTo>
                <a:cubicBezTo>
                  <a:pt x="2061" y="891"/>
                  <a:pt x="2071" y="884"/>
                  <a:pt x="2081" y="879"/>
                </a:cubicBezTo>
                <a:close/>
                <a:moveTo>
                  <a:pt x="2057" y="861"/>
                </a:moveTo>
                <a:cubicBezTo>
                  <a:pt x="2057" y="861"/>
                  <a:pt x="2057" y="861"/>
                  <a:pt x="2057" y="861"/>
                </a:cubicBezTo>
                <a:cubicBezTo>
                  <a:pt x="2061" y="864"/>
                  <a:pt x="2065" y="868"/>
                  <a:pt x="2069" y="871"/>
                </a:cubicBezTo>
                <a:cubicBezTo>
                  <a:pt x="2071" y="872"/>
                  <a:pt x="2073" y="873"/>
                  <a:pt x="2074" y="875"/>
                </a:cubicBezTo>
                <a:cubicBezTo>
                  <a:pt x="2074" y="875"/>
                  <a:pt x="2075" y="875"/>
                  <a:pt x="2075" y="875"/>
                </a:cubicBezTo>
                <a:cubicBezTo>
                  <a:pt x="2074" y="875"/>
                  <a:pt x="2074" y="876"/>
                  <a:pt x="2073" y="876"/>
                </a:cubicBezTo>
                <a:cubicBezTo>
                  <a:pt x="2070" y="877"/>
                  <a:pt x="2063" y="882"/>
                  <a:pt x="2058" y="884"/>
                </a:cubicBezTo>
                <a:cubicBezTo>
                  <a:pt x="2056" y="884"/>
                  <a:pt x="2054" y="884"/>
                  <a:pt x="2053" y="884"/>
                </a:cubicBezTo>
                <a:cubicBezTo>
                  <a:pt x="2051" y="882"/>
                  <a:pt x="2055" y="867"/>
                  <a:pt x="2057" y="861"/>
                </a:cubicBezTo>
                <a:close/>
                <a:moveTo>
                  <a:pt x="2049" y="838"/>
                </a:moveTo>
                <a:cubicBezTo>
                  <a:pt x="2049" y="838"/>
                  <a:pt x="2049" y="837"/>
                  <a:pt x="2049" y="837"/>
                </a:cubicBezTo>
                <a:cubicBezTo>
                  <a:pt x="2049" y="837"/>
                  <a:pt x="2049" y="838"/>
                  <a:pt x="2049" y="838"/>
                </a:cubicBezTo>
                <a:cubicBezTo>
                  <a:pt x="2049" y="843"/>
                  <a:pt x="2050" y="848"/>
                  <a:pt x="2049" y="852"/>
                </a:cubicBezTo>
                <a:cubicBezTo>
                  <a:pt x="2049" y="852"/>
                  <a:pt x="2049" y="852"/>
                  <a:pt x="2049" y="853"/>
                </a:cubicBezTo>
                <a:cubicBezTo>
                  <a:pt x="2049" y="856"/>
                  <a:pt x="2047" y="860"/>
                  <a:pt x="2045" y="865"/>
                </a:cubicBezTo>
                <a:cubicBezTo>
                  <a:pt x="2047" y="856"/>
                  <a:pt x="2048" y="847"/>
                  <a:pt x="2049" y="838"/>
                </a:cubicBezTo>
                <a:close/>
                <a:moveTo>
                  <a:pt x="1211" y="733"/>
                </a:moveTo>
                <a:cubicBezTo>
                  <a:pt x="1211" y="731"/>
                  <a:pt x="1212" y="730"/>
                  <a:pt x="1212" y="729"/>
                </a:cubicBezTo>
                <a:cubicBezTo>
                  <a:pt x="1213" y="728"/>
                  <a:pt x="1213" y="728"/>
                  <a:pt x="1214" y="727"/>
                </a:cubicBezTo>
                <a:cubicBezTo>
                  <a:pt x="1217" y="729"/>
                  <a:pt x="1220" y="730"/>
                  <a:pt x="1223" y="730"/>
                </a:cubicBezTo>
                <a:cubicBezTo>
                  <a:pt x="1223" y="730"/>
                  <a:pt x="1223" y="730"/>
                  <a:pt x="1223" y="730"/>
                </a:cubicBezTo>
                <a:cubicBezTo>
                  <a:pt x="1221" y="736"/>
                  <a:pt x="1219" y="741"/>
                  <a:pt x="1215" y="746"/>
                </a:cubicBezTo>
                <a:cubicBezTo>
                  <a:pt x="1212" y="750"/>
                  <a:pt x="1209" y="753"/>
                  <a:pt x="1206" y="756"/>
                </a:cubicBezTo>
                <a:cubicBezTo>
                  <a:pt x="1207" y="749"/>
                  <a:pt x="1208" y="740"/>
                  <a:pt x="1211" y="733"/>
                </a:cubicBezTo>
                <a:close/>
                <a:moveTo>
                  <a:pt x="516" y="1250"/>
                </a:moveTo>
                <a:cubicBezTo>
                  <a:pt x="512" y="1247"/>
                  <a:pt x="511" y="1241"/>
                  <a:pt x="514" y="1237"/>
                </a:cubicBezTo>
                <a:cubicBezTo>
                  <a:pt x="517" y="1232"/>
                  <a:pt x="524" y="1231"/>
                  <a:pt x="528" y="1234"/>
                </a:cubicBezTo>
                <a:cubicBezTo>
                  <a:pt x="532" y="1238"/>
                  <a:pt x="533" y="1244"/>
                  <a:pt x="530" y="1248"/>
                </a:cubicBezTo>
                <a:cubicBezTo>
                  <a:pt x="527" y="1252"/>
                  <a:pt x="521" y="1253"/>
                  <a:pt x="516" y="1250"/>
                </a:cubicBezTo>
                <a:close/>
                <a:moveTo>
                  <a:pt x="344" y="1923"/>
                </a:moveTo>
                <a:cubicBezTo>
                  <a:pt x="339" y="1924"/>
                  <a:pt x="334" y="1920"/>
                  <a:pt x="333" y="1915"/>
                </a:cubicBezTo>
                <a:cubicBezTo>
                  <a:pt x="333" y="1909"/>
                  <a:pt x="337" y="1904"/>
                  <a:pt x="342" y="1904"/>
                </a:cubicBezTo>
                <a:cubicBezTo>
                  <a:pt x="347" y="1903"/>
                  <a:pt x="352" y="1907"/>
                  <a:pt x="353" y="1912"/>
                </a:cubicBezTo>
                <a:cubicBezTo>
                  <a:pt x="354" y="1917"/>
                  <a:pt x="350" y="1922"/>
                  <a:pt x="344" y="1923"/>
                </a:cubicBezTo>
                <a:close/>
                <a:moveTo>
                  <a:pt x="296" y="1926"/>
                </a:moveTo>
                <a:cubicBezTo>
                  <a:pt x="297" y="1926"/>
                  <a:pt x="297" y="1926"/>
                  <a:pt x="297" y="1926"/>
                </a:cubicBezTo>
                <a:cubicBezTo>
                  <a:pt x="304" y="1979"/>
                  <a:pt x="304" y="1979"/>
                  <a:pt x="304" y="1979"/>
                </a:cubicBezTo>
                <a:cubicBezTo>
                  <a:pt x="264" y="1984"/>
                  <a:pt x="264" y="1984"/>
                  <a:pt x="264" y="1984"/>
                </a:cubicBezTo>
                <a:cubicBezTo>
                  <a:pt x="262" y="1953"/>
                  <a:pt x="279" y="1928"/>
                  <a:pt x="296" y="1926"/>
                </a:cubicBezTo>
                <a:close/>
                <a:moveTo>
                  <a:pt x="266" y="1997"/>
                </a:moveTo>
                <a:cubicBezTo>
                  <a:pt x="306" y="1991"/>
                  <a:pt x="306" y="1991"/>
                  <a:pt x="306" y="1991"/>
                </a:cubicBezTo>
                <a:cubicBezTo>
                  <a:pt x="312" y="2041"/>
                  <a:pt x="312" y="2041"/>
                  <a:pt x="312" y="2041"/>
                </a:cubicBezTo>
                <a:cubicBezTo>
                  <a:pt x="295" y="2042"/>
                  <a:pt x="273" y="2025"/>
                  <a:pt x="266" y="1997"/>
                </a:cubicBezTo>
                <a:close/>
                <a:moveTo>
                  <a:pt x="812" y="2806"/>
                </a:moveTo>
                <a:cubicBezTo>
                  <a:pt x="810" y="2807"/>
                  <a:pt x="809" y="2808"/>
                  <a:pt x="807" y="2808"/>
                </a:cubicBezTo>
                <a:cubicBezTo>
                  <a:pt x="806" y="2809"/>
                  <a:pt x="804" y="2809"/>
                  <a:pt x="804" y="2808"/>
                </a:cubicBezTo>
                <a:cubicBezTo>
                  <a:pt x="802" y="2804"/>
                  <a:pt x="800" y="2801"/>
                  <a:pt x="797" y="2797"/>
                </a:cubicBezTo>
                <a:cubicBezTo>
                  <a:pt x="797" y="2797"/>
                  <a:pt x="797" y="2797"/>
                  <a:pt x="797" y="2797"/>
                </a:cubicBezTo>
                <a:cubicBezTo>
                  <a:pt x="804" y="2793"/>
                  <a:pt x="813" y="2790"/>
                  <a:pt x="821" y="2789"/>
                </a:cubicBezTo>
                <a:cubicBezTo>
                  <a:pt x="827" y="2788"/>
                  <a:pt x="834" y="2789"/>
                  <a:pt x="840" y="2788"/>
                </a:cubicBezTo>
                <a:cubicBezTo>
                  <a:pt x="832" y="2795"/>
                  <a:pt x="822" y="2802"/>
                  <a:pt x="812" y="2806"/>
                </a:cubicBezTo>
                <a:close/>
                <a:moveTo>
                  <a:pt x="837" y="2825"/>
                </a:moveTo>
                <a:cubicBezTo>
                  <a:pt x="837" y="2825"/>
                  <a:pt x="837" y="2825"/>
                  <a:pt x="837" y="2825"/>
                </a:cubicBezTo>
                <a:cubicBezTo>
                  <a:pt x="833" y="2822"/>
                  <a:pt x="828" y="2818"/>
                  <a:pt x="824" y="2815"/>
                </a:cubicBezTo>
                <a:cubicBezTo>
                  <a:pt x="822" y="2814"/>
                  <a:pt x="821" y="2812"/>
                  <a:pt x="819" y="2811"/>
                </a:cubicBezTo>
                <a:cubicBezTo>
                  <a:pt x="819" y="2811"/>
                  <a:pt x="819" y="2811"/>
                  <a:pt x="819" y="2811"/>
                </a:cubicBezTo>
                <a:cubicBezTo>
                  <a:pt x="819" y="2811"/>
                  <a:pt x="820" y="2810"/>
                  <a:pt x="820" y="2810"/>
                </a:cubicBezTo>
                <a:cubicBezTo>
                  <a:pt x="824" y="2809"/>
                  <a:pt x="830" y="2803"/>
                  <a:pt x="835" y="2802"/>
                </a:cubicBezTo>
                <a:cubicBezTo>
                  <a:pt x="837" y="2801"/>
                  <a:pt x="839" y="2801"/>
                  <a:pt x="840" y="2802"/>
                </a:cubicBezTo>
                <a:cubicBezTo>
                  <a:pt x="843" y="2804"/>
                  <a:pt x="838" y="2819"/>
                  <a:pt x="837" y="2825"/>
                </a:cubicBezTo>
                <a:close/>
                <a:moveTo>
                  <a:pt x="845" y="2848"/>
                </a:moveTo>
                <a:cubicBezTo>
                  <a:pt x="845" y="2848"/>
                  <a:pt x="845" y="2849"/>
                  <a:pt x="845" y="2849"/>
                </a:cubicBezTo>
                <a:cubicBezTo>
                  <a:pt x="845" y="2848"/>
                  <a:pt x="845" y="2848"/>
                  <a:pt x="844" y="2847"/>
                </a:cubicBezTo>
                <a:cubicBezTo>
                  <a:pt x="844" y="2843"/>
                  <a:pt x="844" y="2838"/>
                  <a:pt x="844" y="2834"/>
                </a:cubicBezTo>
                <a:cubicBezTo>
                  <a:pt x="844" y="2834"/>
                  <a:pt x="844" y="2833"/>
                  <a:pt x="844" y="2833"/>
                </a:cubicBezTo>
                <a:cubicBezTo>
                  <a:pt x="844" y="2830"/>
                  <a:pt x="846" y="2826"/>
                  <a:pt x="848" y="2821"/>
                </a:cubicBezTo>
                <a:cubicBezTo>
                  <a:pt x="847" y="2830"/>
                  <a:pt x="846" y="2839"/>
                  <a:pt x="845" y="2848"/>
                </a:cubicBezTo>
                <a:close/>
                <a:moveTo>
                  <a:pt x="1682" y="2953"/>
                </a:moveTo>
                <a:cubicBezTo>
                  <a:pt x="1682" y="2954"/>
                  <a:pt x="1681" y="2956"/>
                  <a:pt x="1681" y="2957"/>
                </a:cubicBezTo>
                <a:cubicBezTo>
                  <a:pt x="1681" y="2958"/>
                  <a:pt x="1680" y="2958"/>
                  <a:pt x="1679" y="2958"/>
                </a:cubicBezTo>
                <a:cubicBezTo>
                  <a:pt x="1676" y="2957"/>
                  <a:pt x="1673" y="2956"/>
                  <a:pt x="1671" y="2956"/>
                </a:cubicBezTo>
                <a:cubicBezTo>
                  <a:pt x="1671" y="2956"/>
                  <a:pt x="1671" y="2956"/>
                  <a:pt x="1671" y="2956"/>
                </a:cubicBezTo>
                <a:cubicBezTo>
                  <a:pt x="1672" y="2950"/>
                  <a:pt x="1674" y="2945"/>
                  <a:pt x="1678" y="2940"/>
                </a:cubicBezTo>
                <a:cubicBezTo>
                  <a:pt x="1681" y="2936"/>
                  <a:pt x="1684" y="2933"/>
                  <a:pt x="1687" y="2930"/>
                </a:cubicBezTo>
                <a:cubicBezTo>
                  <a:pt x="1687" y="2937"/>
                  <a:pt x="1685" y="2946"/>
                  <a:pt x="1682" y="2953"/>
                </a:cubicBezTo>
                <a:close/>
                <a:moveTo>
                  <a:pt x="2377" y="2436"/>
                </a:moveTo>
                <a:cubicBezTo>
                  <a:pt x="2381" y="2439"/>
                  <a:pt x="2382" y="2445"/>
                  <a:pt x="2379" y="2449"/>
                </a:cubicBezTo>
                <a:cubicBezTo>
                  <a:pt x="2376" y="2454"/>
                  <a:pt x="2370" y="2455"/>
                  <a:pt x="2365" y="2452"/>
                </a:cubicBezTo>
                <a:cubicBezTo>
                  <a:pt x="2361" y="2448"/>
                  <a:pt x="2360" y="2442"/>
                  <a:pt x="2363" y="2438"/>
                </a:cubicBezTo>
                <a:cubicBezTo>
                  <a:pt x="2366" y="2433"/>
                  <a:pt x="2372" y="2432"/>
                  <a:pt x="2377" y="2436"/>
                </a:cubicBezTo>
                <a:close/>
                <a:moveTo>
                  <a:pt x="2575" y="1892"/>
                </a:moveTo>
                <a:cubicBezTo>
                  <a:pt x="2575" y="1892"/>
                  <a:pt x="2576" y="1892"/>
                  <a:pt x="2576" y="1891"/>
                </a:cubicBezTo>
                <a:cubicBezTo>
                  <a:pt x="2576" y="1892"/>
                  <a:pt x="2575" y="1892"/>
                  <a:pt x="2575" y="1892"/>
                </a:cubicBezTo>
                <a:cubicBezTo>
                  <a:pt x="2572" y="1894"/>
                  <a:pt x="2570" y="1896"/>
                  <a:pt x="2567" y="1897"/>
                </a:cubicBezTo>
                <a:cubicBezTo>
                  <a:pt x="2567" y="1897"/>
                  <a:pt x="2566" y="1897"/>
                  <a:pt x="2566" y="1897"/>
                </a:cubicBezTo>
                <a:cubicBezTo>
                  <a:pt x="2565" y="1898"/>
                  <a:pt x="2561" y="1899"/>
                  <a:pt x="2558" y="1899"/>
                </a:cubicBezTo>
                <a:cubicBezTo>
                  <a:pt x="2563" y="1897"/>
                  <a:pt x="2569" y="1894"/>
                  <a:pt x="2575" y="1892"/>
                </a:cubicBezTo>
                <a:close/>
                <a:moveTo>
                  <a:pt x="2564" y="1905"/>
                </a:moveTo>
                <a:cubicBezTo>
                  <a:pt x="2564" y="1905"/>
                  <a:pt x="2564" y="1905"/>
                  <a:pt x="2564" y="1905"/>
                </a:cubicBezTo>
                <a:cubicBezTo>
                  <a:pt x="2563" y="1909"/>
                  <a:pt x="2563" y="1912"/>
                  <a:pt x="2562" y="1916"/>
                </a:cubicBezTo>
                <a:cubicBezTo>
                  <a:pt x="2562" y="1918"/>
                  <a:pt x="2562" y="1919"/>
                  <a:pt x="2562" y="1921"/>
                </a:cubicBezTo>
                <a:cubicBezTo>
                  <a:pt x="2562" y="1921"/>
                  <a:pt x="2562" y="1921"/>
                  <a:pt x="2562" y="1921"/>
                </a:cubicBezTo>
                <a:cubicBezTo>
                  <a:pt x="2561" y="1921"/>
                  <a:pt x="2561" y="1921"/>
                  <a:pt x="2561" y="1920"/>
                </a:cubicBezTo>
                <a:cubicBezTo>
                  <a:pt x="2559" y="1919"/>
                  <a:pt x="2553" y="1917"/>
                  <a:pt x="2550" y="1914"/>
                </a:cubicBezTo>
                <a:cubicBezTo>
                  <a:pt x="2549" y="1913"/>
                  <a:pt x="2549" y="1912"/>
                  <a:pt x="2549" y="1911"/>
                </a:cubicBezTo>
                <a:cubicBezTo>
                  <a:pt x="2549" y="1909"/>
                  <a:pt x="2560" y="1906"/>
                  <a:pt x="2564" y="1905"/>
                </a:cubicBezTo>
                <a:close/>
                <a:moveTo>
                  <a:pt x="2561" y="1927"/>
                </a:moveTo>
                <a:cubicBezTo>
                  <a:pt x="2562" y="1928"/>
                  <a:pt x="2563" y="1928"/>
                  <a:pt x="2564" y="1929"/>
                </a:cubicBezTo>
                <a:cubicBezTo>
                  <a:pt x="2565" y="1930"/>
                  <a:pt x="2565" y="1930"/>
                  <a:pt x="2566" y="1931"/>
                </a:cubicBezTo>
                <a:cubicBezTo>
                  <a:pt x="2564" y="1934"/>
                  <a:pt x="2562" y="1936"/>
                  <a:pt x="2561" y="1939"/>
                </a:cubicBezTo>
                <a:cubicBezTo>
                  <a:pt x="2561" y="1939"/>
                  <a:pt x="2561" y="1939"/>
                  <a:pt x="2561" y="1939"/>
                </a:cubicBezTo>
                <a:cubicBezTo>
                  <a:pt x="2556" y="1936"/>
                  <a:pt x="2551" y="1932"/>
                  <a:pt x="2547" y="1927"/>
                </a:cubicBezTo>
                <a:cubicBezTo>
                  <a:pt x="2545" y="1924"/>
                  <a:pt x="2543" y="1920"/>
                  <a:pt x="2540" y="1916"/>
                </a:cubicBezTo>
                <a:cubicBezTo>
                  <a:pt x="2547" y="1918"/>
                  <a:pt x="2555" y="1922"/>
                  <a:pt x="2561" y="1927"/>
                </a:cubicBezTo>
                <a:close/>
                <a:moveTo>
                  <a:pt x="2546" y="1935"/>
                </a:moveTo>
                <a:cubicBezTo>
                  <a:pt x="2549" y="1939"/>
                  <a:pt x="2554" y="1942"/>
                  <a:pt x="2559" y="1944"/>
                </a:cubicBezTo>
                <a:cubicBezTo>
                  <a:pt x="2559" y="1945"/>
                  <a:pt x="2559" y="1945"/>
                  <a:pt x="2559" y="1945"/>
                </a:cubicBezTo>
                <a:cubicBezTo>
                  <a:pt x="2559" y="1948"/>
                  <a:pt x="2559" y="1952"/>
                  <a:pt x="2561" y="1955"/>
                </a:cubicBezTo>
                <a:cubicBezTo>
                  <a:pt x="2563" y="1961"/>
                  <a:pt x="2568" y="1965"/>
                  <a:pt x="2573" y="1967"/>
                </a:cubicBezTo>
                <a:cubicBezTo>
                  <a:pt x="2574" y="1968"/>
                  <a:pt x="2575" y="1968"/>
                  <a:pt x="2575" y="1970"/>
                </a:cubicBezTo>
                <a:cubicBezTo>
                  <a:pt x="2574" y="1977"/>
                  <a:pt x="2577" y="1983"/>
                  <a:pt x="2582" y="1987"/>
                </a:cubicBezTo>
                <a:cubicBezTo>
                  <a:pt x="2529" y="1976"/>
                  <a:pt x="2529" y="1976"/>
                  <a:pt x="2529" y="1976"/>
                </a:cubicBezTo>
                <a:cubicBezTo>
                  <a:pt x="2531" y="1957"/>
                  <a:pt x="2533" y="1937"/>
                  <a:pt x="2535" y="1918"/>
                </a:cubicBezTo>
                <a:cubicBezTo>
                  <a:pt x="2539" y="1923"/>
                  <a:pt x="2541" y="1930"/>
                  <a:pt x="2546" y="1935"/>
                </a:cubicBezTo>
                <a:close/>
                <a:moveTo>
                  <a:pt x="2454" y="1164"/>
                </a:moveTo>
                <a:cubicBezTo>
                  <a:pt x="2470" y="1185"/>
                  <a:pt x="2470" y="1185"/>
                  <a:pt x="2470" y="1185"/>
                </a:cubicBezTo>
                <a:cubicBezTo>
                  <a:pt x="2437" y="1211"/>
                  <a:pt x="2437" y="1211"/>
                  <a:pt x="2437" y="1211"/>
                </a:cubicBezTo>
                <a:cubicBezTo>
                  <a:pt x="2420" y="1190"/>
                  <a:pt x="2420" y="1190"/>
                  <a:pt x="2420" y="1190"/>
                </a:cubicBezTo>
                <a:lnTo>
                  <a:pt x="2454" y="1164"/>
                </a:lnTo>
                <a:close/>
                <a:moveTo>
                  <a:pt x="2406" y="1172"/>
                </a:moveTo>
                <a:cubicBezTo>
                  <a:pt x="2390" y="1151"/>
                  <a:pt x="2390" y="1151"/>
                  <a:pt x="2390" y="1151"/>
                </a:cubicBezTo>
                <a:cubicBezTo>
                  <a:pt x="2424" y="1125"/>
                  <a:pt x="2424" y="1125"/>
                  <a:pt x="2424" y="1125"/>
                </a:cubicBezTo>
                <a:cubicBezTo>
                  <a:pt x="2440" y="1146"/>
                  <a:pt x="2440" y="1146"/>
                  <a:pt x="2440" y="1146"/>
                </a:cubicBezTo>
                <a:lnTo>
                  <a:pt x="2406" y="1172"/>
                </a:lnTo>
                <a:close/>
                <a:moveTo>
                  <a:pt x="2453" y="1136"/>
                </a:moveTo>
                <a:cubicBezTo>
                  <a:pt x="2436" y="1115"/>
                  <a:pt x="2436" y="1115"/>
                  <a:pt x="2436" y="1115"/>
                </a:cubicBezTo>
                <a:cubicBezTo>
                  <a:pt x="2470" y="1089"/>
                  <a:pt x="2470" y="1089"/>
                  <a:pt x="2470" y="1089"/>
                </a:cubicBezTo>
                <a:cubicBezTo>
                  <a:pt x="2486" y="1110"/>
                  <a:pt x="2486" y="1110"/>
                  <a:pt x="2486" y="1110"/>
                </a:cubicBezTo>
                <a:lnTo>
                  <a:pt x="2453" y="1136"/>
                </a:lnTo>
                <a:close/>
                <a:moveTo>
                  <a:pt x="2423" y="1097"/>
                </a:moveTo>
                <a:cubicBezTo>
                  <a:pt x="2406" y="1076"/>
                  <a:pt x="2406" y="1076"/>
                  <a:pt x="2406" y="1076"/>
                </a:cubicBezTo>
                <a:cubicBezTo>
                  <a:pt x="2440" y="1050"/>
                  <a:pt x="2440" y="1050"/>
                  <a:pt x="2440" y="1050"/>
                </a:cubicBezTo>
                <a:cubicBezTo>
                  <a:pt x="2456" y="1071"/>
                  <a:pt x="2456" y="1071"/>
                  <a:pt x="2456" y="1071"/>
                </a:cubicBezTo>
                <a:lnTo>
                  <a:pt x="2423" y="1097"/>
                </a:lnTo>
                <a:close/>
                <a:moveTo>
                  <a:pt x="2410" y="1107"/>
                </a:moveTo>
                <a:cubicBezTo>
                  <a:pt x="2376" y="1133"/>
                  <a:pt x="2376" y="1133"/>
                  <a:pt x="2376" y="1133"/>
                </a:cubicBezTo>
                <a:cubicBezTo>
                  <a:pt x="2360" y="1112"/>
                  <a:pt x="2360" y="1112"/>
                  <a:pt x="2360" y="1112"/>
                </a:cubicBezTo>
                <a:cubicBezTo>
                  <a:pt x="2394" y="1086"/>
                  <a:pt x="2394" y="1086"/>
                  <a:pt x="2394" y="1086"/>
                </a:cubicBezTo>
                <a:lnTo>
                  <a:pt x="2410" y="1107"/>
                </a:lnTo>
                <a:close/>
                <a:moveTo>
                  <a:pt x="2544" y="1443"/>
                </a:moveTo>
                <a:cubicBezTo>
                  <a:pt x="2543" y="1447"/>
                  <a:pt x="2541" y="1451"/>
                  <a:pt x="2539" y="1455"/>
                </a:cubicBezTo>
                <a:cubicBezTo>
                  <a:pt x="2539" y="1456"/>
                  <a:pt x="2539" y="1456"/>
                  <a:pt x="2539" y="1456"/>
                </a:cubicBezTo>
                <a:cubicBezTo>
                  <a:pt x="2538" y="1458"/>
                  <a:pt x="2534" y="1462"/>
                  <a:pt x="2531" y="1465"/>
                </a:cubicBezTo>
                <a:cubicBezTo>
                  <a:pt x="2535" y="1458"/>
                  <a:pt x="2540" y="1450"/>
                  <a:pt x="2544" y="1442"/>
                </a:cubicBezTo>
                <a:cubicBezTo>
                  <a:pt x="2544" y="1442"/>
                  <a:pt x="2545" y="1441"/>
                  <a:pt x="2545" y="1441"/>
                </a:cubicBezTo>
                <a:cubicBezTo>
                  <a:pt x="2545" y="1442"/>
                  <a:pt x="2544" y="1442"/>
                  <a:pt x="2544" y="1443"/>
                </a:cubicBezTo>
                <a:close/>
                <a:moveTo>
                  <a:pt x="2550" y="1480"/>
                </a:moveTo>
                <a:cubicBezTo>
                  <a:pt x="2551" y="1482"/>
                  <a:pt x="2552" y="1484"/>
                  <a:pt x="2553" y="1486"/>
                </a:cubicBezTo>
                <a:cubicBezTo>
                  <a:pt x="2553" y="1486"/>
                  <a:pt x="2554" y="1486"/>
                  <a:pt x="2554" y="1486"/>
                </a:cubicBezTo>
                <a:cubicBezTo>
                  <a:pt x="2553" y="1486"/>
                  <a:pt x="2552" y="1487"/>
                  <a:pt x="2552" y="1487"/>
                </a:cubicBezTo>
                <a:cubicBezTo>
                  <a:pt x="2548" y="1486"/>
                  <a:pt x="2540" y="1489"/>
                  <a:pt x="2535" y="1488"/>
                </a:cubicBezTo>
                <a:cubicBezTo>
                  <a:pt x="2533" y="1488"/>
                  <a:pt x="2531" y="1487"/>
                  <a:pt x="2530" y="1486"/>
                </a:cubicBezTo>
                <a:cubicBezTo>
                  <a:pt x="2529" y="1483"/>
                  <a:pt x="2539" y="1471"/>
                  <a:pt x="2542" y="1467"/>
                </a:cubicBezTo>
                <a:cubicBezTo>
                  <a:pt x="2542" y="1467"/>
                  <a:pt x="2542" y="1466"/>
                  <a:pt x="2543" y="1466"/>
                </a:cubicBezTo>
                <a:cubicBezTo>
                  <a:pt x="2545" y="1471"/>
                  <a:pt x="2548" y="1476"/>
                  <a:pt x="2550" y="1480"/>
                </a:cubicBezTo>
                <a:close/>
                <a:moveTo>
                  <a:pt x="2542" y="1429"/>
                </a:moveTo>
                <a:cubicBezTo>
                  <a:pt x="2531" y="1449"/>
                  <a:pt x="2519" y="1469"/>
                  <a:pt x="2505" y="1489"/>
                </a:cubicBezTo>
                <a:cubicBezTo>
                  <a:pt x="2502" y="1490"/>
                  <a:pt x="2498" y="1490"/>
                  <a:pt x="2494" y="1491"/>
                </a:cubicBezTo>
                <a:cubicBezTo>
                  <a:pt x="2487" y="1491"/>
                  <a:pt x="2483" y="1494"/>
                  <a:pt x="2483" y="1498"/>
                </a:cubicBezTo>
                <a:cubicBezTo>
                  <a:pt x="2477" y="1481"/>
                  <a:pt x="2472" y="1465"/>
                  <a:pt x="2465" y="1449"/>
                </a:cubicBezTo>
                <a:cubicBezTo>
                  <a:pt x="2539" y="1411"/>
                  <a:pt x="2539" y="1411"/>
                  <a:pt x="2539" y="1411"/>
                </a:cubicBezTo>
                <a:cubicBezTo>
                  <a:pt x="2539" y="1416"/>
                  <a:pt x="2540" y="1422"/>
                  <a:pt x="2543" y="1427"/>
                </a:cubicBezTo>
                <a:cubicBezTo>
                  <a:pt x="2542" y="1428"/>
                  <a:pt x="2542" y="1428"/>
                  <a:pt x="2542" y="1429"/>
                </a:cubicBezTo>
                <a:close/>
                <a:moveTo>
                  <a:pt x="2526" y="1557"/>
                </a:moveTo>
                <a:cubicBezTo>
                  <a:pt x="2526" y="1557"/>
                  <a:pt x="2526" y="1557"/>
                  <a:pt x="2526" y="1557"/>
                </a:cubicBezTo>
                <a:cubicBezTo>
                  <a:pt x="2527" y="1559"/>
                  <a:pt x="2528" y="1562"/>
                  <a:pt x="2529" y="1565"/>
                </a:cubicBezTo>
                <a:cubicBezTo>
                  <a:pt x="2530" y="1566"/>
                  <a:pt x="2530" y="1567"/>
                  <a:pt x="2530" y="1569"/>
                </a:cubicBezTo>
                <a:cubicBezTo>
                  <a:pt x="2530" y="1569"/>
                  <a:pt x="2530" y="1569"/>
                  <a:pt x="2530" y="1569"/>
                </a:cubicBezTo>
                <a:cubicBezTo>
                  <a:pt x="2530" y="1569"/>
                  <a:pt x="2530" y="1569"/>
                  <a:pt x="2529" y="1569"/>
                </a:cubicBezTo>
                <a:cubicBezTo>
                  <a:pt x="2527" y="1568"/>
                  <a:pt x="2523" y="1569"/>
                  <a:pt x="2520" y="1568"/>
                </a:cubicBezTo>
                <a:cubicBezTo>
                  <a:pt x="2519" y="1567"/>
                  <a:pt x="2518" y="1567"/>
                  <a:pt x="2517" y="1566"/>
                </a:cubicBezTo>
                <a:cubicBezTo>
                  <a:pt x="2517" y="1564"/>
                  <a:pt x="2524" y="1559"/>
                  <a:pt x="2526" y="1557"/>
                </a:cubicBezTo>
                <a:close/>
                <a:moveTo>
                  <a:pt x="2520" y="1555"/>
                </a:moveTo>
                <a:cubicBezTo>
                  <a:pt x="2523" y="1551"/>
                  <a:pt x="2527" y="1547"/>
                  <a:pt x="2530" y="1543"/>
                </a:cubicBezTo>
                <a:cubicBezTo>
                  <a:pt x="2530" y="1543"/>
                  <a:pt x="2530" y="1543"/>
                  <a:pt x="2531" y="1543"/>
                </a:cubicBezTo>
                <a:cubicBezTo>
                  <a:pt x="2530" y="1543"/>
                  <a:pt x="2530" y="1543"/>
                  <a:pt x="2530" y="1544"/>
                </a:cubicBezTo>
                <a:cubicBezTo>
                  <a:pt x="2529" y="1546"/>
                  <a:pt x="2528" y="1548"/>
                  <a:pt x="2526" y="1550"/>
                </a:cubicBezTo>
                <a:cubicBezTo>
                  <a:pt x="2526" y="1550"/>
                  <a:pt x="2526" y="1550"/>
                  <a:pt x="2526" y="1550"/>
                </a:cubicBezTo>
                <a:cubicBezTo>
                  <a:pt x="2525" y="1552"/>
                  <a:pt x="2522" y="1553"/>
                  <a:pt x="2520" y="1555"/>
                </a:cubicBezTo>
                <a:close/>
                <a:moveTo>
                  <a:pt x="2532" y="1573"/>
                </a:moveTo>
                <a:cubicBezTo>
                  <a:pt x="2533" y="1573"/>
                  <a:pt x="2534" y="1574"/>
                  <a:pt x="2535" y="1574"/>
                </a:cubicBezTo>
                <a:cubicBezTo>
                  <a:pt x="2536" y="1574"/>
                  <a:pt x="2536" y="1574"/>
                  <a:pt x="2537" y="1575"/>
                </a:cubicBezTo>
                <a:cubicBezTo>
                  <a:pt x="2536" y="1577"/>
                  <a:pt x="2536" y="1580"/>
                  <a:pt x="2536" y="1582"/>
                </a:cubicBezTo>
                <a:cubicBezTo>
                  <a:pt x="2536" y="1582"/>
                  <a:pt x="2536" y="1582"/>
                  <a:pt x="2536" y="1582"/>
                </a:cubicBezTo>
                <a:cubicBezTo>
                  <a:pt x="2531" y="1582"/>
                  <a:pt x="2526" y="1581"/>
                  <a:pt x="2522" y="1578"/>
                </a:cubicBezTo>
                <a:cubicBezTo>
                  <a:pt x="2519" y="1576"/>
                  <a:pt x="2516" y="1574"/>
                  <a:pt x="2513" y="1572"/>
                </a:cubicBezTo>
                <a:cubicBezTo>
                  <a:pt x="2519" y="1572"/>
                  <a:pt x="2526" y="1572"/>
                  <a:pt x="2532" y="1573"/>
                </a:cubicBezTo>
                <a:close/>
                <a:moveTo>
                  <a:pt x="2531" y="1535"/>
                </a:moveTo>
                <a:cubicBezTo>
                  <a:pt x="2531" y="1535"/>
                  <a:pt x="2531" y="1535"/>
                  <a:pt x="2530" y="1536"/>
                </a:cubicBezTo>
                <a:cubicBezTo>
                  <a:pt x="2522" y="1546"/>
                  <a:pt x="2513" y="1556"/>
                  <a:pt x="2503" y="1565"/>
                </a:cubicBezTo>
                <a:cubicBezTo>
                  <a:pt x="2503" y="1565"/>
                  <a:pt x="2503" y="1565"/>
                  <a:pt x="2503" y="1565"/>
                </a:cubicBezTo>
                <a:cubicBezTo>
                  <a:pt x="2498" y="1547"/>
                  <a:pt x="2493" y="1529"/>
                  <a:pt x="2487" y="1512"/>
                </a:cubicBezTo>
                <a:cubicBezTo>
                  <a:pt x="2490" y="1516"/>
                  <a:pt x="2495" y="1516"/>
                  <a:pt x="2500" y="1513"/>
                </a:cubicBezTo>
                <a:cubicBezTo>
                  <a:pt x="2503" y="1510"/>
                  <a:pt x="2505" y="1507"/>
                  <a:pt x="2508" y="1504"/>
                </a:cubicBezTo>
                <a:cubicBezTo>
                  <a:pt x="2509" y="1504"/>
                  <a:pt x="2509" y="1504"/>
                  <a:pt x="2511" y="1503"/>
                </a:cubicBezTo>
                <a:cubicBezTo>
                  <a:pt x="2520" y="1504"/>
                  <a:pt x="2529" y="1509"/>
                  <a:pt x="2538" y="1512"/>
                </a:cubicBezTo>
                <a:cubicBezTo>
                  <a:pt x="2537" y="1513"/>
                  <a:pt x="2537" y="1513"/>
                  <a:pt x="2537" y="1513"/>
                </a:cubicBezTo>
                <a:cubicBezTo>
                  <a:pt x="2531" y="1519"/>
                  <a:pt x="2529" y="1527"/>
                  <a:pt x="2531" y="1535"/>
                </a:cubicBezTo>
                <a:close/>
                <a:moveTo>
                  <a:pt x="2532" y="1635"/>
                </a:moveTo>
                <a:cubicBezTo>
                  <a:pt x="2537" y="1635"/>
                  <a:pt x="2542" y="1638"/>
                  <a:pt x="2543" y="1644"/>
                </a:cubicBezTo>
                <a:cubicBezTo>
                  <a:pt x="2544" y="1649"/>
                  <a:pt x="2540" y="1654"/>
                  <a:pt x="2535" y="1655"/>
                </a:cubicBezTo>
                <a:cubicBezTo>
                  <a:pt x="2529" y="1656"/>
                  <a:pt x="2524" y="1652"/>
                  <a:pt x="2523" y="1646"/>
                </a:cubicBezTo>
                <a:cubicBezTo>
                  <a:pt x="2523" y="1641"/>
                  <a:pt x="2527" y="1636"/>
                  <a:pt x="2532" y="1635"/>
                </a:cubicBezTo>
                <a:close/>
                <a:moveTo>
                  <a:pt x="2537" y="1675"/>
                </a:moveTo>
                <a:cubicBezTo>
                  <a:pt x="2533" y="1675"/>
                  <a:pt x="2529" y="1675"/>
                  <a:pt x="2525" y="1674"/>
                </a:cubicBezTo>
                <a:cubicBezTo>
                  <a:pt x="2525" y="1672"/>
                  <a:pt x="2524" y="1671"/>
                  <a:pt x="2524" y="1669"/>
                </a:cubicBezTo>
                <a:cubicBezTo>
                  <a:pt x="2528" y="1670"/>
                  <a:pt x="2532" y="1671"/>
                  <a:pt x="2536" y="1670"/>
                </a:cubicBezTo>
                <a:cubicBezTo>
                  <a:pt x="2549" y="1669"/>
                  <a:pt x="2559" y="1656"/>
                  <a:pt x="2557" y="1642"/>
                </a:cubicBezTo>
                <a:cubicBezTo>
                  <a:pt x="2555" y="1628"/>
                  <a:pt x="2543" y="1618"/>
                  <a:pt x="2529" y="1620"/>
                </a:cubicBezTo>
                <a:cubicBezTo>
                  <a:pt x="2524" y="1621"/>
                  <a:pt x="2520" y="1623"/>
                  <a:pt x="2517" y="1626"/>
                </a:cubicBezTo>
                <a:cubicBezTo>
                  <a:pt x="2513" y="1608"/>
                  <a:pt x="2509" y="1591"/>
                  <a:pt x="2505" y="1573"/>
                </a:cubicBezTo>
                <a:cubicBezTo>
                  <a:pt x="2512" y="1575"/>
                  <a:pt x="2517" y="1581"/>
                  <a:pt x="2523" y="1584"/>
                </a:cubicBezTo>
                <a:cubicBezTo>
                  <a:pt x="2527" y="1586"/>
                  <a:pt x="2532" y="1587"/>
                  <a:pt x="2536" y="1587"/>
                </a:cubicBezTo>
                <a:cubicBezTo>
                  <a:pt x="2536" y="1587"/>
                  <a:pt x="2536" y="1587"/>
                  <a:pt x="2537" y="1587"/>
                </a:cubicBezTo>
                <a:cubicBezTo>
                  <a:pt x="2537" y="1589"/>
                  <a:pt x="2539" y="1592"/>
                  <a:pt x="2541" y="1594"/>
                </a:cubicBezTo>
                <a:cubicBezTo>
                  <a:pt x="2545" y="1597"/>
                  <a:pt x="2549" y="1598"/>
                  <a:pt x="2554" y="1598"/>
                </a:cubicBezTo>
                <a:cubicBezTo>
                  <a:pt x="2555" y="1598"/>
                  <a:pt x="2556" y="1599"/>
                  <a:pt x="2556" y="1600"/>
                </a:cubicBezTo>
                <a:cubicBezTo>
                  <a:pt x="2557" y="1603"/>
                  <a:pt x="2559" y="1605"/>
                  <a:pt x="2561" y="1607"/>
                </a:cubicBezTo>
                <a:cubicBezTo>
                  <a:pt x="2554" y="1604"/>
                  <a:pt x="2546" y="1603"/>
                  <a:pt x="2538" y="1602"/>
                </a:cubicBezTo>
                <a:cubicBezTo>
                  <a:pt x="2538" y="1602"/>
                  <a:pt x="2538" y="1602"/>
                  <a:pt x="2538" y="1602"/>
                </a:cubicBezTo>
                <a:cubicBezTo>
                  <a:pt x="2538" y="1602"/>
                  <a:pt x="2537" y="1595"/>
                  <a:pt x="2529" y="1596"/>
                </a:cubicBezTo>
                <a:cubicBezTo>
                  <a:pt x="2522" y="1597"/>
                  <a:pt x="2517" y="1598"/>
                  <a:pt x="2517" y="1604"/>
                </a:cubicBezTo>
                <a:cubicBezTo>
                  <a:pt x="2517" y="1604"/>
                  <a:pt x="2516" y="1604"/>
                  <a:pt x="2515" y="1604"/>
                </a:cubicBezTo>
                <a:cubicBezTo>
                  <a:pt x="2517" y="1620"/>
                  <a:pt x="2517" y="1620"/>
                  <a:pt x="2517" y="1620"/>
                </a:cubicBezTo>
                <a:cubicBezTo>
                  <a:pt x="2520" y="1618"/>
                  <a:pt x="2524" y="1616"/>
                  <a:pt x="2529" y="1616"/>
                </a:cubicBezTo>
                <a:cubicBezTo>
                  <a:pt x="2529" y="1616"/>
                  <a:pt x="2529" y="1616"/>
                  <a:pt x="2529" y="1616"/>
                </a:cubicBezTo>
                <a:cubicBezTo>
                  <a:pt x="2530" y="1616"/>
                  <a:pt x="2531" y="1616"/>
                  <a:pt x="2531" y="1615"/>
                </a:cubicBezTo>
                <a:cubicBezTo>
                  <a:pt x="2546" y="1615"/>
                  <a:pt x="2559" y="1626"/>
                  <a:pt x="2561" y="1642"/>
                </a:cubicBezTo>
                <a:cubicBezTo>
                  <a:pt x="2563" y="1658"/>
                  <a:pt x="2552" y="1673"/>
                  <a:pt x="2537" y="1675"/>
                </a:cubicBezTo>
                <a:close/>
                <a:moveTo>
                  <a:pt x="2568" y="1507"/>
                </a:moveTo>
                <a:cubicBezTo>
                  <a:pt x="2567" y="1507"/>
                  <a:pt x="2567" y="1507"/>
                  <a:pt x="2567" y="1507"/>
                </a:cubicBezTo>
                <a:cubicBezTo>
                  <a:pt x="2564" y="1506"/>
                  <a:pt x="2562" y="1505"/>
                  <a:pt x="2559" y="1506"/>
                </a:cubicBezTo>
                <a:cubicBezTo>
                  <a:pt x="2559" y="1506"/>
                  <a:pt x="2558" y="1506"/>
                  <a:pt x="2558" y="1506"/>
                </a:cubicBezTo>
                <a:cubicBezTo>
                  <a:pt x="2554" y="1505"/>
                  <a:pt x="2551" y="1506"/>
                  <a:pt x="2547" y="1507"/>
                </a:cubicBezTo>
                <a:cubicBezTo>
                  <a:pt x="2546" y="1506"/>
                  <a:pt x="2544" y="1506"/>
                  <a:pt x="2543" y="1505"/>
                </a:cubicBezTo>
                <a:cubicBezTo>
                  <a:pt x="2537" y="1503"/>
                  <a:pt x="2531" y="1501"/>
                  <a:pt x="2525" y="1499"/>
                </a:cubicBezTo>
                <a:cubicBezTo>
                  <a:pt x="2535" y="1496"/>
                  <a:pt x="2547" y="1493"/>
                  <a:pt x="2558" y="1493"/>
                </a:cubicBezTo>
                <a:cubicBezTo>
                  <a:pt x="2560" y="1493"/>
                  <a:pt x="2562" y="1493"/>
                  <a:pt x="2563" y="1493"/>
                </a:cubicBezTo>
                <a:cubicBezTo>
                  <a:pt x="2565" y="1493"/>
                  <a:pt x="2566" y="1494"/>
                  <a:pt x="2567" y="1495"/>
                </a:cubicBezTo>
                <a:cubicBezTo>
                  <a:pt x="2566" y="1499"/>
                  <a:pt x="2567" y="1503"/>
                  <a:pt x="2568" y="1507"/>
                </a:cubicBezTo>
                <a:cubicBezTo>
                  <a:pt x="2568" y="1507"/>
                  <a:pt x="2568" y="1507"/>
                  <a:pt x="2568" y="1507"/>
                </a:cubicBezTo>
                <a:close/>
                <a:moveTo>
                  <a:pt x="2622" y="1300"/>
                </a:moveTo>
                <a:cubicBezTo>
                  <a:pt x="2628" y="1311"/>
                  <a:pt x="2624" y="1325"/>
                  <a:pt x="2613" y="1330"/>
                </a:cubicBezTo>
                <a:cubicBezTo>
                  <a:pt x="2602" y="1336"/>
                  <a:pt x="2589" y="1332"/>
                  <a:pt x="2583" y="1321"/>
                </a:cubicBezTo>
                <a:cubicBezTo>
                  <a:pt x="2578" y="1310"/>
                  <a:pt x="2582" y="1297"/>
                  <a:pt x="2593" y="1291"/>
                </a:cubicBezTo>
                <a:cubicBezTo>
                  <a:pt x="2603" y="1285"/>
                  <a:pt x="2617" y="1290"/>
                  <a:pt x="2622" y="1300"/>
                </a:cubicBezTo>
                <a:close/>
                <a:moveTo>
                  <a:pt x="2563" y="1234"/>
                </a:moveTo>
                <a:cubicBezTo>
                  <a:pt x="2574" y="1228"/>
                  <a:pt x="2587" y="1232"/>
                  <a:pt x="2593" y="1243"/>
                </a:cubicBezTo>
                <a:cubicBezTo>
                  <a:pt x="2598" y="1254"/>
                  <a:pt x="2594" y="1267"/>
                  <a:pt x="2583" y="1273"/>
                </a:cubicBezTo>
                <a:cubicBezTo>
                  <a:pt x="2572" y="1279"/>
                  <a:pt x="2559" y="1274"/>
                  <a:pt x="2553" y="1264"/>
                </a:cubicBezTo>
                <a:cubicBezTo>
                  <a:pt x="2548" y="1253"/>
                  <a:pt x="2552" y="1239"/>
                  <a:pt x="2563" y="1234"/>
                </a:cubicBezTo>
                <a:close/>
                <a:moveTo>
                  <a:pt x="2567" y="1329"/>
                </a:moveTo>
                <a:cubicBezTo>
                  <a:pt x="2572" y="1340"/>
                  <a:pt x="2568" y="1354"/>
                  <a:pt x="2557" y="1359"/>
                </a:cubicBezTo>
                <a:cubicBezTo>
                  <a:pt x="2547" y="1365"/>
                  <a:pt x="2533" y="1361"/>
                  <a:pt x="2528" y="1350"/>
                </a:cubicBezTo>
                <a:cubicBezTo>
                  <a:pt x="2522" y="1339"/>
                  <a:pt x="2526" y="1326"/>
                  <a:pt x="2537" y="1320"/>
                </a:cubicBezTo>
                <a:cubicBezTo>
                  <a:pt x="2548" y="1314"/>
                  <a:pt x="2561" y="1319"/>
                  <a:pt x="2567" y="1329"/>
                </a:cubicBezTo>
                <a:close/>
                <a:moveTo>
                  <a:pt x="2507" y="1263"/>
                </a:moveTo>
                <a:cubicBezTo>
                  <a:pt x="2518" y="1257"/>
                  <a:pt x="2531" y="1261"/>
                  <a:pt x="2537" y="1272"/>
                </a:cubicBezTo>
                <a:cubicBezTo>
                  <a:pt x="2543" y="1283"/>
                  <a:pt x="2538" y="1296"/>
                  <a:pt x="2528" y="1302"/>
                </a:cubicBezTo>
                <a:cubicBezTo>
                  <a:pt x="2517" y="1308"/>
                  <a:pt x="2503" y="1303"/>
                  <a:pt x="2498" y="1293"/>
                </a:cubicBezTo>
                <a:cubicBezTo>
                  <a:pt x="2492" y="1282"/>
                  <a:pt x="2496" y="1268"/>
                  <a:pt x="2507" y="1263"/>
                </a:cubicBezTo>
                <a:close/>
                <a:moveTo>
                  <a:pt x="2511" y="1358"/>
                </a:moveTo>
                <a:cubicBezTo>
                  <a:pt x="2517" y="1369"/>
                  <a:pt x="2513" y="1383"/>
                  <a:pt x="2502" y="1388"/>
                </a:cubicBezTo>
                <a:cubicBezTo>
                  <a:pt x="2491" y="1394"/>
                  <a:pt x="2478" y="1390"/>
                  <a:pt x="2472" y="1379"/>
                </a:cubicBezTo>
                <a:cubicBezTo>
                  <a:pt x="2466" y="1368"/>
                  <a:pt x="2471" y="1355"/>
                  <a:pt x="2481" y="1349"/>
                </a:cubicBezTo>
                <a:cubicBezTo>
                  <a:pt x="2492" y="1344"/>
                  <a:pt x="2505" y="1348"/>
                  <a:pt x="2511" y="1358"/>
                </a:cubicBezTo>
                <a:close/>
                <a:moveTo>
                  <a:pt x="2472" y="1331"/>
                </a:moveTo>
                <a:cubicBezTo>
                  <a:pt x="2461" y="1337"/>
                  <a:pt x="2448" y="1332"/>
                  <a:pt x="2442" y="1322"/>
                </a:cubicBezTo>
                <a:cubicBezTo>
                  <a:pt x="2436" y="1311"/>
                  <a:pt x="2441" y="1297"/>
                  <a:pt x="2451" y="1292"/>
                </a:cubicBezTo>
                <a:cubicBezTo>
                  <a:pt x="2462" y="1286"/>
                  <a:pt x="2476" y="1290"/>
                  <a:pt x="2481" y="1301"/>
                </a:cubicBezTo>
                <a:cubicBezTo>
                  <a:pt x="2487" y="1312"/>
                  <a:pt x="2483" y="1325"/>
                  <a:pt x="2472" y="1331"/>
                </a:cubicBezTo>
                <a:close/>
                <a:moveTo>
                  <a:pt x="2483" y="1175"/>
                </a:moveTo>
                <a:cubicBezTo>
                  <a:pt x="2467" y="1154"/>
                  <a:pt x="2467" y="1154"/>
                  <a:pt x="2467" y="1154"/>
                </a:cubicBezTo>
                <a:cubicBezTo>
                  <a:pt x="2501" y="1128"/>
                  <a:pt x="2501" y="1128"/>
                  <a:pt x="2501" y="1128"/>
                </a:cubicBezTo>
                <a:cubicBezTo>
                  <a:pt x="2517" y="1149"/>
                  <a:pt x="2517" y="1149"/>
                  <a:pt x="2517" y="1149"/>
                </a:cubicBezTo>
                <a:lnTo>
                  <a:pt x="2483" y="1175"/>
                </a:lnTo>
                <a:close/>
                <a:moveTo>
                  <a:pt x="2564" y="1113"/>
                </a:moveTo>
                <a:cubicBezTo>
                  <a:pt x="2530" y="1140"/>
                  <a:pt x="2530" y="1140"/>
                  <a:pt x="2530" y="1140"/>
                </a:cubicBezTo>
                <a:cubicBezTo>
                  <a:pt x="2514" y="1118"/>
                  <a:pt x="2514" y="1118"/>
                  <a:pt x="2514" y="1118"/>
                </a:cubicBezTo>
                <a:cubicBezTo>
                  <a:pt x="2547" y="1092"/>
                  <a:pt x="2547" y="1092"/>
                  <a:pt x="2547" y="1092"/>
                </a:cubicBezTo>
                <a:lnTo>
                  <a:pt x="2564" y="1113"/>
                </a:lnTo>
                <a:close/>
                <a:moveTo>
                  <a:pt x="2517" y="1053"/>
                </a:moveTo>
                <a:cubicBezTo>
                  <a:pt x="2533" y="1074"/>
                  <a:pt x="2533" y="1074"/>
                  <a:pt x="2533" y="1074"/>
                </a:cubicBezTo>
                <a:cubicBezTo>
                  <a:pt x="2499" y="1100"/>
                  <a:pt x="2499" y="1100"/>
                  <a:pt x="2499" y="1100"/>
                </a:cubicBezTo>
                <a:cubicBezTo>
                  <a:pt x="2483" y="1079"/>
                  <a:pt x="2483" y="1079"/>
                  <a:pt x="2483" y="1079"/>
                </a:cubicBezTo>
                <a:lnTo>
                  <a:pt x="2517" y="1053"/>
                </a:lnTo>
                <a:close/>
                <a:moveTo>
                  <a:pt x="2503" y="1035"/>
                </a:moveTo>
                <a:cubicBezTo>
                  <a:pt x="2469" y="1061"/>
                  <a:pt x="2469" y="1061"/>
                  <a:pt x="2469" y="1061"/>
                </a:cubicBezTo>
                <a:cubicBezTo>
                  <a:pt x="2453" y="1040"/>
                  <a:pt x="2453" y="1040"/>
                  <a:pt x="2453" y="1040"/>
                </a:cubicBezTo>
                <a:cubicBezTo>
                  <a:pt x="2487" y="1014"/>
                  <a:pt x="2487" y="1014"/>
                  <a:pt x="2487" y="1014"/>
                </a:cubicBezTo>
                <a:lnTo>
                  <a:pt x="2503" y="1035"/>
                </a:lnTo>
                <a:close/>
                <a:moveTo>
                  <a:pt x="2456" y="974"/>
                </a:moveTo>
                <a:cubicBezTo>
                  <a:pt x="2472" y="995"/>
                  <a:pt x="2472" y="995"/>
                  <a:pt x="2472" y="995"/>
                </a:cubicBezTo>
                <a:cubicBezTo>
                  <a:pt x="2439" y="1021"/>
                  <a:pt x="2439" y="1021"/>
                  <a:pt x="2439" y="1021"/>
                </a:cubicBezTo>
                <a:cubicBezTo>
                  <a:pt x="2422" y="1000"/>
                  <a:pt x="2422" y="1000"/>
                  <a:pt x="2422" y="1000"/>
                </a:cubicBezTo>
                <a:lnTo>
                  <a:pt x="2456" y="974"/>
                </a:lnTo>
                <a:close/>
                <a:moveTo>
                  <a:pt x="2410" y="1010"/>
                </a:moveTo>
                <a:cubicBezTo>
                  <a:pt x="2426" y="1031"/>
                  <a:pt x="2426" y="1031"/>
                  <a:pt x="2426" y="1031"/>
                </a:cubicBezTo>
                <a:cubicBezTo>
                  <a:pt x="2392" y="1057"/>
                  <a:pt x="2392" y="1057"/>
                  <a:pt x="2392" y="1057"/>
                </a:cubicBezTo>
                <a:cubicBezTo>
                  <a:pt x="2376" y="1036"/>
                  <a:pt x="2376" y="1036"/>
                  <a:pt x="2376" y="1036"/>
                </a:cubicBezTo>
                <a:lnTo>
                  <a:pt x="2410" y="1010"/>
                </a:lnTo>
                <a:close/>
                <a:moveTo>
                  <a:pt x="2363" y="1046"/>
                </a:moveTo>
                <a:cubicBezTo>
                  <a:pt x="2379" y="1067"/>
                  <a:pt x="2379" y="1067"/>
                  <a:pt x="2379" y="1067"/>
                </a:cubicBezTo>
                <a:cubicBezTo>
                  <a:pt x="2345" y="1093"/>
                  <a:pt x="2345" y="1093"/>
                  <a:pt x="2345" y="1093"/>
                </a:cubicBezTo>
                <a:cubicBezTo>
                  <a:pt x="2329" y="1072"/>
                  <a:pt x="2329" y="1072"/>
                  <a:pt x="2329" y="1072"/>
                </a:cubicBezTo>
                <a:lnTo>
                  <a:pt x="2363" y="1046"/>
                </a:lnTo>
                <a:close/>
                <a:moveTo>
                  <a:pt x="2294" y="887"/>
                </a:moveTo>
                <a:cubicBezTo>
                  <a:pt x="2315" y="866"/>
                  <a:pt x="2315" y="866"/>
                  <a:pt x="2315" y="866"/>
                </a:cubicBezTo>
                <a:cubicBezTo>
                  <a:pt x="2341" y="891"/>
                  <a:pt x="2341" y="891"/>
                  <a:pt x="2341" y="891"/>
                </a:cubicBezTo>
                <a:cubicBezTo>
                  <a:pt x="2320" y="913"/>
                  <a:pt x="2320" y="913"/>
                  <a:pt x="2320" y="913"/>
                </a:cubicBezTo>
                <a:lnTo>
                  <a:pt x="2294" y="887"/>
                </a:lnTo>
                <a:close/>
                <a:moveTo>
                  <a:pt x="2455" y="774"/>
                </a:moveTo>
                <a:cubicBezTo>
                  <a:pt x="2434" y="795"/>
                  <a:pt x="2434" y="795"/>
                  <a:pt x="2434" y="795"/>
                </a:cubicBezTo>
                <a:cubicBezTo>
                  <a:pt x="2407" y="770"/>
                  <a:pt x="2407" y="770"/>
                  <a:pt x="2407" y="770"/>
                </a:cubicBezTo>
                <a:cubicBezTo>
                  <a:pt x="2428" y="748"/>
                  <a:pt x="2428" y="748"/>
                  <a:pt x="2428" y="748"/>
                </a:cubicBezTo>
                <a:lnTo>
                  <a:pt x="2455" y="774"/>
                </a:lnTo>
                <a:close/>
                <a:moveTo>
                  <a:pt x="2445" y="731"/>
                </a:moveTo>
                <a:cubicBezTo>
                  <a:pt x="2466" y="709"/>
                  <a:pt x="2466" y="709"/>
                  <a:pt x="2466" y="709"/>
                </a:cubicBezTo>
                <a:cubicBezTo>
                  <a:pt x="2492" y="735"/>
                  <a:pt x="2492" y="735"/>
                  <a:pt x="2492" y="735"/>
                </a:cubicBezTo>
                <a:cubicBezTo>
                  <a:pt x="2472" y="756"/>
                  <a:pt x="2472" y="756"/>
                  <a:pt x="2472" y="756"/>
                </a:cubicBezTo>
                <a:lnTo>
                  <a:pt x="2445" y="731"/>
                </a:lnTo>
                <a:close/>
                <a:moveTo>
                  <a:pt x="2417" y="813"/>
                </a:moveTo>
                <a:cubicBezTo>
                  <a:pt x="2396" y="835"/>
                  <a:pt x="2396" y="835"/>
                  <a:pt x="2396" y="835"/>
                </a:cubicBezTo>
                <a:cubicBezTo>
                  <a:pt x="2370" y="809"/>
                  <a:pt x="2370" y="809"/>
                  <a:pt x="2370" y="809"/>
                </a:cubicBezTo>
                <a:cubicBezTo>
                  <a:pt x="2390" y="787"/>
                  <a:pt x="2390" y="787"/>
                  <a:pt x="2390" y="787"/>
                </a:cubicBezTo>
                <a:lnTo>
                  <a:pt x="2417" y="813"/>
                </a:lnTo>
                <a:close/>
                <a:moveTo>
                  <a:pt x="2379" y="852"/>
                </a:moveTo>
                <a:cubicBezTo>
                  <a:pt x="2358" y="874"/>
                  <a:pt x="2358" y="874"/>
                  <a:pt x="2358" y="874"/>
                </a:cubicBezTo>
                <a:cubicBezTo>
                  <a:pt x="2332" y="848"/>
                  <a:pt x="2332" y="848"/>
                  <a:pt x="2332" y="848"/>
                </a:cubicBezTo>
                <a:cubicBezTo>
                  <a:pt x="2353" y="827"/>
                  <a:pt x="2353" y="827"/>
                  <a:pt x="2353" y="827"/>
                </a:cubicBezTo>
                <a:lnTo>
                  <a:pt x="2379" y="852"/>
                </a:lnTo>
                <a:close/>
                <a:moveTo>
                  <a:pt x="2351" y="943"/>
                </a:moveTo>
                <a:cubicBezTo>
                  <a:pt x="2325" y="917"/>
                  <a:pt x="2325" y="917"/>
                  <a:pt x="2325" y="917"/>
                </a:cubicBezTo>
                <a:cubicBezTo>
                  <a:pt x="2346" y="896"/>
                  <a:pt x="2346" y="896"/>
                  <a:pt x="2346" y="896"/>
                </a:cubicBezTo>
                <a:cubicBezTo>
                  <a:pt x="2372" y="921"/>
                  <a:pt x="2372" y="921"/>
                  <a:pt x="2372" y="921"/>
                </a:cubicBezTo>
                <a:lnTo>
                  <a:pt x="2351" y="943"/>
                </a:lnTo>
                <a:close/>
                <a:moveTo>
                  <a:pt x="2389" y="904"/>
                </a:moveTo>
                <a:cubicBezTo>
                  <a:pt x="2363" y="878"/>
                  <a:pt x="2363" y="878"/>
                  <a:pt x="2363" y="878"/>
                </a:cubicBezTo>
                <a:cubicBezTo>
                  <a:pt x="2384" y="857"/>
                  <a:pt x="2384" y="857"/>
                  <a:pt x="2384" y="857"/>
                </a:cubicBezTo>
                <a:cubicBezTo>
                  <a:pt x="2410" y="882"/>
                  <a:pt x="2410" y="882"/>
                  <a:pt x="2410" y="882"/>
                </a:cubicBezTo>
                <a:lnTo>
                  <a:pt x="2389" y="904"/>
                </a:lnTo>
                <a:close/>
                <a:moveTo>
                  <a:pt x="2427" y="865"/>
                </a:moveTo>
                <a:cubicBezTo>
                  <a:pt x="2401" y="839"/>
                  <a:pt x="2401" y="839"/>
                  <a:pt x="2401" y="839"/>
                </a:cubicBezTo>
                <a:cubicBezTo>
                  <a:pt x="2422" y="818"/>
                  <a:pt x="2422" y="818"/>
                  <a:pt x="2422" y="818"/>
                </a:cubicBezTo>
                <a:cubicBezTo>
                  <a:pt x="2448" y="843"/>
                  <a:pt x="2448" y="843"/>
                  <a:pt x="2448" y="843"/>
                </a:cubicBezTo>
                <a:lnTo>
                  <a:pt x="2427" y="865"/>
                </a:lnTo>
                <a:close/>
                <a:moveTo>
                  <a:pt x="2465" y="826"/>
                </a:moveTo>
                <a:cubicBezTo>
                  <a:pt x="2438" y="800"/>
                  <a:pt x="2438" y="800"/>
                  <a:pt x="2438" y="800"/>
                </a:cubicBezTo>
                <a:cubicBezTo>
                  <a:pt x="2459" y="778"/>
                  <a:pt x="2459" y="778"/>
                  <a:pt x="2459" y="778"/>
                </a:cubicBezTo>
                <a:cubicBezTo>
                  <a:pt x="2486" y="804"/>
                  <a:pt x="2486" y="804"/>
                  <a:pt x="2486" y="804"/>
                </a:cubicBezTo>
                <a:lnTo>
                  <a:pt x="2465" y="826"/>
                </a:lnTo>
                <a:close/>
                <a:moveTo>
                  <a:pt x="2503" y="786"/>
                </a:moveTo>
                <a:cubicBezTo>
                  <a:pt x="2476" y="761"/>
                  <a:pt x="2476" y="761"/>
                  <a:pt x="2476" y="761"/>
                </a:cubicBezTo>
                <a:cubicBezTo>
                  <a:pt x="2497" y="739"/>
                  <a:pt x="2497" y="739"/>
                  <a:pt x="2497" y="739"/>
                </a:cubicBezTo>
                <a:cubicBezTo>
                  <a:pt x="2523" y="765"/>
                  <a:pt x="2523" y="765"/>
                  <a:pt x="2523" y="765"/>
                </a:cubicBezTo>
                <a:lnTo>
                  <a:pt x="2503" y="786"/>
                </a:lnTo>
                <a:close/>
                <a:moveTo>
                  <a:pt x="2561" y="726"/>
                </a:moveTo>
                <a:cubicBezTo>
                  <a:pt x="2540" y="747"/>
                  <a:pt x="2540" y="747"/>
                  <a:pt x="2540" y="747"/>
                </a:cubicBezTo>
                <a:cubicBezTo>
                  <a:pt x="2514" y="722"/>
                  <a:pt x="2514" y="722"/>
                  <a:pt x="2514" y="722"/>
                </a:cubicBezTo>
                <a:cubicBezTo>
                  <a:pt x="2535" y="700"/>
                  <a:pt x="2535" y="700"/>
                  <a:pt x="2535" y="700"/>
                </a:cubicBezTo>
                <a:lnTo>
                  <a:pt x="2561" y="726"/>
                </a:lnTo>
                <a:close/>
                <a:moveTo>
                  <a:pt x="2530" y="696"/>
                </a:moveTo>
                <a:cubicBezTo>
                  <a:pt x="2509" y="717"/>
                  <a:pt x="2509" y="717"/>
                  <a:pt x="2509" y="717"/>
                </a:cubicBezTo>
                <a:cubicBezTo>
                  <a:pt x="2483" y="692"/>
                  <a:pt x="2483" y="692"/>
                  <a:pt x="2483" y="692"/>
                </a:cubicBezTo>
                <a:cubicBezTo>
                  <a:pt x="2504" y="670"/>
                  <a:pt x="2504" y="670"/>
                  <a:pt x="2504" y="670"/>
                </a:cubicBezTo>
                <a:lnTo>
                  <a:pt x="2530" y="696"/>
                </a:lnTo>
                <a:close/>
                <a:moveTo>
                  <a:pt x="2473" y="640"/>
                </a:moveTo>
                <a:cubicBezTo>
                  <a:pt x="2499" y="666"/>
                  <a:pt x="2499" y="666"/>
                  <a:pt x="2499" y="666"/>
                </a:cubicBezTo>
                <a:cubicBezTo>
                  <a:pt x="2478" y="687"/>
                  <a:pt x="2478" y="687"/>
                  <a:pt x="2478" y="687"/>
                </a:cubicBezTo>
                <a:cubicBezTo>
                  <a:pt x="2452" y="662"/>
                  <a:pt x="2452" y="662"/>
                  <a:pt x="2452" y="662"/>
                </a:cubicBezTo>
                <a:lnTo>
                  <a:pt x="2473" y="640"/>
                </a:lnTo>
                <a:close/>
                <a:moveTo>
                  <a:pt x="2435" y="679"/>
                </a:moveTo>
                <a:cubicBezTo>
                  <a:pt x="2461" y="705"/>
                  <a:pt x="2461" y="705"/>
                  <a:pt x="2461" y="705"/>
                </a:cubicBezTo>
                <a:cubicBezTo>
                  <a:pt x="2440" y="726"/>
                  <a:pt x="2440" y="726"/>
                  <a:pt x="2440" y="726"/>
                </a:cubicBezTo>
                <a:cubicBezTo>
                  <a:pt x="2414" y="701"/>
                  <a:pt x="2414" y="701"/>
                  <a:pt x="2414" y="701"/>
                </a:cubicBezTo>
                <a:lnTo>
                  <a:pt x="2435" y="679"/>
                </a:lnTo>
                <a:close/>
                <a:moveTo>
                  <a:pt x="2397" y="718"/>
                </a:moveTo>
                <a:cubicBezTo>
                  <a:pt x="2424" y="744"/>
                  <a:pt x="2424" y="744"/>
                  <a:pt x="2424" y="744"/>
                </a:cubicBezTo>
                <a:cubicBezTo>
                  <a:pt x="2403" y="765"/>
                  <a:pt x="2403" y="765"/>
                  <a:pt x="2403" y="765"/>
                </a:cubicBezTo>
                <a:cubicBezTo>
                  <a:pt x="2376" y="740"/>
                  <a:pt x="2376" y="740"/>
                  <a:pt x="2376" y="740"/>
                </a:cubicBezTo>
                <a:lnTo>
                  <a:pt x="2397" y="718"/>
                </a:lnTo>
                <a:close/>
                <a:moveTo>
                  <a:pt x="2359" y="757"/>
                </a:moveTo>
                <a:cubicBezTo>
                  <a:pt x="2386" y="783"/>
                  <a:pt x="2386" y="783"/>
                  <a:pt x="2386" y="783"/>
                </a:cubicBezTo>
                <a:cubicBezTo>
                  <a:pt x="2365" y="805"/>
                  <a:pt x="2365" y="805"/>
                  <a:pt x="2365" y="805"/>
                </a:cubicBezTo>
                <a:cubicBezTo>
                  <a:pt x="2339" y="779"/>
                  <a:pt x="2339" y="779"/>
                  <a:pt x="2339" y="779"/>
                </a:cubicBezTo>
                <a:lnTo>
                  <a:pt x="2359" y="757"/>
                </a:lnTo>
                <a:close/>
                <a:moveTo>
                  <a:pt x="2322" y="797"/>
                </a:moveTo>
                <a:cubicBezTo>
                  <a:pt x="2348" y="822"/>
                  <a:pt x="2348" y="822"/>
                  <a:pt x="2348" y="822"/>
                </a:cubicBezTo>
                <a:cubicBezTo>
                  <a:pt x="2327" y="844"/>
                  <a:pt x="2327" y="844"/>
                  <a:pt x="2327" y="844"/>
                </a:cubicBezTo>
                <a:cubicBezTo>
                  <a:pt x="2301" y="818"/>
                  <a:pt x="2301" y="818"/>
                  <a:pt x="2301" y="818"/>
                </a:cubicBezTo>
                <a:lnTo>
                  <a:pt x="2322" y="797"/>
                </a:lnTo>
                <a:close/>
                <a:moveTo>
                  <a:pt x="2284" y="836"/>
                </a:moveTo>
                <a:cubicBezTo>
                  <a:pt x="2310" y="861"/>
                  <a:pt x="2310" y="861"/>
                  <a:pt x="2310" y="861"/>
                </a:cubicBezTo>
                <a:cubicBezTo>
                  <a:pt x="2289" y="883"/>
                  <a:pt x="2289" y="883"/>
                  <a:pt x="2289" y="883"/>
                </a:cubicBezTo>
                <a:cubicBezTo>
                  <a:pt x="2263" y="857"/>
                  <a:pt x="2263" y="857"/>
                  <a:pt x="2263" y="857"/>
                </a:cubicBezTo>
                <a:lnTo>
                  <a:pt x="2284" y="836"/>
                </a:lnTo>
                <a:close/>
                <a:moveTo>
                  <a:pt x="2125" y="2829"/>
                </a:moveTo>
                <a:cubicBezTo>
                  <a:pt x="2126" y="2831"/>
                  <a:pt x="2126" y="2833"/>
                  <a:pt x="2124" y="2835"/>
                </a:cubicBezTo>
                <a:cubicBezTo>
                  <a:pt x="2122" y="2839"/>
                  <a:pt x="2121" y="2842"/>
                  <a:pt x="2120" y="2846"/>
                </a:cubicBezTo>
                <a:cubicBezTo>
                  <a:pt x="2065" y="2740"/>
                  <a:pt x="2065" y="2740"/>
                  <a:pt x="2065" y="2740"/>
                </a:cubicBezTo>
                <a:cubicBezTo>
                  <a:pt x="2077" y="2731"/>
                  <a:pt x="2089" y="2722"/>
                  <a:pt x="2101" y="2713"/>
                </a:cubicBezTo>
                <a:cubicBezTo>
                  <a:pt x="2102" y="2714"/>
                  <a:pt x="2103" y="2714"/>
                  <a:pt x="2103" y="2715"/>
                </a:cubicBezTo>
                <a:cubicBezTo>
                  <a:pt x="2103" y="2715"/>
                  <a:pt x="2104" y="2715"/>
                  <a:pt x="2106" y="2717"/>
                </a:cubicBezTo>
                <a:cubicBezTo>
                  <a:pt x="2111" y="2730"/>
                  <a:pt x="2107" y="2747"/>
                  <a:pt x="2111" y="2761"/>
                </a:cubicBezTo>
                <a:cubicBezTo>
                  <a:pt x="2113" y="2770"/>
                  <a:pt x="2117" y="2778"/>
                  <a:pt x="2122" y="2785"/>
                </a:cubicBezTo>
                <a:cubicBezTo>
                  <a:pt x="2122" y="2786"/>
                  <a:pt x="2122" y="2786"/>
                  <a:pt x="2122" y="2786"/>
                </a:cubicBezTo>
                <a:cubicBezTo>
                  <a:pt x="2119" y="2791"/>
                  <a:pt x="2117" y="2796"/>
                  <a:pt x="2116" y="2802"/>
                </a:cubicBezTo>
                <a:cubicBezTo>
                  <a:pt x="2115" y="2812"/>
                  <a:pt x="2119" y="2822"/>
                  <a:pt x="2125" y="2829"/>
                </a:cubicBezTo>
                <a:close/>
                <a:moveTo>
                  <a:pt x="2118" y="3067"/>
                </a:moveTo>
                <a:cubicBezTo>
                  <a:pt x="2142" y="3115"/>
                  <a:pt x="2142" y="3115"/>
                  <a:pt x="2142" y="3115"/>
                </a:cubicBezTo>
                <a:cubicBezTo>
                  <a:pt x="2121" y="3126"/>
                  <a:pt x="2121" y="3126"/>
                  <a:pt x="2121" y="3126"/>
                </a:cubicBezTo>
                <a:cubicBezTo>
                  <a:pt x="2096" y="3078"/>
                  <a:pt x="2096" y="3078"/>
                  <a:pt x="2096" y="3078"/>
                </a:cubicBezTo>
                <a:lnTo>
                  <a:pt x="2118" y="3067"/>
                </a:lnTo>
                <a:close/>
                <a:moveTo>
                  <a:pt x="2087" y="3061"/>
                </a:moveTo>
                <a:cubicBezTo>
                  <a:pt x="2062" y="3013"/>
                  <a:pt x="2062" y="3013"/>
                  <a:pt x="2062" y="3013"/>
                </a:cubicBezTo>
                <a:cubicBezTo>
                  <a:pt x="2084" y="3001"/>
                  <a:pt x="2084" y="3001"/>
                  <a:pt x="2084" y="3001"/>
                </a:cubicBezTo>
                <a:cubicBezTo>
                  <a:pt x="2109" y="3049"/>
                  <a:pt x="2109" y="3049"/>
                  <a:pt x="2109" y="3049"/>
                </a:cubicBezTo>
                <a:lnTo>
                  <a:pt x="2087" y="3061"/>
                </a:lnTo>
                <a:close/>
                <a:moveTo>
                  <a:pt x="2151" y="3132"/>
                </a:moveTo>
                <a:cubicBezTo>
                  <a:pt x="2176" y="3180"/>
                  <a:pt x="2176" y="3180"/>
                  <a:pt x="2176" y="3180"/>
                </a:cubicBezTo>
                <a:cubicBezTo>
                  <a:pt x="2155" y="3192"/>
                  <a:pt x="2155" y="3192"/>
                  <a:pt x="2155" y="3192"/>
                </a:cubicBezTo>
                <a:cubicBezTo>
                  <a:pt x="2130" y="3144"/>
                  <a:pt x="2130" y="3144"/>
                  <a:pt x="2130" y="3144"/>
                </a:cubicBezTo>
                <a:lnTo>
                  <a:pt x="2151" y="3132"/>
                </a:lnTo>
                <a:close/>
                <a:moveTo>
                  <a:pt x="2164" y="3126"/>
                </a:moveTo>
                <a:cubicBezTo>
                  <a:pt x="2185" y="3115"/>
                  <a:pt x="2185" y="3115"/>
                  <a:pt x="2185" y="3115"/>
                </a:cubicBezTo>
                <a:cubicBezTo>
                  <a:pt x="2210" y="3163"/>
                  <a:pt x="2210" y="3163"/>
                  <a:pt x="2210" y="3163"/>
                </a:cubicBezTo>
                <a:cubicBezTo>
                  <a:pt x="2188" y="3174"/>
                  <a:pt x="2188" y="3174"/>
                  <a:pt x="2188" y="3174"/>
                </a:cubicBezTo>
                <a:lnTo>
                  <a:pt x="2164" y="3126"/>
                </a:lnTo>
                <a:close/>
                <a:moveTo>
                  <a:pt x="2155" y="3109"/>
                </a:moveTo>
                <a:cubicBezTo>
                  <a:pt x="2130" y="3061"/>
                  <a:pt x="2130" y="3061"/>
                  <a:pt x="2130" y="3061"/>
                </a:cubicBezTo>
                <a:cubicBezTo>
                  <a:pt x="2151" y="3049"/>
                  <a:pt x="2151" y="3049"/>
                  <a:pt x="2151" y="3049"/>
                </a:cubicBezTo>
                <a:cubicBezTo>
                  <a:pt x="2176" y="3097"/>
                  <a:pt x="2176" y="3097"/>
                  <a:pt x="2176" y="3097"/>
                </a:cubicBezTo>
                <a:lnTo>
                  <a:pt x="2155" y="3109"/>
                </a:lnTo>
                <a:close/>
                <a:moveTo>
                  <a:pt x="2121" y="3043"/>
                </a:moveTo>
                <a:cubicBezTo>
                  <a:pt x="2096" y="2995"/>
                  <a:pt x="2096" y="2995"/>
                  <a:pt x="2096" y="2995"/>
                </a:cubicBezTo>
                <a:cubicBezTo>
                  <a:pt x="2118" y="2984"/>
                  <a:pt x="2118" y="2984"/>
                  <a:pt x="2118" y="2984"/>
                </a:cubicBezTo>
                <a:cubicBezTo>
                  <a:pt x="2142" y="3032"/>
                  <a:pt x="2142" y="3032"/>
                  <a:pt x="2142" y="3032"/>
                </a:cubicBezTo>
                <a:lnTo>
                  <a:pt x="2121" y="3043"/>
                </a:lnTo>
                <a:close/>
                <a:moveTo>
                  <a:pt x="1894" y="3050"/>
                </a:moveTo>
                <a:cubicBezTo>
                  <a:pt x="1910" y="3102"/>
                  <a:pt x="1910" y="3102"/>
                  <a:pt x="1910" y="3102"/>
                </a:cubicBezTo>
                <a:cubicBezTo>
                  <a:pt x="1886" y="3109"/>
                  <a:pt x="1886" y="3109"/>
                  <a:pt x="1886" y="3109"/>
                </a:cubicBezTo>
                <a:cubicBezTo>
                  <a:pt x="1870" y="3057"/>
                  <a:pt x="1870" y="3057"/>
                  <a:pt x="1870" y="3057"/>
                </a:cubicBezTo>
                <a:lnTo>
                  <a:pt x="1894" y="3050"/>
                </a:lnTo>
                <a:close/>
                <a:moveTo>
                  <a:pt x="1866" y="3044"/>
                </a:moveTo>
                <a:cubicBezTo>
                  <a:pt x="1851" y="2993"/>
                  <a:pt x="1851" y="2993"/>
                  <a:pt x="1851" y="2993"/>
                </a:cubicBezTo>
                <a:cubicBezTo>
                  <a:pt x="1874" y="2986"/>
                  <a:pt x="1874" y="2986"/>
                  <a:pt x="1874" y="2986"/>
                </a:cubicBezTo>
                <a:cubicBezTo>
                  <a:pt x="1890" y="3037"/>
                  <a:pt x="1890" y="3037"/>
                  <a:pt x="1890" y="3037"/>
                </a:cubicBezTo>
                <a:lnTo>
                  <a:pt x="1866" y="3044"/>
                </a:lnTo>
                <a:close/>
                <a:moveTo>
                  <a:pt x="1887" y="2982"/>
                </a:moveTo>
                <a:cubicBezTo>
                  <a:pt x="1910" y="2974"/>
                  <a:pt x="1910" y="2974"/>
                  <a:pt x="1910" y="2974"/>
                </a:cubicBezTo>
                <a:cubicBezTo>
                  <a:pt x="1926" y="3026"/>
                  <a:pt x="1926" y="3026"/>
                  <a:pt x="1926" y="3026"/>
                </a:cubicBezTo>
                <a:cubicBezTo>
                  <a:pt x="1903" y="3033"/>
                  <a:pt x="1903" y="3033"/>
                  <a:pt x="1903" y="3033"/>
                </a:cubicBezTo>
                <a:lnTo>
                  <a:pt x="1887" y="2982"/>
                </a:lnTo>
                <a:close/>
                <a:moveTo>
                  <a:pt x="1158" y="3280"/>
                </a:moveTo>
                <a:cubicBezTo>
                  <a:pt x="1165" y="3238"/>
                  <a:pt x="1165" y="3238"/>
                  <a:pt x="1165" y="3238"/>
                </a:cubicBezTo>
                <a:cubicBezTo>
                  <a:pt x="1183" y="3240"/>
                  <a:pt x="1183" y="3240"/>
                  <a:pt x="1183" y="3240"/>
                </a:cubicBezTo>
                <a:cubicBezTo>
                  <a:pt x="1176" y="3283"/>
                  <a:pt x="1176" y="3283"/>
                  <a:pt x="1176" y="3283"/>
                </a:cubicBezTo>
                <a:lnTo>
                  <a:pt x="1158" y="3280"/>
                </a:lnTo>
                <a:close/>
                <a:moveTo>
                  <a:pt x="1174" y="3298"/>
                </a:moveTo>
                <a:cubicBezTo>
                  <a:pt x="1168" y="3341"/>
                  <a:pt x="1168" y="3341"/>
                  <a:pt x="1168" y="3341"/>
                </a:cubicBezTo>
                <a:cubicBezTo>
                  <a:pt x="1150" y="3338"/>
                  <a:pt x="1150" y="3338"/>
                  <a:pt x="1150" y="3338"/>
                </a:cubicBezTo>
                <a:cubicBezTo>
                  <a:pt x="1156" y="3296"/>
                  <a:pt x="1156" y="3296"/>
                  <a:pt x="1156" y="3296"/>
                </a:cubicBezTo>
                <a:lnTo>
                  <a:pt x="1174" y="3298"/>
                </a:lnTo>
                <a:close/>
                <a:moveTo>
                  <a:pt x="1167" y="3222"/>
                </a:moveTo>
                <a:cubicBezTo>
                  <a:pt x="1173" y="3179"/>
                  <a:pt x="1173" y="3179"/>
                  <a:pt x="1173" y="3179"/>
                </a:cubicBezTo>
                <a:cubicBezTo>
                  <a:pt x="1191" y="3182"/>
                  <a:pt x="1191" y="3182"/>
                  <a:pt x="1191" y="3182"/>
                </a:cubicBezTo>
                <a:cubicBezTo>
                  <a:pt x="1185" y="3224"/>
                  <a:pt x="1185" y="3224"/>
                  <a:pt x="1185" y="3224"/>
                </a:cubicBezTo>
                <a:lnTo>
                  <a:pt x="1167" y="3222"/>
                </a:lnTo>
                <a:close/>
                <a:moveTo>
                  <a:pt x="1217" y="3008"/>
                </a:moveTo>
                <a:cubicBezTo>
                  <a:pt x="1211" y="3050"/>
                  <a:pt x="1211" y="3050"/>
                  <a:pt x="1211" y="3050"/>
                </a:cubicBezTo>
                <a:cubicBezTo>
                  <a:pt x="1193" y="3047"/>
                  <a:pt x="1193" y="3047"/>
                  <a:pt x="1193" y="3047"/>
                </a:cubicBezTo>
                <a:cubicBezTo>
                  <a:pt x="1199" y="3005"/>
                  <a:pt x="1199" y="3005"/>
                  <a:pt x="1199" y="3005"/>
                </a:cubicBezTo>
                <a:lnTo>
                  <a:pt x="1217" y="3008"/>
                </a:lnTo>
                <a:close/>
                <a:moveTo>
                  <a:pt x="1202" y="2989"/>
                </a:moveTo>
                <a:cubicBezTo>
                  <a:pt x="1208" y="2947"/>
                  <a:pt x="1208" y="2947"/>
                  <a:pt x="1208" y="2947"/>
                </a:cubicBezTo>
                <a:cubicBezTo>
                  <a:pt x="1226" y="2949"/>
                  <a:pt x="1226" y="2949"/>
                  <a:pt x="1226" y="2949"/>
                </a:cubicBezTo>
                <a:cubicBezTo>
                  <a:pt x="1220" y="2992"/>
                  <a:pt x="1220" y="2992"/>
                  <a:pt x="1220" y="2992"/>
                </a:cubicBezTo>
                <a:lnTo>
                  <a:pt x="1202" y="2989"/>
                </a:lnTo>
                <a:close/>
                <a:moveTo>
                  <a:pt x="1208" y="3066"/>
                </a:moveTo>
                <a:cubicBezTo>
                  <a:pt x="1202" y="3108"/>
                  <a:pt x="1202" y="3108"/>
                  <a:pt x="1202" y="3108"/>
                </a:cubicBezTo>
                <a:cubicBezTo>
                  <a:pt x="1184" y="3105"/>
                  <a:pt x="1184" y="3105"/>
                  <a:pt x="1184" y="3105"/>
                </a:cubicBezTo>
                <a:cubicBezTo>
                  <a:pt x="1190" y="3063"/>
                  <a:pt x="1190" y="3063"/>
                  <a:pt x="1190" y="3063"/>
                </a:cubicBezTo>
                <a:lnTo>
                  <a:pt x="1208" y="3066"/>
                </a:lnTo>
                <a:close/>
                <a:moveTo>
                  <a:pt x="1186" y="2987"/>
                </a:moveTo>
                <a:cubicBezTo>
                  <a:pt x="1168" y="2984"/>
                  <a:pt x="1168" y="2984"/>
                  <a:pt x="1168" y="2984"/>
                </a:cubicBezTo>
                <a:cubicBezTo>
                  <a:pt x="1174" y="2942"/>
                  <a:pt x="1174" y="2942"/>
                  <a:pt x="1174" y="2942"/>
                </a:cubicBezTo>
                <a:cubicBezTo>
                  <a:pt x="1192" y="2944"/>
                  <a:pt x="1192" y="2944"/>
                  <a:pt x="1192" y="2944"/>
                </a:cubicBezTo>
                <a:lnTo>
                  <a:pt x="1186" y="2987"/>
                </a:lnTo>
                <a:close/>
                <a:moveTo>
                  <a:pt x="1183" y="3003"/>
                </a:moveTo>
                <a:cubicBezTo>
                  <a:pt x="1177" y="3045"/>
                  <a:pt x="1177" y="3045"/>
                  <a:pt x="1177" y="3045"/>
                </a:cubicBezTo>
                <a:cubicBezTo>
                  <a:pt x="1159" y="3042"/>
                  <a:pt x="1159" y="3042"/>
                  <a:pt x="1159" y="3042"/>
                </a:cubicBezTo>
                <a:cubicBezTo>
                  <a:pt x="1165" y="3000"/>
                  <a:pt x="1165" y="3000"/>
                  <a:pt x="1165" y="3000"/>
                </a:cubicBezTo>
                <a:lnTo>
                  <a:pt x="1183" y="3003"/>
                </a:lnTo>
                <a:close/>
                <a:moveTo>
                  <a:pt x="1175" y="3061"/>
                </a:moveTo>
                <a:cubicBezTo>
                  <a:pt x="1168" y="3103"/>
                  <a:pt x="1168" y="3103"/>
                  <a:pt x="1168" y="3103"/>
                </a:cubicBezTo>
                <a:cubicBezTo>
                  <a:pt x="1150" y="3100"/>
                  <a:pt x="1150" y="3100"/>
                  <a:pt x="1150" y="3100"/>
                </a:cubicBezTo>
                <a:cubicBezTo>
                  <a:pt x="1157" y="3058"/>
                  <a:pt x="1157" y="3058"/>
                  <a:pt x="1157" y="3058"/>
                </a:cubicBezTo>
                <a:lnTo>
                  <a:pt x="1175" y="3061"/>
                </a:lnTo>
                <a:close/>
                <a:moveTo>
                  <a:pt x="1176" y="3164"/>
                </a:moveTo>
                <a:cubicBezTo>
                  <a:pt x="1182" y="3121"/>
                  <a:pt x="1182" y="3121"/>
                  <a:pt x="1182" y="3121"/>
                </a:cubicBezTo>
                <a:cubicBezTo>
                  <a:pt x="1200" y="3124"/>
                  <a:pt x="1200" y="3124"/>
                  <a:pt x="1200" y="3124"/>
                </a:cubicBezTo>
                <a:cubicBezTo>
                  <a:pt x="1194" y="3166"/>
                  <a:pt x="1194" y="3166"/>
                  <a:pt x="1194" y="3166"/>
                </a:cubicBezTo>
                <a:lnTo>
                  <a:pt x="1176" y="3164"/>
                </a:lnTo>
                <a:close/>
                <a:moveTo>
                  <a:pt x="1198" y="3243"/>
                </a:moveTo>
                <a:cubicBezTo>
                  <a:pt x="1216" y="3245"/>
                  <a:pt x="1216" y="3245"/>
                  <a:pt x="1216" y="3245"/>
                </a:cubicBezTo>
                <a:cubicBezTo>
                  <a:pt x="1210" y="3287"/>
                  <a:pt x="1210" y="3287"/>
                  <a:pt x="1210" y="3287"/>
                </a:cubicBezTo>
                <a:cubicBezTo>
                  <a:pt x="1192" y="3285"/>
                  <a:pt x="1192" y="3285"/>
                  <a:pt x="1192" y="3285"/>
                </a:cubicBezTo>
                <a:lnTo>
                  <a:pt x="1198" y="3243"/>
                </a:lnTo>
                <a:close/>
                <a:moveTo>
                  <a:pt x="1200" y="3227"/>
                </a:moveTo>
                <a:cubicBezTo>
                  <a:pt x="1207" y="3184"/>
                  <a:pt x="1207" y="3184"/>
                  <a:pt x="1207" y="3184"/>
                </a:cubicBezTo>
                <a:cubicBezTo>
                  <a:pt x="1225" y="3187"/>
                  <a:pt x="1225" y="3187"/>
                  <a:pt x="1225" y="3187"/>
                </a:cubicBezTo>
                <a:cubicBezTo>
                  <a:pt x="1218" y="3229"/>
                  <a:pt x="1218" y="3229"/>
                  <a:pt x="1218" y="3229"/>
                </a:cubicBezTo>
                <a:lnTo>
                  <a:pt x="1200" y="3227"/>
                </a:lnTo>
                <a:close/>
                <a:moveTo>
                  <a:pt x="1209" y="3168"/>
                </a:moveTo>
                <a:cubicBezTo>
                  <a:pt x="1215" y="3126"/>
                  <a:pt x="1215" y="3126"/>
                  <a:pt x="1215" y="3126"/>
                </a:cubicBezTo>
                <a:cubicBezTo>
                  <a:pt x="1233" y="3129"/>
                  <a:pt x="1233" y="3129"/>
                  <a:pt x="1233" y="3129"/>
                </a:cubicBezTo>
                <a:cubicBezTo>
                  <a:pt x="1227" y="3171"/>
                  <a:pt x="1227" y="3171"/>
                  <a:pt x="1227" y="3171"/>
                </a:cubicBezTo>
                <a:lnTo>
                  <a:pt x="1209" y="3168"/>
                </a:lnTo>
                <a:close/>
                <a:moveTo>
                  <a:pt x="1218" y="3110"/>
                </a:moveTo>
                <a:cubicBezTo>
                  <a:pt x="1224" y="3068"/>
                  <a:pt x="1224" y="3068"/>
                  <a:pt x="1224" y="3068"/>
                </a:cubicBezTo>
                <a:cubicBezTo>
                  <a:pt x="1242" y="3071"/>
                  <a:pt x="1242" y="3071"/>
                  <a:pt x="1242" y="3071"/>
                </a:cubicBezTo>
                <a:cubicBezTo>
                  <a:pt x="1236" y="3113"/>
                  <a:pt x="1236" y="3113"/>
                  <a:pt x="1236" y="3113"/>
                </a:cubicBezTo>
                <a:lnTo>
                  <a:pt x="1218" y="3110"/>
                </a:lnTo>
                <a:close/>
                <a:moveTo>
                  <a:pt x="1226" y="3052"/>
                </a:moveTo>
                <a:cubicBezTo>
                  <a:pt x="1232" y="3010"/>
                  <a:pt x="1232" y="3010"/>
                  <a:pt x="1232" y="3010"/>
                </a:cubicBezTo>
                <a:cubicBezTo>
                  <a:pt x="1250" y="3013"/>
                  <a:pt x="1250" y="3013"/>
                  <a:pt x="1250" y="3013"/>
                </a:cubicBezTo>
                <a:cubicBezTo>
                  <a:pt x="1244" y="3055"/>
                  <a:pt x="1244" y="3055"/>
                  <a:pt x="1244" y="3055"/>
                </a:cubicBezTo>
                <a:lnTo>
                  <a:pt x="1226" y="3052"/>
                </a:lnTo>
                <a:close/>
                <a:moveTo>
                  <a:pt x="1235" y="2994"/>
                </a:moveTo>
                <a:cubicBezTo>
                  <a:pt x="1241" y="2952"/>
                  <a:pt x="1241" y="2952"/>
                  <a:pt x="1241" y="2952"/>
                </a:cubicBezTo>
                <a:cubicBezTo>
                  <a:pt x="1259" y="2954"/>
                  <a:pt x="1259" y="2954"/>
                  <a:pt x="1259" y="2954"/>
                </a:cubicBezTo>
                <a:cubicBezTo>
                  <a:pt x="1253" y="2997"/>
                  <a:pt x="1253" y="2997"/>
                  <a:pt x="1253" y="2997"/>
                </a:cubicBezTo>
                <a:lnTo>
                  <a:pt x="1235" y="2994"/>
                </a:lnTo>
                <a:close/>
                <a:moveTo>
                  <a:pt x="768" y="857"/>
                </a:moveTo>
                <a:cubicBezTo>
                  <a:pt x="767" y="855"/>
                  <a:pt x="767" y="853"/>
                  <a:pt x="769" y="851"/>
                </a:cubicBezTo>
                <a:cubicBezTo>
                  <a:pt x="771" y="847"/>
                  <a:pt x="773" y="843"/>
                  <a:pt x="773" y="840"/>
                </a:cubicBezTo>
                <a:cubicBezTo>
                  <a:pt x="828" y="946"/>
                  <a:pt x="828" y="946"/>
                  <a:pt x="828" y="946"/>
                </a:cubicBezTo>
                <a:cubicBezTo>
                  <a:pt x="816" y="955"/>
                  <a:pt x="804" y="963"/>
                  <a:pt x="792" y="972"/>
                </a:cubicBezTo>
                <a:cubicBezTo>
                  <a:pt x="791" y="972"/>
                  <a:pt x="791" y="972"/>
                  <a:pt x="790" y="971"/>
                </a:cubicBezTo>
                <a:cubicBezTo>
                  <a:pt x="790" y="971"/>
                  <a:pt x="789" y="970"/>
                  <a:pt x="788" y="969"/>
                </a:cubicBezTo>
                <a:cubicBezTo>
                  <a:pt x="782" y="956"/>
                  <a:pt x="786" y="939"/>
                  <a:pt x="783" y="925"/>
                </a:cubicBezTo>
                <a:cubicBezTo>
                  <a:pt x="780" y="916"/>
                  <a:pt x="777" y="908"/>
                  <a:pt x="772" y="901"/>
                </a:cubicBezTo>
                <a:cubicBezTo>
                  <a:pt x="771" y="900"/>
                  <a:pt x="771" y="900"/>
                  <a:pt x="771" y="900"/>
                </a:cubicBezTo>
                <a:cubicBezTo>
                  <a:pt x="774" y="895"/>
                  <a:pt x="776" y="890"/>
                  <a:pt x="777" y="883"/>
                </a:cubicBezTo>
                <a:cubicBezTo>
                  <a:pt x="778" y="874"/>
                  <a:pt x="775" y="864"/>
                  <a:pt x="768" y="857"/>
                </a:cubicBezTo>
                <a:close/>
                <a:moveTo>
                  <a:pt x="776" y="619"/>
                </a:moveTo>
                <a:cubicBezTo>
                  <a:pt x="751" y="571"/>
                  <a:pt x="751" y="571"/>
                  <a:pt x="751" y="571"/>
                </a:cubicBezTo>
                <a:cubicBezTo>
                  <a:pt x="773" y="560"/>
                  <a:pt x="773" y="560"/>
                  <a:pt x="773" y="560"/>
                </a:cubicBezTo>
                <a:cubicBezTo>
                  <a:pt x="797" y="608"/>
                  <a:pt x="797" y="608"/>
                  <a:pt x="797" y="608"/>
                </a:cubicBezTo>
                <a:lnTo>
                  <a:pt x="776" y="619"/>
                </a:lnTo>
                <a:close/>
                <a:moveTo>
                  <a:pt x="806" y="625"/>
                </a:moveTo>
                <a:cubicBezTo>
                  <a:pt x="831" y="673"/>
                  <a:pt x="831" y="673"/>
                  <a:pt x="831" y="673"/>
                </a:cubicBezTo>
                <a:cubicBezTo>
                  <a:pt x="810" y="684"/>
                  <a:pt x="810" y="684"/>
                  <a:pt x="810" y="684"/>
                </a:cubicBezTo>
                <a:cubicBezTo>
                  <a:pt x="785" y="636"/>
                  <a:pt x="785" y="636"/>
                  <a:pt x="785" y="636"/>
                </a:cubicBezTo>
                <a:lnTo>
                  <a:pt x="806" y="625"/>
                </a:lnTo>
                <a:close/>
                <a:moveTo>
                  <a:pt x="742" y="554"/>
                </a:moveTo>
                <a:cubicBezTo>
                  <a:pt x="717" y="506"/>
                  <a:pt x="717" y="506"/>
                  <a:pt x="717" y="506"/>
                </a:cubicBezTo>
                <a:cubicBezTo>
                  <a:pt x="739" y="494"/>
                  <a:pt x="739" y="494"/>
                  <a:pt x="739" y="494"/>
                </a:cubicBezTo>
                <a:cubicBezTo>
                  <a:pt x="764" y="542"/>
                  <a:pt x="764" y="542"/>
                  <a:pt x="764" y="542"/>
                </a:cubicBezTo>
                <a:lnTo>
                  <a:pt x="742" y="554"/>
                </a:lnTo>
                <a:close/>
                <a:moveTo>
                  <a:pt x="730" y="560"/>
                </a:moveTo>
                <a:cubicBezTo>
                  <a:pt x="708" y="571"/>
                  <a:pt x="708" y="571"/>
                  <a:pt x="708" y="571"/>
                </a:cubicBezTo>
                <a:cubicBezTo>
                  <a:pt x="683" y="523"/>
                  <a:pt x="683" y="523"/>
                  <a:pt x="683" y="523"/>
                </a:cubicBezTo>
                <a:cubicBezTo>
                  <a:pt x="705" y="512"/>
                  <a:pt x="705" y="512"/>
                  <a:pt x="705" y="512"/>
                </a:cubicBezTo>
                <a:lnTo>
                  <a:pt x="730" y="560"/>
                </a:lnTo>
                <a:close/>
                <a:moveTo>
                  <a:pt x="739" y="577"/>
                </a:moveTo>
                <a:cubicBezTo>
                  <a:pt x="764" y="625"/>
                  <a:pt x="764" y="625"/>
                  <a:pt x="764" y="625"/>
                </a:cubicBezTo>
                <a:cubicBezTo>
                  <a:pt x="742" y="636"/>
                  <a:pt x="742" y="636"/>
                  <a:pt x="742" y="636"/>
                </a:cubicBezTo>
                <a:cubicBezTo>
                  <a:pt x="717" y="589"/>
                  <a:pt x="717" y="589"/>
                  <a:pt x="717" y="589"/>
                </a:cubicBezTo>
                <a:lnTo>
                  <a:pt x="739" y="577"/>
                </a:lnTo>
                <a:close/>
                <a:moveTo>
                  <a:pt x="773" y="643"/>
                </a:moveTo>
                <a:cubicBezTo>
                  <a:pt x="797" y="691"/>
                  <a:pt x="797" y="691"/>
                  <a:pt x="797" y="691"/>
                </a:cubicBezTo>
                <a:cubicBezTo>
                  <a:pt x="776" y="702"/>
                  <a:pt x="776" y="702"/>
                  <a:pt x="776" y="702"/>
                </a:cubicBezTo>
                <a:cubicBezTo>
                  <a:pt x="751" y="654"/>
                  <a:pt x="751" y="654"/>
                  <a:pt x="751" y="654"/>
                </a:cubicBezTo>
                <a:lnTo>
                  <a:pt x="773" y="643"/>
                </a:lnTo>
                <a:close/>
                <a:moveTo>
                  <a:pt x="999" y="636"/>
                </a:moveTo>
                <a:cubicBezTo>
                  <a:pt x="984" y="584"/>
                  <a:pt x="984" y="584"/>
                  <a:pt x="984" y="584"/>
                </a:cubicBezTo>
                <a:cubicBezTo>
                  <a:pt x="1007" y="577"/>
                  <a:pt x="1007" y="577"/>
                  <a:pt x="1007" y="577"/>
                </a:cubicBezTo>
                <a:cubicBezTo>
                  <a:pt x="1023" y="628"/>
                  <a:pt x="1023" y="628"/>
                  <a:pt x="1023" y="628"/>
                </a:cubicBezTo>
                <a:lnTo>
                  <a:pt x="999" y="636"/>
                </a:lnTo>
                <a:close/>
                <a:moveTo>
                  <a:pt x="1027" y="642"/>
                </a:moveTo>
                <a:cubicBezTo>
                  <a:pt x="1043" y="693"/>
                  <a:pt x="1043" y="693"/>
                  <a:pt x="1043" y="693"/>
                </a:cubicBezTo>
                <a:cubicBezTo>
                  <a:pt x="1019" y="700"/>
                  <a:pt x="1019" y="700"/>
                  <a:pt x="1019" y="700"/>
                </a:cubicBezTo>
                <a:cubicBezTo>
                  <a:pt x="1004" y="649"/>
                  <a:pt x="1004" y="649"/>
                  <a:pt x="1004" y="649"/>
                </a:cubicBezTo>
                <a:lnTo>
                  <a:pt x="1027" y="642"/>
                </a:lnTo>
                <a:close/>
                <a:moveTo>
                  <a:pt x="1006" y="704"/>
                </a:moveTo>
                <a:cubicBezTo>
                  <a:pt x="983" y="712"/>
                  <a:pt x="983" y="712"/>
                  <a:pt x="983" y="712"/>
                </a:cubicBezTo>
                <a:cubicBezTo>
                  <a:pt x="967" y="660"/>
                  <a:pt x="967" y="660"/>
                  <a:pt x="967" y="660"/>
                </a:cubicBezTo>
                <a:cubicBezTo>
                  <a:pt x="990" y="653"/>
                  <a:pt x="990" y="653"/>
                  <a:pt x="990" y="653"/>
                </a:cubicBezTo>
                <a:lnTo>
                  <a:pt x="1006" y="704"/>
                </a:lnTo>
                <a:close/>
                <a:moveTo>
                  <a:pt x="1735" y="406"/>
                </a:moveTo>
                <a:cubicBezTo>
                  <a:pt x="1729" y="448"/>
                  <a:pt x="1729" y="448"/>
                  <a:pt x="1729" y="448"/>
                </a:cubicBezTo>
                <a:cubicBezTo>
                  <a:pt x="1711" y="446"/>
                  <a:pt x="1711" y="446"/>
                  <a:pt x="1711" y="446"/>
                </a:cubicBezTo>
                <a:cubicBezTo>
                  <a:pt x="1717" y="403"/>
                  <a:pt x="1717" y="403"/>
                  <a:pt x="1717" y="403"/>
                </a:cubicBezTo>
                <a:lnTo>
                  <a:pt x="1735" y="406"/>
                </a:lnTo>
                <a:close/>
                <a:moveTo>
                  <a:pt x="1719" y="387"/>
                </a:moveTo>
                <a:cubicBezTo>
                  <a:pt x="1726" y="345"/>
                  <a:pt x="1726" y="345"/>
                  <a:pt x="1726" y="345"/>
                </a:cubicBezTo>
                <a:cubicBezTo>
                  <a:pt x="1744" y="348"/>
                  <a:pt x="1744" y="348"/>
                  <a:pt x="1744" y="348"/>
                </a:cubicBezTo>
                <a:cubicBezTo>
                  <a:pt x="1737" y="390"/>
                  <a:pt x="1737" y="390"/>
                  <a:pt x="1737" y="390"/>
                </a:cubicBezTo>
                <a:lnTo>
                  <a:pt x="1719" y="387"/>
                </a:lnTo>
                <a:close/>
                <a:moveTo>
                  <a:pt x="1726" y="464"/>
                </a:moveTo>
                <a:cubicBezTo>
                  <a:pt x="1720" y="506"/>
                  <a:pt x="1720" y="506"/>
                  <a:pt x="1720" y="506"/>
                </a:cubicBezTo>
                <a:cubicBezTo>
                  <a:pt x="1702" y="504"/>
                  <a:pt x="1702" y="504"/>
                  <a:pt x="1702" y="504"/>
                </a:cubicBezTo>
                <a:cubicBezTo>
                  <a:pt x="1708" y="461"/>
                  <a:pt x="1708" y="461"/>
                  <a:pt x="1708" y="461"/>
                </a:cubicBezTo>
                <a:lnTo>
                  <a:pt x="1726" y="464"/>
                </a:lnTo>
                <a:close/>
                <a:moveTo>
                  <a:pt x="1676" y="678"/>
                </a:moveTo>
                <a:cubicBezTo>
                  <a:pt x="1682" y="636"/>
                  <a:pt x="1682" y="636"/>
                  <a:pt x="1682" y="636"/>
                </a:cubicBezTo>
                <a:cubicBezTo>
                  <a:pt x="1700" y="639"/>
                  <a:pt x="1700" y="639"/>
                  <a:pt x="1700" y="639"/>
                </a:cubicBezTo>
                <a:cubicBezTo>
                  <a:pt x="1694" y="681"/>
                  <a:pt x="1694" y="681"/>
                  <a:pt x="1694" y="681"/>
                </a:cubicBezTo>
                <a:lnTo>
                  <a:pt x="1676" y="678"/>
                </a:lnTo>
                <a:close/>
                <a:moveTo>
                  <a:pt x="1692" y="697"/>
                </a:moveTo>
                <a:cubicBezTo>
                  <a:pt x="1685" y="739"/>
                  <a:pt x="1685" y="739"/>
                  <a:pt x="1685" y="739"/>
                </a:cubicBezTo>
                <a:cubicBezTo>
                  <a:pt x="1667" y="736"/>
                  <a:pt x="1667" y="736"/>
                  <a:pt x="1667" y="736"/>
                </a:cubicBezTo>
                <a:cubicBezTo>
                  <a:pt x="1674" y="694"/>
                  <a:pt x="1674" y="694"/>
                  <a:pt x="1674" y="694"/>
                </a:cubicBezTo>
                <a:lnTo>
                  <a:pt x="1692" y="697"/>
                </a:lnTo>
                <a:close/>
                <a:moveTo>
                  <a:pt x="1685" y="620"/>
                </a:moveTo>
                <a:cubicBezTo>
                  <a:pt x="1691" y="578"/>
                  <a:pt x="1691" y="578"/>
                  <a:pt x="1691" y="578"/>
                </a:cubicBezTo>
                <a:cubicBezTo>
                  <a:pt x="1709" y="580"/>
                  <a:pt x="1709" y="580"/>
                  <a:pt x="1709" y="580"/>
                </a:cubicBezTo>
                <a:cubicBezTo>
                  <a:pt x="1703" y="623"/>
                  <a:pt x="1703" y="623"/>
                  <a:pt x="1703" y="623"/>
                </a:cubicBezTo>
                <a:lnTo>
                  <a:pt x="1685" y="620"/>
                </a:lnTo>
                <a:close/>
                <a:moveTo>
                  <a:pt x="1708" y="699"/>
                </a:moveTo>
                <a:cubicBezTo>
                  <a:pt x="1726" y="702"/>
                  <a:pt x="1726" y="702"/>
                  <a:pt x="1726" y="702"/>
                </a:cubicBezTo>
                <a:cubicBezTo>
                  <a:pt x="1719" y="744"/>
                  <a:pt x="1719" y="744"/>
                  <a:pt x="1719" y="744"/>
                </a:cubicBezTo>
                <a:cubicBezTo>
                  <a:pt x="1701" y="741"/>
                  <a:pt x="1701" y="741"/>
                  <a:pt x="1701" y="741"/>
                </a:cubicBezTo>
                <a:lnTo>
                  <a:pt x="1708" y="699"/>
                </a:lnTo>
                <a:close/>
                <a:moveTo>
                  <a:pt x="1710" y="683"/>
                </a:moveTo>
                <a:cubicBezTo>
                  <a:pt x="1716" y="641"/>
                  <a:pt x="1716" y="641"/>
                  <a:pt x="1716" y="641"/>
                </a:cubicBezTo>
                <a:cubicBezTo>
                  <a:pt x="1734" y="644"/>
                  <a:pt x="1734" y="644"/>
                  <a:pt x="1734" y="644"/>
                </a:cubicBezTo>
                <a:cubicBezTo>
                  <a:pt x="1728" y="686"/>
                  <a:pt x="1728" y="686"/>
                  <a:pt x="1728" y="686"/>
                </a:cubicBezTo>
                <a:lnTo>
                  <a:pt x="1710" y="683"/>
                </a:lnTo>
                <a:close/>
                <a:moveTo>
                  <a:pt x="1719" y="625"/>
                </a:moveTo>
                <a:cubicBezTo>
                  <a:pt x="1725" y="583"/>
                  <a:pt x="1725" y="583"/>
                  <a:pt x="1725" y="583"/>
                </a:cubicBezTo>
                <a:cubicBezTo>
                  <a:pt x="1743" y="586"/>
                  <a:pt x="1743" y="586"/>
                  <a:pt x="1743" y="586"/>
                </a:cubicBezTo>
                <a:cubicBezTo>
                  <a:pt x="1737" y="628"/>
                  <a:pt x="1737" y="628"/>
                  <a:pt x="1737" y="628"/>
                </a:cubicBezTo>
                <a:lnTo>
                  <a:pt x="1719" y="625"/>
                </a:lnTo>
                <a:close/>
                <a:moveTo>
                  <a:pt x="1718" y="522"/>
                </a:moveTo>
                <a:cubicBezTo>
                  <a:pt x="1711" y="565"/>
                  <a:pt x="1711" y="565"/>
                  <a:pt x="1711" y="565"/>
                </a:cubicBezTo>
                <a:cubicBezTo>
                  <a:pt x="1693" y="562"/>
                  <a:pt x="1693" y="562"/>
                  <a:pt x="1693" y="562"/>
                </a:cubicBezTo>
                <a:cubicBezTo>
                  <a:pt x="1700" y="520"/>
                  <a:pt x="1700" y="520"/>
                  <a:pt x="1700" y="520"/>
                </a:cubicBezTo>
                <a:lnTo>
                  <a:pt x="1718" y="522"/>
                </a:lnTo>
                <a:close/>
                <a:moveTo>
                  <a:pt x="1695" y="443"/>
                </a:moveTo>
                <a:cubicBezTo>
                  <a:pt x="1677" y="441"/>
                  <a:pt x="1677" y="441"/>
                  <a:pt x="1677" y="441"/>
                </a:cubicBezTo>
                <a:cubicBezTo>
                  <a:pt x="1684" y="398"/>
                  <a:pt x="1684" y="398"/>
                  <a:pt x="1684" y="398"/>
                </a:cubicBezTo>
                <a:cubicBezTo>
                  <a:pt x="1702" y="401"/>
                  <a:pt x="1702" y="401"/>
                  <a:pt x="1702" y="401"/>
                </a:cubicBezTo>
                <a:lnTo>
                  <a:pt x="1695" y="443"/>
                </a:lnTo>
                <a:close/>
                <a:moveTo>
                  <a:pt x="1693" y="459"/>
                </a:moveTo>
                <a:cubicBezTo>
                  <a:pt x="1687" y="501"/>
                  <a:pt x="1687" y="501"/>
                  <a:pt x="1687" y="501"/>
                </a:cubicBezTo>
                <a:cubicBezTo>
                  <a:pt x="1669" y="499"/>
                  <a:pt x="1669" y="499"/>
                  <a:pt x="1669" y="499"/>
                </a:cubicBezTo>
                <a:cubicBezTo>
                  <a:pt x="1675" y="457"/>
                  <a:pt x="1675" y="457"/>
                  <a:pt x="1675" y="457"/>
                </a:cubicBezTo>
                <a:lnTo>
                  <a:pt x="1693" y="459"/>
                </a:lnTo>
                <a:close/>
                <a:moveTo>
                  <a:pt x="1684" y="517"/>
                </a:moveTo>
                <a:cubicBezTo>
                  <a:pt x="1678" y="560"/>
                  <a:pt x="1678" y="560"/>
                  <a:pt x="1678" y="560"/>
                </a:cubicBezTo>
                <a:cubicBezTo>
                  <a:pt x="1660" y="557"/>
                  <a:pt x="1660" y="557"/>
                  <a:pt x="1660" y="557"/>
                </a:cubicBezTo>
                <a:cubicBezTo>
                  <a:pt x="1666" y="515"/>
                  <a:pt x="1666" y="515"/>
                  <a:pt x="1666" y="515"/>
                </a:cubicBezTo>
                <a:lnTo>
                  <a:pt x="1684" y="517"/>
                </a:lnTo>
                <a:close/>
                <a:moveTo>
                  <a:pt x="1676" y="576"/>
                </a:moveTo>
                <a:cubicBezTo>
                  <a:pt x="1669" y="618"/>
                  <a:pt x="1669" y="618"/>
                  <a:pt x="1669" y="618"/>
                </a:cubicBezTo>
                <a:cubicBezTo>
                  <a:pt x="1651" y="615"/>
                  <a:pt x="1651" y="615"/>
                  <a:pt x="1651" y="615"/>
                </a:cubicBezTo>
                <a:cubicBezTo>
                  <a:pt x="1658" y="573"/>
                  <a:pt x="1658" y="573"/>
                  <a:pt x="1658" y="573"/>
                </a:cubicBezTo>
                <a:lnTo>
                  <a:pt x="1676" y="576"/>
                </a:lnTo>
                <a:close/>
                <a:moveTo>
                  <a:pt x="1667" y="634"/>
                </a:moveTo>
                <a:cubicBezTo>
                  <a:pt x="1661" y="676"/>
                  <a:pt x="1661" y="676"/>
                  <a:pt x="1661" y="676"/>
                </a:cubicBezTo>
                <a:cubicBezTo>
                  <a:pt x="1643" y="673"/>
                  <a:pt x="1643" y="673"/>
                  <a:pt x="1643" y="673"/>
                </a:cubicBezTo>
                <a:cubicBezTo>
                  <a:pt x="1649" y="631"/>
                  <a:pt x="1649" y="631"/>
                  <a:pt x="1649" y="631"/>
                </a:cubicBezTo>
                <a:lnTo>
                  <a:pt x="1667" y="634"/>
                </a:lnTo>
                <a:close/>
                <a:moveTo>
                  <a:pt x="1658" y="692"/>
                </a:moveTo>
                <a:cubicBezTo>
                  <a:pt x="1652" y="734"/>
                  <a:pt x="1652" y="734"/>
                  <a:pt x="1652" y="734"/>
                </a:cubicBezTo>
                <a:cubicBezTo>
                  <a:pt x="1634" y="731"/>
                  <a:pt x="1634" y="731"/>
                  <a:pt x="1634" y="731"/>
                </a:cubicBezTo>
                <a:cubicBezTo>
                  <a:pt x="1640" y="689"/>
                  <a:pt x="1640" y="689"/>
                  <a:pt x="1640" y="689"/>
                </a:cubicBezTo>
                <a:lnTo>
                  <a:pt x="1658" y="692"/>
                </a:lnTo>
                <a:close/>
                <a:moveTo>
                  <a:pt x="1957" y="861"/>
                </a:moveTo>
                <a:cubicBezTo>
                  <a:pt x="1959" y="856"/>
                  <a:pt x="1965" y="854"/>
                  <a:pt x="1970" y="857"/>
                </a:cubicBezTo>
                <a:cubicBezTo>
                  <a:pt x="1975" y="859"/>
                  <a:pt x="1977" y="865"/>
                  <a:pt x="1975" y="870"/>
                </a:cubicBezTo>
                <a:cubicBezTo>
                  <a:pt x="1972" y="875"/>
                  <a:pt x="1966" y="877"/>
                  <a:pt x="1961" y="874"/>
                </a:cubicBezTo>
                <a:cubicBezTo>
                  <a:pt x="1956" y="872"/>
                  <a:pt x="1954" y="866"/>
                  <a:pt x="1957" y="861"/>
                </a:cubicBezTo>
                <a:close/>
                <a:moveTo>
                  <a:pt x="1980" y="820"/>
                </a:moveTo>
                <a:cubicBezTo>
                  <a:pt x="1936" y="798"/>
                  <a:pt x="1936" y="798"/>
                  <a:pt x="1936" y="798"/>
                </a:cubicBezTo>
                <a:cubicBezTo>
                  <a:pt x="1953" y="762"/>
                  <a:pt x="1953" y="762"/>
                  <a:pt x="1953" y="762"/>
                </a:cubicBezTo>
                <a:cubicBezTo>
                  <a:pt x="1977" y="777"/>
                  <a:pt x="1987" y="804"/>
                  <a:pt x="1980" y="820"/>
                </a:cubicBezTo>
                <a:close/>
                <a:moveTo>
                  <a:pt x="1876" y="770"/>
                </a:moveTo>
                <a:cubicBezTo>
                  <a:pt x="1876" y="770"/>
                  <a:pt x="1876" y="769"/>
                  <a:pt x="1876" y="769"/>
                </a:cubicBezTo>
                <a:cubicBezTo>
                  <a:pt x="1884" y="754"/>
                  <a:pt x="1913" y="745"/>
                  <a:pt x="1941" y="756"/>
                </a:cubicBezTo>
                <a:cubicBezTo>
                  <a:pt x="1924" y="793"/>
                  <a:pt x="1924" y="793"/>
                  <a:pt x="1924" y="793"/>
                </a:cubicBezTo>
                <a:lnTo>
                  <a:pt x="1876" y="770"/>
                </a:lnTo>
                <a:close/>
                <a:moveTo>
                  <a:pt x="1841" y="806"/>
                </a:moveTo>
                <a:cubicBezTo>
                  <a:pt x="1843" y="801"/>
                  <a:pt x="1849" y="799"/>
                  <a:pt x="1854" y="801"/>
                </a:cubicBezTo>
                <a:cubicBezTo>
                  <a:pt x="1859" y="803"/>
                  <a:pt x="1861" y="809"/>
                  <a:pt x="1859" y="814"/>
                </a:cubicBezTo>
                <a:cubicBezTo>
                  <a:pt x="1856" y="819"/>
                  <a:pt x="1850" y="821"/>
                  <a:pt x="1845" y="819"/>
                </a:cubicBezTo>
                <a:cubicBezTo>
                  <a:pt x="1841" y="817"/>
                  <a:pt x="1838" y="811"/>
                  <a:pt x="1841" y="806"/>
                </a:cubicBezTo>
                <a:close/>
                <a:moveTo>
                  <a:pt x="1745" y="570"/>
                </a:moveTo>
                <a:cubicBezTo>
                  <a:pt x="1727" y="567"/>
                  <a:pt x="1727" y="567"/>
                  <a:pt x="1727" y="567"/>
                </a:cubicBezTo>
                <a:cubicBezTo>
                  <a:pt x="1734" y="525"/>
                  <a:pt x="1734" y="525"/>
                  <a:pt x="1734" y="525"/>
                </a:cubicBezTo>
                <a:cubicBezTo>
                  <a:pt x="1752" y="527"/>
                  <a:pt x="1752" y="527"/>
                  <a:pt x="1752" y="527"/>
                </a:cubicBezTo>
                <a:lnTo>
                  <a:pt x="1745" y="570"/>
                </a:lnTo>
                <a:close/>
                <a:moveTo>
                  <a:pt x="1754" y="511"/>
                </a:moveTo>
                <a:cubicBezTo>
                  <a:pt x="1736" y="509"/>
                  <a:pt x="1736" y="509"/>
                  <a:pt x="1736" y="509"/>
                </a:cubicBezTo>
                <a:cubicBezTo>
                  <a:pt x="1742" y="467"/>
                  <a:pt x="1742" y="467"/>
                  <a:pt x="1742" y="467"/>
                </a:cubicBezTo>
                <a:cubicBezTo>
                  <a:pt x="1760" y="469"/>
                  <a:pt x="1760" y="469"/>
                  <a:pt x="1760" y="469"/>
                </a:cubicBezTo>
                <a:lnTo>
                  <a:pt x="1754" y="511"/>
                </a:lnTo>
                <a:close/>
                <a:moveTo>
                  <a:pt x="1763" y="453"/>
                </a:moveTo>
                <a:cubicBezTo>
                  <a:pt x="1745" y="451"/>
                  <a:pt x="1745" y="451"/>
                  <a:pt x="1745" y="451"/>
                </a:cubicBezTo>
                <a:cubicBezTo>
                  <a:pt x="1751" y="408"/>
                  <a:pt x="1751" y="408"/>
                  <a:pt x="1751" y="408"/>
                </a:cubicBezTo>
                <a:cubicBezTo>
                  <a:pt x="1769" y="411"/>
                  <a:pt x="1769" y="411"/>
                  <a:pt x="1769" y="411"/>
                </a:cubicBezTo>
                <a:lnTo>
                  <a:pt x="1763" y="453"/>
                </a:lnTo>
                <a:close/>
                <a:moveTo>
                  <a:pt x="1771" y="395"/>
                </a:moveTo>
                <a:cubicBezTo>
                  <a:pt x="1753" y="392"/>
                  <a:pt x="1753" y="392"/>
                  <a:pt x="1753" y="392"/>
                </a:cubicBezTo>
                <a:cubicBezTo>
                  <a:pt x="1760" y="350"/>
                  <a:pt x="1760" y="350"/>
                  <a:pt x="1760" y="350"/>
                </a:cubicBezTo>
                <a:cubicBezTo>
                  <a:pt x="1778" y="353"/>
                  <a:pt x="1778" y="353"/>
                  <a:pt x="1778" y="353"/>
                </a:cubicBezTo>
                <a:lnTo>
                  <a:pt x="1771" y="395"/>
                </a:lnTo>
                <a:close/>
                <a:moveTo>
                  <a:pt x="1786" y="295"/>
                </a:moveTo>
                <a:cubicBezTo>
                  <a:pt x="1780" y="337"/>
                  <a:pt x="1780" y="337"/>
                  <a:pt x="1780" y="337"/>
                </a:cubicBezTo>
                <a:cubicBezTo>
                  <a:pt x="1762" y="334"/>
                  <a:pt x="1762" y="334"/>
                  <a:pt x="1762" y="334"/>
                </a:cubicBezTo>
                <a:cubicBezTo>
                  <a:pt x="1768" y="292"/>
                  <a:pt x="1768" y="292"/>
                  <a:pt x="1768" y="292"/>
                </a:cubicBezTo>
                <a:lnTo>
                  <a:pt x="1786" y="295"/>
                </a:lnTo>
                <a:close/>
                <a:moveTo>
                  <a:pt x="1745" y="219"/>
                </a:moveTo>
                <a:cubicBezTo>
                  <a:pt x="1763" y="221"/>
                  <a:pt x="1763" y="221"/>
                  <a:pt x="1763" y="221"/>
                </a:cubicBezTo>
                <a:cubicBezTo>
                  <a:pt x="1757" y="264"/>
                  <a:pt x="1757" y="264"/>
                  <a:pt x="1757" y="264"/>
                </a:cubicBezTo>
                <a:cubicBezTo>
                  <a:pt x="1739" y="261"/>
                  <a:pt x="1739" y="261"/>
                  <a:pt x="1739" y="261"/>
                </a:cubicBezTo>
                <a:lnTo>
                  <a:pt x="1745" y="219"/>
                </a:lnTo>
                <a:close/>
                <a:moveTo>
                  <a:pt x="1752" y="290"/>
                </a:moveTo>
                <a:cubicBezTo>
                  <a:pt x="1746" y="332"/>
                  <a:pt x="1746" y="332"/>
                  <a:pt x="1746" y="332"/>
                </a:cubicBezTo>
                <a:cubicBezTo>
                  <a:pt x="1728" y="329"/>
                  <a:pt x="1728" y="329"/>
                  <a:pt x="1728" y="329"/>
                </a:cubicBezTo>
                <a:cubicBezTo>
                  <a:pt x="1734" y="287"/>
                  <a:pt x="1734" y="287"/>
                  <a:pt x="1734" y="287"/>
                </a:cubicBezTo>
                <a:lnTo>
                  <a:pt x="1752" y="290"/>
                </a:lnTo>
                <a:close/>
                <a:moveTo>
                  <a:pt x="1711" y="214"/>
                </a:moveTo>
                <a:cubicBezTo>
                  <a:pt x="1729" y="216"/>
                  <a:pt x="1729" y="216"/>
                  <a:pt x="1729" y="216"/>
                </a:cubicBezTo>
                <a:cubicBezTo>
                  <a:pt x="1723" y="259"/>
                  <a:pt x="1723" y="259"/>
                  <a:pt x="1723" y="259"/>
                </a:cubicBezTo>
                <a:cubicBezTo>
                  <a:pt x="1705" y="256"/>
                  <a:pt x="1705" y="256"/>
                  <a:pt x="1705" y="256"/>
                </a:cubicBezTo>
                <a:lnTo>
                  <a:pt x="1711" y="214"/>
                </a:lnTo>
                <a:close/>
                <a:moveTo>
                  <a:pt x="1701" y="282"/>
                </a:moveTo>
                <a:cubicBezTo>
                  <a:pt x="1719" y="285"/>
                  <a:pt x="1719" y="285"/>
                  <a:pt x="1719" y="285"/>
                </a:cubicBezTo>
                <a:cubicBezTo>
                  <a:pt x="1713" y="327"/>
                  <a:pt x="1713" y="327"/>
                  <a:pt x="1713" y="327"/>
                </a:cubicBezTo>
                <a:cubicBezTo>
                  <a:pt x="1695" y="324"/>
                  <a:pt x="1695" y="324"/>
                  <a:pt x="1695" y="324"/>
                </a:cubicBezTo>
                <a:lnTo>
                  <a:pt x="1701" y="282"/>
                </a:lnTo>
                <a:close/>
                <a:moveTo>
                  <a:pt x="1692" y="340"/>
                </a:moveTo>
                <a:cubicBezTo>
                  <a:pt x="1710" y="343"/>
                  <a:pt x="1710" y="343"/>
                  <a:pt x="1710" y="343"/>
                </a:cubicBezTo>
                <a:cubicBezTo>
                  <a:pt x="1704" y="385"/>
                  <a:pt x="1704" y="385"/>
                  <a:pt x="1704" y="385"/>
                </a:cubicBezTo>
                <a:cubicBezTo>
                  <a:pt x="1686" y="382"/>
                  <a:pt x="1686" y="382"/>
                  <a:pt x="1686" y="382"/>
                </a:cubicBezTo>
                <a:lnTo>
                  <a:pt x="1692" y="340"/>
                </a:lnTo>
                <a:close/>
                <a:moveTo>
                  <a:pt x="1667" y="277"/>
                </a:moveTo>
                <a:cubicBezTo>
                  <a:pt x="1685" y="280"/>
                  <a:pt x="1685" y="280"/>
                  <a:pt x="1685" y="280"/>
                </a:cubicBezTo>
                <a:cubicBezTo>
                  <a:pt x="1679" y="322"/>
                  <a:pt x="1679" y="322"/>
                  <a:pt x="1679" y="322"/>
                </a:cubicBezTo>
                <a:cubicBezTo>
                  <a:pt x="1661" y="319"/>
                  <a:pt x="1661" y="319"/>
                  <a:pt x="1661" y="319"/>
                </a:cubicBezTo>
                <a:lnTo>
                  <a:pt x="1667" y="277"/>
                </a:lnTo>
                <a:close/>
                <a:moveTo>
                  <a:pt x="1658" y="335"/>
                </a:moveTo>
                <a:cubicBezTo>
                  <a:pt x="1676" y="338"/>
                  <a:pt x="1676" y="338"/>
                  <a:pt x="1676" y="338"/>
                </a:cubicBezTo>
                <a:cubicBezTo>
                  <a:pt x="1670" y="380"/>
                  <a:pt x="1670" y="380"/>
                  <a:pt x="1670" y="380"/>
                </a:cubicBezTo>
                <a:cubicBezTo>
                  <a:pt x="1652" y="377"/>
                  <a:pt x="1652" y="377"/>
                  <a:pt x="1652" y="377"/>
                </a:cubicBezTo>
                <a:lnTo>
                  <a:pt x="1658" y="335"/>
                </a:lnTo>
                <a:close/>
                <a:moveTo>
                  <a:pt x="1650" y="393"/>
                </a:moveTo>
                <a:cubicBezTo>
                  <a:pt x="1668" y="396"/>
                  <a:pt x="1668" y="396"/>
                  <a:pt x="1668" y="396"/>
                </a:cubicBezTo>
                <a:cubicBezTo>
                  <a:pt x="1662" y="438"/>
                  <a:pt x="1662" y="438"/>
                  <a:pt x="1662" y="438"/>
                </a:cubicBezTo>
                <a:cubicBezTo>
                  <a:pt x="1644" y="436"/>
                  <a:pt x="1644" y="436"/>
                  <a:pt x="1644" y="436"/>
                </a:cubicBezTo>
                <a:lnTo>
                  <a:pt x="1650" y="393"/>
                </a:lnTo>
                <a:close/>
                <a:moveTo>
                  <a:pt x="1641" y="451"/>
                </a:moveTo>
                <a:cubicBezTo>
                  <a:pt x="1659" y="454"/>
                  <a:pt x="1659" y="454"/>
                  <a:pt x="1659" y="454"/>
                </a:cubicBezTo>
                <a:cubicBezTo>
                  <a:pt x="1653" y="496"/>
                  <a:pt x="1653" y="496"/>
                  <a:pt x="1653" y="496"/>
                </a:cubicBezTo>
                <a:cubicBezTo>
                  <a:pt x="1635" y="494"/>
                  <a:pt x="1635" y="494"/>
                  <a:pt x="1635" y="494"/>
                </a:cubicBezTo>
                <a:lnTo>
                  <a:pt x="1641" y="451"/>
                </a:lnTo>
                <a:close/>
                <a:moveTo>
                  <a:pt x="1632" y="510"/>
                </a:moveTo>
                <a:cubicBezTo>
                  <a:pt x="1650" y="512"/>
                  <a:pt x="1650" y="512"/>
                  <a:pt x="1650" y="512"/>
                </a:cubicBezTo>
                <a:cubicBezTo>
                  <a:pt x="1644" y="555"/>
                  <a:pt x="1644" y="555"/>
                  <a:pt x="1644" y="555"/>
                </a:cubicBezTo>
                <a:cubicBezTo>
                  <a:pt x="1626" y="552"/>
                  <a:pt x="1626" y="552"/>
                  <a:pt x="1626" y="552"/>
                </a:cubicBezTo>
                <a:lnTo>
                  <a:pt x="1632" y="510"/>
                </a:lnTo>
                <a:close/>
                <a:moveTo>
                  <a:pt x="1624" y="568"/>
                </a:moveTo>
                <a:cubicBezTo>
                  <a:pt x="1642" y="570"/>
                  <a:pt x="1642" y="570"/>
                  <a:pt x="1642" y="570"/>
                </a:cubicBezTo>
                <a:cubicBezTo>
                  <a:pt x="1636" y="613"/>
                  <a:pt x="1636" y="613"/>
                  <a:pt x="1636" y="613"/>
                </a:cubicBezTo>
                <a:cubicBezTo>
                  <a:pt x="1618" y="610"/>
                  <a:pt x="1618" y="610"/>
                  <a:pt x="1618" y="610"/>
                </a:cubicBezTo>
                <a:lnTo>
                  <a:pt x="1624" y="568"/>
                </a:lnTo>
                <a:close/>
                <a:moveTo>
                  <a:pt x="1615" y="626"/>
                </a:moveTo>
                <a:cubicBezTo>
                  <a:pt x="1633" y="629"/>
                  <a:pt x="1633" y="629"/>
                  <a:pt x="1633" y="629"/>
                </a:cubicBezTo>
                <a:cubicBezTo>
                  <a:pt x="1627" y="671"/>
                  <a:pt x="1627" y="671"/>
                  <a:pt x="1627" y="671"/>
                </a:cubicBezTo>
                <a:cubicBezTo>
                  <a:pt x="1609" y="668"/>
                  <a:pt x="1609" y="668"/>
                  <a:pt x="1609" y="668"/>
                </a:cubicBezTo>
                <a:lnTo>
                  <a:pt x="1615" y="626"/>
                </a:lnTo>
                <a:close/>
                <a:moveTo>
                  <a:pt x="1607" y="684"/>
                </a:moveTo>
                <a:cubicBezTo>
                  <a:pt x="1625" y="687"/>
                  <a:pt x="1625" y="687"/>
                  <a:pt x="1625" y="687"/>
                </a:cubicBezTo>
                <a:cubicBezTo>
                  <a:pt x="1618" y="729"/>
                  <a:pt x="1618" y="729"/>
                  <a:pt x="1618" y="729"/>
                </a:cubicBezTo>
                <a:cubicBezTo>
                  <a:pt x="1600" y="726"/>
                  <a:pt x="1600" y="726"/>
                  <a:pt x="1600" y="726"/>
                </a:cubicBezTo>
                <a:lnTo>
                  <a:pt x="1607" y="684"/>
                </a:lnTo>
                <a:close/>
                <a:moveTo>
                  <a:pt x="1545" y="738"/>
                </a:moveTo>
                <a:cubicBezTo>
                  <a:pt x="1300" y="739"/>
                  <a:pt x="1300" y="739"/>
                  <a:pt x="1300" y="739"/>
                </a:cubicBezTo>
                <a:cubicBezTo>
                  <a:pt x="1300" y="730"/>
                  <a:pt x="1300" y="730"/>
                  <a:pt x="1300" y="730"/>
                </a:cubicBezTo>
                <a:cubicBezTo>
                  <a:pt x="1544" y="729"/>
                  <a:pt x="1544" y="729"/>
                  <a:pt x="1544" y="729"/>
                </a:cubicBezTo>
                <a:lnTo>
                  <a:pt x="1545" y="738"/>
                </a:lnTo>
                <a:close/>
                <a:moveTo>
                  <a:pt x="1544" y="706"/>
                </a:moveTo>
                <a:cubicBezTo>
                  <a:pt x="1300" y="707"/>
                  <a:pt x="1300" y="707"/>
                  <a:pt x="1300" y="707"/>
                </a:cubicBezTo>
                <a:cubicBezTo>
                  <a:pt x="1300" y="698"/>
                  <a:pt x="1300" y="698"/>
                  <a:pt x="1300" y="698"/>
                </a:cubicBezTo>
                <a:cubicBezTo>
                  <a:pt x="1544" y="697"/>
                  <a:pt x="1544" y="697"/>
                  <a:pt x="1544" y="697"/>
                </a:cubicBezTo>
                <a:lnTo>
                  <a:pt x="1544" y="706"/>
                </a:lnTo>
                <a:close/>
                <a:moveTo>
                  <a:pt x="1544" y="674"/>
                </a:moveTo>
                <a:cubicBezTo>
                  <a:pt x="1300" y="675"/>
                  <a:pt x="1300" y="675"/>
                  <a:pt x="1300" y="675"/>
                </a:cubicBezTo>
                <a:cubicBezTo>
                  <a:pt x="1300" y="666"/>
                  <a:pt x="1300" y="666"/>
                  <a:pt x="1300" y="666"/>
                </a:cubicBezTo>
                <a:cubicBezTo>
                  <a:pt x="1544" y="665"/>
                  <a:pt x="1544" y="665"/>
                  <a:pt x="1544" y="665"/>
                </a:cubicBezTo>
                <a:lnTo>
                  <a:pt x="1544" y="674"/>
                </a:lnTo>
                <a:close/>
                <a:moveTo>
                  <a:pt x="1544" y="642"/>
                </a:moveTo>
                <a:cubicBezTo>
                  <a:pt x="1300" y="643"/>
                  <a:pt x="1300" y="643"/>
                  <a:pt x="1300" y="643"/>
                </a:cubicBezTo>
                <a:cubicBezTo>
                  <a:pt x="1299" y="634"/>
                  <a:pt x="1299" y="634"/>
                  <a:pt x="1299" y="634"/>
                </a:cubicBezTo>
                <a:cubicBezTo>
                  <a:pt x="1544" y="632"/>
                  <a:pt x="1544" y="632"/>
                  <a:pt x="1544" y="632"/>
                </a:cubicBezTo>
                <a:lnTo>
                  <a:pt x="1544" y="642"/>
                </a:lnTo>
                <a:close/>
                <a:moveTo>
                  <a:pt x="1544" y="610"/>
                </a:moveTo>
                <a:cubicBezTo>
                  <a:pt x="1299" y="611"/>
                  <a:pt x="1299" y="611"/>
                  <a:pt x="1299" y="611"/>
                </a:cubicBezTo>
                <a:cubicBezTo>
                  <a:pt x="1299" y="602"/>
                  <a:pt x="1299" y="602"/>
                  <a:pt x="1299" y="602"/>
                </a:cubicBezTo>
                <a:cubicBezTo>
                  <a:pt x="1544" y="600"/>
                  <a:pt x="1544" y="600"/>
                  <a:pt x="1544" y="600"/>
                </a:cubicBezTo>
                <a:lnTo>
                  <a:pt x="1544" y="610"/>
                </a:lnTo>
                <a:close/>
                <a:moveTo>
                  <a:pt x="1544" y="578"/>
                </a:moveTo>
                <a:cubicBezTo>
                  <a:pt x="1299" y="579"/>
                  <a:pt x="1299" y="579"/>
                  <a:pt x="1299" y="579"/>
                </a:cubicBezTo>
                <a:cubicBezTo>
                  <a:pt x="1299" y="570"/>
                  <a:pt x="1299" y="570"/>
                  <a:pt x="1299" y="570"/>
                </a:cubicBezTo>
                <a:cubicBezTo>
                  <a:pt x="1544" y="568"/>
                  <a:pt x="1544" y="568"/>
                  <a:pt x="1544" y="568"/>
                </a:cubicBezTo>
                <a:lnTo>
                  <a:pt x="1544" y="578"/>
                </a:lnTo>
                <a:close/>
                <a:moveTo>
                  <a:pt x="1543" y="545"/>
                </a:moveTo>
                <a:cubicBezTo>
                  <a:pt x="1299" y="547"/>
                  <a:pt x="1299" y="547"/>
                  <a:pt x="1299" y="547"/>
                </a:cubicBezTo>
                <a:cubicBezTo>
                  <a:pt x="1299" y="538"/>
                  <a:pt x="1299" y="538"/>
                  <a:pt x="1299" y="538"/>
                </a:cubicBezTo>
                <a:cubicBezTo>
                  <a:pt x="1543" y="536"/>
                  <a:pt x="1543" y="536"/>
                  <a:pt x="1543" y="536"/>
                </a:cubicBezTo>
                <a:lnTo>
                  <a:pt x="1543" y="545"/>
                </a:lnTo>
                <a:close/>
                <a:moveTo>
                  <a:pt x="1543" y="513"/>
                </a:moveTo>
                <a:cubicBezTo>
                  <a:pt x="1299" y="515"/>
                  <a:pt x="1299" y="515"/>
                  <a:pt x="1299" y="515"/>
                </a:cubicBezTo>
                <a:cubicBezTo>
                  <a:pt x="1299" y="506"/>
                  <a:pt x="1299" y="506"/>
                  <a:pt x="1299" y="506"/>
                </a:cubicBezTo>
                <a:cubicBezTo>
                  <a:pt x="1543" y="504"/>
                  <a:pt x="1543" y="504"/>
                  <a:pt x="1543" y="504"/>
                </a:cubicBezTo>
                <a:lnTo>
                  <a:pt x="1543" y="513"/>
                </a:lnTo>
                <a:close/>
                <a:moveTo>
                  <a:pt x="1543" y="481"/>
                </a:moveTo>
                <a:cubicBezTo>
                  <a:pt x="1299" y="483"/>
                  <a:pt x="1299" y="483"/>
                  <a:pt x="1299" y="483"/>
                </a:cubicBezTo>
                <a:cubicBezTo>
                  <a:pt x="1299" y="474"/>
                  <a:pt x="1299" y="474"/>
                  <a:pt x="1299" y="474"/>
                </a:cubicBezTo>
                <a:cubicBezTo>
                  <a:pt x="1543" y="472"/>
                  <a:pt x="1543" y="472"/>
                  <a:pt x="1543" y="472"/>
                </a:cubicBezTo>
                <a:lnTo>
                  <a:pt x="1543" y="481"/>
                </a:lnTo>
                <a:close/>
                <a:moveTo>
                  <a:pt x="1543" y="449"/>
                </a:moveTo>
                <a:cubicBezTo>
                  <a:pt x="1298" y="451"/>
                  <a:pt x="1298" y="451"/>
                  <a:pt x="1298" y="451"/>
                </a:cubicBezTo>
                <a:cubicBezTo>
                  <a:pt x="1298" y="442"/>
                  <a:pt x="1298" y="442"/>
                  <a:pt x="1298" y="442"/>
                </a:cubicBezTo>
                <a:cubicBezTo>
                  <a:pt x="1543" y="440"/>
                  <a:pt x="1543" y="440"/>
                  <a:pt x="1543" y="440"/>
                </a:cubicBezTo>
                <a:lnTo>
                  <a:pt x="1543" y="449"/>
                </a:lnTo>
                <a:close/>
                <a:moveTo>
                  <a:pt x="1543" y="417"/>
                </a:moveTo>
                <a:cubicBezTo>
                  <a:pt x="1298" y="419"/>
                  <a:pt x="1298" y="419"/>
                  <a:pt x="1298" y="419"/>
                </a:cubicBezTo>
                <a:cubicBezTo>
                  <a:pt x="1298" y="410"/>
                  <a:pt x="1298" y="410"/>
                  <a:pt x="1298" y="410"/>
                </a:cubicBezTo>
                <a:cubicBezTo>
                  <a:pt x="1543" y="408"/>
                  <a:pt x="1543" y="408"/>
                  <a:pt x="1543" y="408"/>
                </a:cubicBezTo>
                <a:lnTo>
                  <a:pt x="1543" y="417"/>
                </a:lnTo>
                <a:close/>
                <a:moveTo>
                  <a:pt x="1543" y="385"/>
                </a:moveTo>
                <a:cubicBezTo>
                  <a:pt x="1298" y="387"/>
                  <a:pt x="1298" y="387"/>
                  <a:pt x="1298" y="387"/>
                </a:cubicBezTo>
                <a:cubicBezTo>
                  <a:pt x="1298" y="378"/>
                  <a:pt x="1298" y="378"/>
                  <a:pt x="1298" y="378"/>
                </a:cubicBezTo>
                <a:cubicBezTo>
                  <a:pt x="1542" y="376"/>
                  <a:pt x="1542" y="376"/>
                  <a:pt x="1542" y="376"/>
                </a:cubicBezTo>
                <a:lnTo>
                  <a:pt x="1543" y="385"/>
                </a:lnTo>
                <a:close/>
                <a:moveTo>
                  <a:pt x="1542" y="353"/>
                </a:moveTo>
                <a:cubicBezTo>
                  <a:pt x="1298" y="355"/>
                  <a:pt x="1298" y="355"/>
                  <a:pt x="1298" y="355"/>
                </a:cubicBezTo>
                <a:cubicBezTo>
                  <a:pt x="1298" y="345"/>
                  <a:pt x="1298" y="345"/>
                  <a:pt x="1298" y="345"/>
                </a:cubicBezTo>
                <a:cubicBezTo>
                  <a:pt x="1542" y="344"/>
                  <a:pt x="1542" y="344"/>
                  <a:pt x="1542" y="344"/>
                </a:cubicBezTo>
                <a:lnTo>
                  <a:pt x="1542" y="353"/>
                </a:lnTo>
                <a:close/>
                <a:moveTo>
                  <a:pt x="1542" y="321"/>
                </a:moveTo>
                <a:cubicBezTo>
                  <a:pt x="1298" y="323"/>
                  <a:pt x="1298" y="323"/>
                  <a:pt x="1298" y="323"/>
                </a:cubicBezTo>
                <a:cubicBezTo>
                  <a:pt x="1298" y="313"/>
                  <a:pt x="1298" y="313"/>
                  <a:pt x="1298" y="313"/>
                </a:cubicBezTo>
                <a:cubicBezTo>
                  <a:pt x="1542" y="312"/>
                  <a:pt x="1542" y="312"/>
                  <a:pt x="1542" y="312"/>
                </a:cubicBezTo>
                <a:lnTo>
                  <a:pt x="1542" y="321"/>
                </a:lnTo>
                <a:close/>
                <a:moveTo>
                  <a:pt x="1542" y="289"/>
                </a:moveTo>
                <a:cubicBezTo>
                  <a:pt x="1298" y="290"/>
                  <a:pt x="1298" y="290"/>
                  <a:pt x="1298" y="290"/>
                </a:cubicBezTo>
                <a:cubicBezTo>
                  <a:pt x="1297" y="281"/>
                  <a:pt x="1297" y="281"/>
                  <a:pt x="1297" y="281"/>
                </a:cubicBezTo>
                <a:cubicBezTo>
                  <a:pt x="1542" y="280"/>
                  <a:pt x="1542" y="280"/>
                  <a:pt x="1542" y="280"/>
                </a:cubicBezTo>
                <a:lnTo>
                  <a:pt x="1542" y="289"/>
                </a:lnTo>
                <a:close/>
                <a:moveTo>
                  <a:pt x="1542" y="257"/>
                </a:moveTo>
                <a:cubicBezTo>
                  <a:pt x="1297" y="258"/>
                  <a:pt x="1297" y="258"/>
                  <a:pt x="1297" y="258"/>
                </a:cubicBezTo>
                <a:cubicBezTo>
                  <a:pt x="1297" y="249"/>
                  <a:pt x="1297" y="249"/>
                  <a:pt x="1297" y="249"/>
                </a:cubicBezTo>
                <a:cubicBezTo>
                  <a:pt x="1542" y="248"/>
                  <a:pt x="1542" y="248"/>
                  <a:pt x="1542" y="248"/>
                </a:cubicBezTo>
                <a:lnTo>
                  <a:pt x="1542" y="257"/>
                </a:lnTo>
                <a:close/>
                <a:moveTo>
                  <a:pt x="1542" y="225"/>
                </a:moveTo>
                <a:cubicBezTo>
                  <a:pt x="1297" y="226"/>
                  <a:pt x="1297" y="226"/>
                  <a:pt x="1297" y="226"/>
                </a:cubicBezTo>
                <a:cubicBezTo>
                  <a:pt x="1297" y="217"/>
                  <a:pt x="1297" y="217"/>
                  <a:pt x="1297" y="217"/>
                </a:cubicBezTo>
                <a:cubicBezTo>
                  <a:pt x="1542" y="216"/>
                  <a:pt x="1542" y="216"/>
                  <a:pt x="1542" y="216"/>
                </a:cubicBezTo>
                <a:lnTo>
                  <a:pt x="1542" y="225"/>
                </a:lnTo>
                <a:close/>
                <a:moveTo>
                  <a:pt x="1541" y="193"/>
                </a:moveTo>
                <a:cubicBezTo>
                  <a:pt x="1297" y="194"/>
                  <a:pt x="1297" y="194"/>
                  <a:pt x="1297" y="194"/>
                </a:cubicBezTo>
                <a:cubicBezTo>
                  <a:pt x="1297" y="185"/>
                  <a:pt x="1297" y="185"/>
                  <a:pt x="1297" y="185"/>
                </a:cubicBezTo>
                <a:cubicBezTo>
                  <a:pt x="1541" y="184"/>
                  <a:pt x="1541" y="184"/>
                  <a:pt x="1541" y="184"/>
                </a:cubicBezTo>
                <a:lnTo>
                  <a:pt x="1541" y="193"/>
                </a:lnTo>
                <a:close/>
                <a:moveTo>
                  <a:pt x="1541" y="161"/>
                </a:moveTo>
                <a:cubicBezTo>
                  <a:pt x="1297" y="162"/>
                  <a:pt x="1297" y="162"/>
                  <a:pt x="1297" y="162"/>
                </a:cubicBezTo>
                <a:cubicBezTo>
                  <a:pt x="1297" y="153"/>
                  <a:pt x="1297" y="153"/>
                  <a:pt x="1297" y="153"/>
                </a:cubicBezTo>
                <a:cubicBezTo>
                  <a:pt x="1541" y="152"/>
                  <a:pt x="1541" y="152"/>
                  <a:pt x="1541" y="152"/>
                </a:cubicBezTo>
                <a:lnTo>
                  <a:pt x="1541" y="161"/>
                </a:lnTo>
                <a:close/>
                <a:moveTo>
                  <a:pt x="1541" y="129"/>
                </a:moveTo>
                <a:cubicBezTo>
                  <a:pt x="1297" y="130"/>
                  <a:pt x="1297" y="130"/>
                  <a:pt x="1297" y="130"/>
                </a:cubicBezTo>
                <a:cubicBezTo>
                  <a:pt x="1297" y="121"/>
                  <a:pt x="1297" y="121"/>
                  <a:pt x="1297" y="121"/>
                </a:cubicBezTo>
                <a:cubicBezTo>
                  <a:pt x="1541" y="120"/>
                  <a:pt x="1541" y="120"/>
                  <a:pt x="1541" y="120"/>
                </a:cubicBezTo>
                <a:lnTo>
                  <a:pt x="1541" y="129"/>
                </a:lnTo>
                <a:close/>
                <a:moveTo>
                  <a:pt x="1541" y="97"/>
                </a:moveTo>
                <a:cubicBezTo>
                  <a:pt x="1296" y="98"/>
                  <a:pt x="1296" y="98"/>
                  <a:pt x="1296" y="98"/>
                </a:cubicBezTo>
                <a:cubicBezTo>
                  <a:pt x="1296" y="89"/>
                  <a:pt x="1296" y="89"/>
                  <a:pt x="1296" y="89"/>
                </a:cubicBezTo>
                <a:cubicBezTo>
                  <a:pt x="1541" y="88"/>
                  <a:pt x="1541" y="88"/>
                  <a:pt x="1541" y="88"/>
                </a:cubicBezTo>
                <a:lnTo>
                  <a:pt x="1541" y="97"/>
                </a:lnTo>
                <a:close/>
                <a:moveTo>
                  <a:pt x="1541" y="65"/>
                </a:moveTo>
                <a:cubicBezTo>
                  <a:pt x="1296" y="66"/>
                  <a:pt x="1296" y="66"/>
                  <a:pt x="1296" y="66"/>
                </a:cubicBezTo>
                <a:cubicBezTo>
                  <a:pt x="1296" y="57"/>
                  <a:pt x="1296" y="57"/>
                  <a:pt x="1296" y="57"/>
                </a:cubicBezTo>
                <a:cubicBezTo>
                  <a:pt x="1541" y="56"/>
                  <a:pt x="1541" y="56"/>
                  <a:pt x="1541" y="56"/>
                </a:cubicBezTo>
                <a:lnTo>
                  <a:pt x="1541" y="65"/>
                </a:lnTo>
                <a:close/>
                <a:moveTo>
                  <a:pt x="1540" y="24"/>
                </a:moveTo>
                <a:cubicBezTo>
                  <a:pt x="1541" y="33"/>
                  <a:pt x="1541" y="33"/>
                  <a:pt x="1541" y="33"/>
                </a:cubicBezTo>
                <a:cubicBezTo>
                  <a:pt x="1296" y="34"/>
                  <a:pt x="1296" y="34"/>
                  <a:pt x="1296" y="34"/>
                </a:cubicBezTo>
                <a:cubicBezTo>
                  <a:pt x="1296" y="25"/>
                  <a:pt x="1296" y="25"/>
                  <a:pt x="1296" y="25"/>
                </a:cubicBezTo>
                <a:lnTo>
                  <a:pt x="1540" y="24"/>
                </a:lnTo>
                <a:close/>
                <a:moveTo>
                  <a:pt x="1173" y="728"/>
                </a:moveTo>
                <a:cubicBezTo>
                  <a:pt x="1173" y="728"/>
                  <a:pt x="1173" y="728"/>
                  <a:pt x="1173" y="728"/>
                </a:cubicBezTo>
                <a:cubicBezTo>
                  <a:pt x="1173" y="728"/>
                  <a:pt x="1174" y="728"/>
                  <a:pt x="1174" y="728"/>
                </a:cubicBezTo>
                <a:cubicBezTo>
                  <a:pt x="1176" y="731"/>
                  <a:pt x="1179" y="733"/>
                  <a:pt x="1181" y="735"/>
                </a:cubicBezTo>
                <a:cubicBezTo>
                  <a:pt x="1181" y="735"/>
                  <a:pt x="1181" y="735"/>
                  <a:pt x="1181" y="735"/>
                </a:cubicBezTo>
                <a:cubicBezTo>
                  <a:pt x="1183" y="737"/>
                  <a:pt x="1184" y="740"/>
                  <a:pt x="1185" y="743"/>
                </a:cubicBezTo>
                <a:cubicBezTo>
                  <a:pt x="1181" y="738"/>
                  <a:pt x="1177" y="733"/>
                  <a:pt x="1173" y="728"/>
                </a:cubicBezTo>
                <a:close/>
                <a:moveTo>
                  <a:pt x="1189" y="736"/>
                </a:moveTo>
                <a:cubicBezTo>
                  <a:pt x="1189" y="736"/>
                  <a:pt x="1189" y="736"/>
                  <a:pt x="1189" y="736"/>
                </a:cubicBezTo>
                <a:cubicBezTo>
                  <a:pt x="1193" y="735"/>
                  <a:pt x="1197" y="735"/>
                  <a:pt x="1200" y="734"/>
                </a:cubicBezTo>
                <a:cubicBezTo>
                  <a:pt x="1202" y="734"/>
                  <a:pt x="1203" y="734"/>
                  <a:pt x="1205" y="734"/>
                </a:cubicBezTo>
                <a:cubicBezTo>
                  <a:pt x="1205" y="734"/>
                  <a:pt x="1205" y="734"/>
                  <a:pt x="1205" y="734"/>
                </a:cubicBezTo>
                <a:cubicBezTo>
                  <a:pt x="1205" y="734"/>
                  <a:pt x="1205" y="735"/>
                  <a:pt x="1205" y="735"/>
                </a:cubicBezTo>
                <a:cubicBezTo>
                  <a:pt x="1204" y="737"/>
                  <a:pt x="1203" y="743"/>
                  <a:pt x="1201" y="747"/>
                </a:cubicBezTo>
                <a:cubicBezTo>
                  <a:pt x="1201" y="748"/>
                  <a:pt x="1200" y="749"/>
                  <a:pt x="1199" y="749"/>
                </a:cubicBezTo>
                <a:cubicBezTo>
                  <a:pt x="1197" y="749"/>
                  <a:pt x="1191" y="739"/>
                  <a:pt x="1189" y="736"/>
                </a:cubicBezTo>
                <a:close/>
                <a:moveTo>
                  <a:pt x="1063" y="630"/>
                </a:moveTo>
                <a:cubicBezTo>
                  <a:pt x="1079" y="682"/>
                  <a:pt x="1079" y="682"/>
                  <a:pt x="1079" y="682"/>
                </a:cubicBezTo>
                <a:cubicBezTo>
                  <a:pt x="1056" y="689"/>
                  <a:pt x="1056" y="689"/>
                  <a:pt x="1056" y="689"/>
                </a:cubicBezTo>
                <a:cubicBezTo>
                  <a:pt x="1040" y="638"/>
                  <a:pt x="1040" y="638"/>
                  <a:pt x="1040" y="638"/>
                </a:cubicBezTo>
                <a:lnTo>
                  <a:pt x="1063" y="630"/>
                </a:lnTo>
                <a:close/>
                <a:moveTo>
                  <a:pt x="1059" y="617"/>
                </a:moveTo>
                <a:cubicBezTo>
                  <a:pt x="1036" y="624"/>
                  <a:pt x="1036" y="624"/>
                  <a:pt x="1036" y="624"/>
                </a:cubicBezTo>
                <a:cubicBezTo>
                  <a:pt x="1020" y="573"/>
                  <a:pt x="1020" y="573"/>
                  <a:pt x="1020" y="573"/>
                </a:cubicBezTo>
                <a:cubicBezTo>
                  <a:pt x="1043" y="566"/>
                  <a:pt x="1043" y="566"/>
                  <a:pt x="1043" y="566"/>
                </a:cubicBezTo>
                <a:lnTo>
                  <a:pt x="1059" y="617"/>
                </a:lnTo>
                <a:close/>
                <a:moveTo>
                  <a:pt x="1023" y="501"/>
                </a:moveTo>
                <a:cubicBezTo>
                  <a:pt x="1039" y="552"/>
                  <a:pt x="1039" y="552"/>
                  <a:pt x="1039" y="552"/>
                </a:cubicBezTo>
                <a:cubicBezTo>
                  <a:pt x="1016" y="560"/>
                  <a:pt x="1016" y="560"/>
                  <a:pt x="1016" y="560"/>
                </a:cubicBezTo>
                <a:cubicBezTo>
                  <a:pt x="1000" y="508"/>
                  <a:pt x="1000" y="508"/>
                  <a:pt x="1000" y="508"/>
                </a:cubicBezTo>
                <a:lnTo>
                  <a:pt x="1023" y="501"/>
                </a:lnTo>
                <a:close/>
                <a:moveTo>
                  <a:pt x="987" y="512"/>
                </a:moveTo>
                <a:cubicBezTo>
                  <a:pt x="1003" y="564"/>
                  <a:pt x="1003" y="564"/>
                  <a:pt x="1003" y="564"/>
                </a:cubicBezTo>
                <a:cubicBezTo>
                  <a:pt x="980" y="571"/>
                  <a:pt x="980" y="571"/>
                  <a:pt x="980" y="571"/>
                </a:cubicBezTo>
                <a:cubicBezTo>
                  <a:pt x="964" y="519"/>
                  <a:pt x="964" y="519"/>
                  <a:pt x="964" y="519"/>
                </a:cubicBezTo>
                <a:lnTo>
                  <a:pt x="987" y="512"/>
                </a:lnTo>
                <a:close/>
                <a:moveTo>
                  <a:pt x="927" y="531"/>
                </a:moveTo>
                <a:cubicBezTo>
                  <a:pt x="951" y="523"/>
                  <a:pt x="951" y="523"/>
                  <a:pt x="951" y="523"/>
                </a:cubicBezTo>
                <a:cubicBezTo>
                  <a:pt x="966" y="575"/>
                  <a:pt x="966" y="575"/>
                  <a:pt x="966" y="575"/>
                </a:cubicBezTo>
                <a:cubicBezTo>
                  <a:pt x="943" y="582"/>
                  <a:pt x="943" y="582"/>
                  <a:pt x="943" y="582"/>
                </a:cubicBezTo>
                <a:lnTo>
                  <a:pt x="927" y="531"/>
                </a:lnTo>
                <a:close/>
                <a:moveTo>
                  <a:pt x="947" y="595"/>
                </a:moveTo>
                <a:cubicBezTo>
                  <a:pt x="971" y="588"/>
                  <a:pt x="971" y="588"/>
                  <a:pt x="971" y="588"/>
                </a:cubicBezTo>
                <a:cubicBezTo>
                  <a:pt x="986" y="640"/>
                  <a:pt x="986" y="640"/>
                  <a:pt x="986" y="640"/>
                </a:cubicBezTo>
                <a:cubicBezTo>
                  <a:pt x="963" y="647"/>
                  <a:pt x="963" y="647"/>
                  <a:pt x="963" y="647"/>
                </a:cubicBezTo>
                <a:lnTo>
                  <a:pt x="947" y="595"/>
                </a:lnTo>
                <a:close/>
                <a:moveTo>
                  <a:pt x="865" y="656"/>
                </a:moveTo>
                <a:cubicBezTo>
                  <a:pt x="843" y="667"/>
                  <a:pt x="843" y="667"/>
                  <a:pt x="843" y="667"/>
                </a:cubicBezTo>
                <a:cubicBezTo>
                  <a:pt x="819" y="619"/>
                  <a:pt x="819" y="619"/>
                  <a:pt x="819" y="619"/>
                </a:cubicBezTo>
                <a:cubicBezTo>
                  <a:pt x="840" y="608"/>
                  <a:pt x="840" y="608"/>
                  <a:pt x="840" y="608"/>
                </a:cubicBezTo>
                <a:lnTo>
                  <a:pt x="865" y="656"/>
                </a:lnTo>
                <a:close/>
                <a:moveTo>
                  <a:pt x="831" y="590"/>
                </a:moveTo>
                <a:cubicBezTo>
                  <a:pt x="809" y="601"/>
                  <a:pt x="809" y="601"/>
                  <a:pt x="809" y="601"/>
                </a:cubicBezTo>
                <a:cubicBezTo>
                  <a:pt x="785" y="554"/>
                  <a:pt x="785" y="554"/>
                  <a:pt x="785" y="554"/>
                </a:cubicBezTo>
                <a:cubicBezTo>
                  <a:pt x="806" y="542"/>
                  <a:pt x="806" y="542"/>
                  <a:pt x="806" y="542"/>
                </a:cubicBezTo>
                <a:lnTo>
                  <a:pt x="831" y="590"/>
                </a:lnTo>
                <a:close/>
                <a:moveTo>
                  <a:pt x="797" y="525"/>
                </a:moveTo>
                <a:cubicBezTo>
                  <a:pt x="776" y="536"/>
                  <a:pt x="776" y="536"/>
                  <a:pt x="776" y="536"/>
                </a:cubicBezTo>
                <a:cubicBezTo>
                  <a:pt x="751" y="488"/>
                  <a:pt x="751" y="488"/>
                  <a:pt x="751" y="488"/>
                </a:cubicBezTo>
                <a:cubicBezTo>
                  <a:pt x="773" y="477"/>
                  <a:pt x="773" y="477"/>
                  <a:pt x="773" y="477"/>
                </a:cubicBezTo>
                <a:lnTo>
                  <a:pt x="797" y="525"/>
                </a:lnTo>
                <a:close/>
                <a:moveTo>
                  <a:pt x="739" y="411"/>
                </a:moveTo>
                <a:cubicBezTo>
                  <a:pt x="763" y="459"/>
                  <a:pt x="763" y="459"/>
                  <a:pt x="763" y="459"/>
                </a:cubicBezTo>
                <a:cubicBezTo>
                  <a:pt x="742" y="471"/>
                  <a:pt x="742" y="471"/>
                  <a:pt x="742" y="471"/>
                </a:cubicBezTo>
                <a:cubicBezTo>
                  <a:pt x="717" y="423"/>
                  <a:pt x="717" y="423"/>
                  <a:pt x="717" y="423"/>
                </a:cubicBezTo>
                <a:lnTo>
                  <a:pt x="739" y="411"/>
                </a:lnTo>
                <a:close/>
                <a:moveTo>
                  <a:pt x="705" y="429"/>
                </a:moveTo>
                <a:cubicBezTo>
                  <a:pt x="730" y="477"/>
                  <a:pt x="730" y="477"/>
                  <a:pt x="730" y="477"/>
                </a:cubicBezTo>
                <a:cubicBezTo>
                  <a:pt x="708" y="488"/>
                  <a:pt x="708" y="488"/>
                  <a:pt x="708" y="488"/>
                </a:cubicBezTo>
                <a:cubicBezTo>
                  <a:pt x="683" y="440"/>
                  <a:pt x="683" y="440"/>
                  <a:pt x="683" y="440"/>
                </a:cubicBezTo>
                <a:lnTo>
                  <a:pt x="705" y="429"/>
                </a:lnTo>
                <a:close/>
                <a:moveTo>
                  <a:pt x="671" y="446"/>
                </a:moveTo>
                <a:cubicBezTo>
                  <a:pt x="696" y="494"/>
                  <a:pt x="696" y="494"/>
                  <a:pt x="696" y="494"/>
                </a:cubicBezTo>
                <a:cubicBezTo>
                  <a:pt x="674" y="506"/>
                  <a:pt x="674" y="506"/>
                  <a:pt x="674" y="506"/>
                </a:cubicBezTo>
                <a:cubicBezTo>
                  <a:pt x="649" y="458"/>
                  <a:pt x="649" y="458"/>
                  <a:pt x="649" y="458"/>
                </a:cubicBezTo>
                <a:lnTo>
                  <a:pt x="671" y="446"/>
                </a:lnTo>
                <a:close/>
                <a:moveTo>
                  <a:pt x="616" y="475"/>
                </a:moveTo>
                <a:cubicBezTo>
                  <a:pt x="637" y="464"/>
                  <a:pt x="637" y="464"/>
                  <a:pt x="637" y="464"/>
                </a:cubicBezTo>
                <a:cubicBezTo>
                  <a:pt x="662" y="512"/>
                  <a:pt x="662" y="512"/>
                  <a:pt x="662" y="512"/>
                </a:cubicBezTo>
                <a:cubicBezTo>
                  <a:pt x="640" y="523"/>
                  <a:pt x="640" y="523"/>
                  <a:pt x="640" y="523"/>
                </a:cubicBezTo>
                <a:lnTo>
                  <a:pt x="616" y="475"/>
                </a:lnTo>
                <a:close/>
                <a:moveTo>
                  <a:pt x="649" y="541"/>
                </a:moveTo>
                <a:cubicBezTo>
                  <a:pt x="671" y="529"/>
                  <a:pt x="671" y="529"/>
                  <a:pt x="671" y="529"/>
                </a:cubicBezTo>
                <a:cubicBezTo>
                  <a:pt x="696" y="577"/>
                  <a:pt x="696" y="577"/>
                  <a:pt x="696" y="577"/>
                </a:cubicBezTo>
                <a:cubicBezTo>
                  <a:pt x="674" y="588"/>
                  <a:pt x="674" y="588"/>
                  <a:pt x="674" y="588"/>
                </a:cubicBezTo>
                <a:lnTo>
                  <a:pt x="649" y="541"/>
                </a:lnTo>
                <a:close/>
                <a:moveTo>
                  <a:pt x="683" y="606"/>
                </a:moveTo>
                <a:cubicBezTo>
                  <a:pt x="705" y="595"/>
                  <a:pt x="705" y="595"/>
                  <a:pt x="705" y="595"/>
                </a:cubicBezTo>
                <a:cubicBezTo>
                  <a:pt x="730" y="643"/>
                  <a:pt x="730" y="643"/>
                  <a:pt x="730" y="643"/>
                </a:cubicBezTo>
                <a:cubicBezTo>
                  <a:pt x="708" y="654"/>
                  <a:pt x="708" y="654"/>
                  <a:pt x="708" y="654"/>
                </a:cubicBezTo>
                <a:lnTo>
                  <a:pt x="683" y="606"/>
                </a:lnTo>
                <a:close/>
                <a:moveTo>
                  <a:pt x="742" y="719"/>
                </a:moveTo>
                <a:cubicBezTo>
                  <a:pt x="717" y="671"/>
                  <a:pt x="717" y="671"/>
                  <a:pt x="717" y="671"/>
                </a:cubicBezTo>
                <a:cubicBezTo>
                  <a:pt x="739" y="660"/>
                  <a:pt x="739" y="660"/>
                  <a:pt x="739" y="660"/>
                </a:cubicBezTo>
                <a:cubicBezTo>
                  <a:pt x="764" y="708"/>
                  <a:pt x="764" y="708"/>
                  <a:pt x="764" y="708"/>
                </a:cubicBezTo>
                <a:lnTo>
                  <a:pt x="742" y="719"/>
                </a:lnTo>
                <a:close/>
                <a:moveTo>
                  <a:pt x="751" y="914"/>
                </a:moveTo>
                <a:cubicBezTo>
                  <a:pt x="756" y="912"/>
                  <a:pt x="760" y="910"/>
                  <a:pt x="764" y="907"/>
                </a:cubicBezTo>
                <a:cubicBezTo>
                  <a:pt x="764" y="907"/>
                  <a:pt x="764" y="907"/>
                  <a:pt x="764" y="907"/>
                </a:cubicBezTo>
                <a:cubicBezTo>
                  <a:pt x="769" y="915"/>
                  <a:pt x="773" y="924"/>
                  <a:pt x="774" y="935"/>
                </a:cubicBezTo>
                <a:cubicBezTo>
                  <a:pt x="775" y="942"/>
                  <a:pt x="775" y="949"/>
                  <a:pt x="775" y="956"/>
                </a:cubicBezTo>
                <a:cubicBezTo>
                  <a:pt x="768" y="947"/>
                  <a:pt x="759" y="936"/>
                  <a:pt x="754" y="924"/>
                </a:cubicBezTo>
                <a:cubicBezTo>
                  <a:pt x="753" y="922"/>
                  <a:pt x="752" y="920"/>
                  <a:pt x="751" y="918"/>
                </a:cubicBezTo>
                <a:cubicBezTo>
                  <a:pt x="751" y="917"/>
                  <a:pt x="751" y="915"/>
                  <a:pt x="751" y="914"/>
                </a:cubicBezTo>
                <a:close/>
                <a:moveTo>
                  <a:pt x="744" y="938"/>
                </a:moveTo>
                <a:cubicBezTo>
                  <a:pt x="745" y="936"/>
                  <a:pt x="747" y="935"/>
                  <a:pt x="748" y="932"/>
                </a:cubicBezTo>
                <a:cubicBezTo>
                  <a:pt x="748" y="932"/>
                  <a:pt x="749" y="932"/>
                  <a:pt x="749" y="932"/>
                </a:cubicBezTo>
                <a:cubicBezTo>
                  <a:pt x="749" y="933"/>
                  <a:pt x="749" y="933"/>
                  <a:pt x="750" y="934"/>
                </a:cubicBezTo>
                <a:cubicBezTo>
                  <a:pt x="751" y="938"/>
                  <a:pt x="758" y="945"/>
                  <a:pt x="760" y="951"/>
                </a:cubicBezTo>
                <a:cubicBezTo>
                  <a:pt x="760" y="954"/>
                  <a:pt x="760" y="956"/>
                  <a:pt x="759" y="957"/>
                </a:cubicBezTo>
                <a:cubicBezTo>
                  <a:pt x="758" y="960"/>
                  <a:pt x="739" y="955"/>
                  <a:pt x="733" y="954"/>
                </a:cubicBezTo>
                <a:cubicBezTo>
                  <a:pt x="733" y="954"/>
                  <a:pt x="733" y="954"/>
                  <a:pt x="733" y="954"/>
                </a:cubicBezTo>
                <a:cubicBezTo>
                  <a:pt x="737" y="949"/>
                  <a:pt x="740" y="944"/>
                  <a:pt x="744" y="938"/>
                </a:cubicBezTo>
                <a:close/>
                <a:moveTo>
                  <a:pt x="707" y="963"/>
                </a:moveTo>
                <a:cubicBezTo>
                  <a:pt x="712" y="963"/>
                  <a:pt x="717" y="962"/>
                  <a:pt x="723" y="962"/>
                </a:cubicBezTo>
                <a:cubicBezTo>
                  <a:pt x="723" y="962"/>
                  <a:pt x="723" y="962"/>
                  <a:pt x="723" y="962"/>
                </a:cubicBezTo>
                <a:cubicBezTo>
                  <a:pt x="727" y="962"/>
                  <a:pt x="732" y="965"/>
                  <a:pt x="737" y="967"/>
                </a:cubicBezTo>
                <a:cubicBezTo>
                  <a:pt x="727" y="966"/>
                  <a:pt x="717" y="965"/>
                  <a:pt x="706" y="964"/>
                </a:cubicBezTo>
                <a:cubicBezTo>
                  <a:pt x="706" y="964"/>
                  <a:pt x="705" y="964"/>
                  <a:pt x="705" y="964"/>
                </a:cubicBezTo>
                <a:cubicBezTo>
                  <a:pt x="705" y="964"/>
                  <a:pt x="706" y="963"/>
                  <a:pt x="707" y="963"/>
                </a:cubicBezTo>
                <a:close/>
                <a:moveTo>
                  <a:pt x="655" y="1040"/>
                </a:moveTo>
                <a:cubicBezTo>
                  <a:pt x="655" y="1040"/>
                  <a:pt x="655" y="1040"/>
                  <a:pt x="654" y="1040"/>
                </a:cubicBezTo>
                <a:cubicBezTo>
                  <a:pt x="655" y="1040"/>
                  <a:pt x="655" y="1040"/>
                  <a:pt x="655" y="1040"/>
                </a:cubicBezTo>
                <a:cubicBezTo>
                  <a:pt x="658" y="1040"/>
                  <a:pt x="661" y="1039"/>
                  <a:pt x="664" y="1039"/>
                </a:cubicBezTo>
                <a:cubicBezTo>
                  <a:pt x="664" y="1039"/>
                  <a:pt x="664" y="1039"/>
                  <a:pt x="664" y="1039"/>
                </a:cubicBezTo>
                <a:cubicBezTo>
                  <a:pt x="666" y="1039"/>
                  <a:pt x="669" y="1040"/>
                  <a:pt x="672" y="1041"/>
                </a:cubicBezTo>
                <a:cubicBezTo>
                  <a:pt x="666" y="1041"/>
                  <a:pt x="661" y="1040"/>
                  <a:pt x="655" y="1040"/>
                </a:cubicBezTo>
                <a:close/>
                <a:moveTo>
                  <a:pt x="683" y="1035"/>
                </a:moveTo>
                <a:cubicBezTo>
                  <a:pt x="682" y="1037"/>
                  <a:pt x="672" y="1035"/>
                  <a:pt x="669" y="1034"/>
                </a:cubicBezTo>
                <a:cubicBezTo>
                  <a:pt x="669" y="1034"/>
                  <a:pt x="669" y="1034"/>
                  <a:pt x="669" y="1034"/>
                </a:cubicBezTo>
                <a:cubicBezTo>
                  <a:pt x="671" y="1031"/>
                  <a:pt x="672" y="1029"/>
                  <a:pt x="674" y="1026"/>
                </a:cubicBezTo>
                <a:cubicBezTo>
                  <a:pt x="675" y="1025"/>
                  <a:pt x="676" y="1024"/>
                  <a:pt x="676" y="1023"/>
                </a:cubicBezTo>
                <a:cubicBezTo>
                  <a:pt x="676" y="1022"/>
                  <a:pt x="676" y="1022"/>
                  <a:pt x="676" y="1022"/>
                </a:cubicBezTo>
                <a:cubicBezTo>
                  <a:pt x="677" y="1023"/>
                  <a:pt x="677" y="1023"/>
                  <a:pt x="677" y="1023"/>
                </a:cubicBezTo>
                <a:cubicBezTo>
                  <a:pt x="678" y="1025"/>
                  <a:pt x="682" y="1029"/>
                  <a:pt x="683" y="1032"/>
                </a:cubicBezTo>
                <a:cubicBezTo>
                  <a:pt x="683" y="1033"/>
                  <a:pt x="683" y="1034"/>
                  <a:pt x="683" y="1035"/>
                </a:cubicBezTo>
                <a:close/>
                <a:moveTo>
                  <a:pt x="679" y="1018"/>
                </a:moveTo>
                <a:cubicBezTo>
                  <a:pt x="678" y="1017"/>
                  <a:pt x="678" y="1016"/>
                  <a:pt x="677" y="1015"/>
                </a:cubicBezTo>
                <a:cubicBezTo>
                  <a:pt x="677" y="1014"/>
                  <a:pt x="677" y="1014"/>
                  <a:pt x="677" y="1013"/>
                </a:cubicBezTo>
                <a:cubicBezTo>
                  <a:pt x="680" y="1012"/>
                  <a:pt x="682" y="1010"/>
                  <a:pt x="684" y="1009"/>
                </a:cubicBezTo>
                <a:cubicBezTo>
                  <a:pt x="684" y="1009"/>
                  <a:pt x="684" y="1009"/>
                  <a:pt x="684" y="1009"/>
                </a:cubicBezTo>
                <a:cubicBezTo>
                  <a:pt x="687" y="1013"/>
                  <a:pt x="689" y="1018"/>
                  <a:pt x="690" y="1023"/>
                </a:cubicBezTo>
                <a:cubicBezTo>
                  <a:pt x="691" y="1027"/>
                  <a:pt x="691" y="1030"/>
                  <a:pt x="691" y="1034"/>
                </a:cubicBezTo>
                <a:cubicBezTo>
                  <a:pt x="687" y="1030"/>
                  <a:pt x="682" y="1024"/>
                  <a:pt x="679" y="1018"/>
                </a:cubicBezTo>
                <a:close/>
                <a:moveTo>
                  <a:pt x="694" y="1017"/>
                </a:moveTo>
                <a:cubicBezTo>
                  <a:pt x="693" y="1013"/>
                  <a:pt x="690" y="1009"/>
                  <a:pt x="688" y="1005"/>
                </a:cubicBezTo>
                <a:cubicBezTo>
                  <a:pt x="687" y="1005"/>
                  <a:pt x="687" y="1005"/>
                  <a:pt x="687" y="1005"/>
                </a:cubicBezTo>
                <a:cubicBezTo>
                  <a:pt x="689" y="1002"/>
                  <a:pt x="690" y="999"/>
                  <a:pt x="690" y="996"/>
                </a:cubicBezTo>
                <a:cubicBezTo>
                  <a:pt x="690" y="991"/>
                  <a:pt x="688" y="986"/>
                  <a:pt x="684" y="982"/>
                </a:cubicBezTo>
                <a:cubicBezTo>
                  <a:pt x="684" y="981"/>
                  <a:pt x="684" y="980"/>
                  <a:pt x="684" y="979"/>
                </a:cubicBezTo>
                <a:cubicBezTo>
                  <a:pt x="687" y="977"/>
                  <a:pt x="689" y="975"/>
                  <a:pt x="691" y="972"/>
                </a:cubicBezTo>
                <a:cubicBezTo>
                  <a:pt x="692" y="973"/>
                  <a:pt x="692" y="973"/>
                  <a:pt x="693" y="973"/>
                </a:cubicBezTo>
                <a:cubicBezTo>
                  <a:pt x="721" y="974"/>
                  <a:pt x="748" y="978"/>
                  <a:pt x="775" y="982"/>
                </a:cubicBezTo>
                <a:cubicBezTo>
                  <a:pt x="776" y="983"/>
                  <a:pt x="776" y="984"/>
                  <a:pt x="777" y="985"/>
                </a:cubicBezTo>
                <a:cubicBezTo>
                  <a:pt x="753" y="1004"/>
                  <a:pt x="729" y="1023"/>
                  <a:pt x="707" y="1044"/>
                </a:cubicBezTo>
                <a:cubicBezTo>
                  <a:pt x="707" y="1044"/>
                  <a:pt x="707" y="1044"/>
                  <a:pt x="706" y="1044"/>
                </a:cubicBezTo>
                <a:cubicBezTo>
                  <a:pt x="704" y="1043"/>
                  <a:pt x="702" y="1043"/>
                  <a:pt x="699" y="1042"/>
                </a:cubicBezTo>
                <a:cubicBezTo>
                  <a:pt x="699" y="1042"/>
                  <a:pt x="699" y="1041"/>
                  <a:pt x="698" y="1041"/>
                </a:cubicBezTo>
                <a:cubicBezTo>
                  <a:pt x="695" y="1034"/>
                  <a:pt x="696" y="1025"/>
                  <a:pt x="694" y="1017"/>
                </a:cubicBezTo>
                <a:close/>
                <a:moveTo>
                  <a:pt x="592" y="1146"/>
                </a:moveTo>
                <a:cubicBezTo>
                  <a:pt x="587" y="1143"/>
                  <a:pt x="586" y="1137"/>
                  <a:pt x="589" y="1132"/>
                </a:cubicBezTo>
                <a:cubicBezTo>
                  <a:pt x="593" y="1128"/>
                  <a:pt x="599" y="1127"/>
                  <a:pt x="603" y="1130"/>
                </a:cubicBezTo>
                <a:cubicBezTo>
                  <a:pt x="608" y="1133"/>
                  <a:pt x="609" y="1139"/>
                  <a:pt x="605" y="1144"/>
                </a:cubicBezTo>
                <a:cubicBezTo>
                  <a:pt x="602" y="1148"/>
                  <a:pt x="596" y="1149"/>
                  <a:pt x="592" y="1146"/>
                </a:cubicBezTo>
                <a:close/>
                <a:moveTo>
                  <a:pt x="439" y="2522"/>
                </a:moveTo>
                <a:cubicBezTo>
                  <a:pt x="423" y="2501"/>
                  <a:pt x="423" y="2501"/>
                  <a:pt x="423" y="2501"/>
                </a:cubicBezTo>
                <a:cubicBezTo>
                  <a:pt x="457" y="2475"/>
                  <a:pt x="457" y="2475"/>
                  <a:pt x="457" y="2475"/>
                </a:cubicBezTo>
                <a:cubicBezTo>
                  <a:pt x="473" y="2496"/>
                  <a:pt x="473" y="2496"/>
                  <a:pt x="473" y="2496"/>
                </a:cubicBezTo>
                <a:lnTo>
                  <a:pt x="439" y="2522"/>
                </a:lnTo>
                <a:close/>
                <a:moveTo>
                  <a:pt x="487" y="2514"/>
                </a:moveTo>
                <a:cubicBezTo>
                  <a:pt x="503" y="2535"/>
                  <a:pt x="503" y="2535"/>
                  <a:pt x="503" y="2535"/>
                </a:cubicBezTo>
                <a:cubicBezTo>
                  <a:pt x="470" y="2561"/>
                  <a:pt x="470" y="2561"/>
                  <a:pt x="470" y="2561"/>
                </a:cubicBezTo>
                <a:cubicBezTo>
                  <a:pt x="453" y="2540"/>
                  <a:pt x="453" y="2540"/>
                  <a:pt x="453" y="2540"/>
                </a:cubicBezTo>
                <a:lnTo>
                  <a:pt x="487" y="2514"/>
                </a:lnTo>
                <a:close/>
                <a:moveTo>
                  <a:pt x="441" y="2550"/>
                </a:moveTo>
                <a:cubicBezTo>
                  <a:pt x="457" y="2571"/>
                  <a:pt x="457" y="2571"/>
                  <a:pt x="457" y="2571"/>
                </a:cubicBezTo>
                <a:cubicBezTo>
                  <a:pt x="423" y="2597"/>
                  <a:pt x="423" y="2597"/>
                  <a:pt x="423" y="2597"/>
                </a:cubicBezTo>
                <a:cubicBezTo>
                  <a:pt x="407" y="2576"/>
                  <a:pt x="407" y="2576"/>
                  <a:pt x="407" y="2576"/>
                </a:cubicBezTo>
                <a:lnTo>
                  <a:pt x="441" y="2550"/>
                </a:lnTo>
                <a:close/>
                <a:moveTo>
                  <a:pt x="471" y="2589"/>
                </a:moveTo>
                <a:cubicBezTo>
                  <a:pt x="487" y="2610"/>
                  <a:pt x="487" y="2610"/>
                  <a:pt x="487" y="2610"/>
                </a:cubicBezTo>
                <a:cubicBezTo>
                  <a:pt x="453" y="2636"/>
                  <a:pt x="453" y="2636"/>
                  <a:pt x="453" y="2636"/>
                </a:cubicBezTo>
                <a:cubicBezTo>
                  <a:pt x="437" y="2615"/>
                  <a:pt x="437" y="2615"/>
                  <a:pt x="437" y="2615"/>
                </a:cubicBezTo>
                <a:lnTo>
                  <a:pt x="471" y="2589"/>
                </a:lnTo>
                <a:close/>
                <a:moveTo>
                  <a:pt x="483" y="2579"/>
                </a:moveTo>
                <a:cubicBezTo>
                  <a:pt x="517" y="2553"/>
                  <a:pt x="517" y="2553"/>
                  <a:pt x="517" y="2553"/>
                </a:cubicBezTo>
                <a:cubicBezTo>
                  <a:pt x="534" y="2574"/>
                  <a:pt x="534" y="2574"/>
                  <a:pt x="534" y="2574"/>
                </a:cubicBezTo>
                <a:cubicBezTo>
                  <a:pt x="500" y="2600"/>
                  <a:pt x="500" y="2600"/>
                  <a:pt x="500" y="2600"/>
                </a:cubicBezTo>
                <a:lnTo>
                  <a:pt x="483" y="2579"/>
                </a:lnTo>
                <a:close/>
                <a:moveTo>
                  <a:pt x="349" y="2243"/>
                </a:moveTo>
                <a:cubicBezTo>
                  <a:pt x="350" y="2239"/>
                  <a:pt x="352" y="2235"/>
                  <a:pt x="354" y="2230"/>
                </a:cubicBezTo>
                <a:cubicBezTo>
                  <a:pt x="354" y="2230"/>
                  <a:pt x="354" y="2230"/>
                  <a:pt x="354" y="2230"/>
                </a:cubicBezTo>
                <a:cubicBezTo>
                  <a:pt x="355" y="2227"/>
                  <a:pt x="359" y="2224"/>
                  <a:pt x="363" y="2221"/>
                </a:cubicBezTo>
                <a:cubicBezTo>
                  <a:pt x="358" y="2228"/>
                  <a:pt x="353" y="2236"/>
                  <a:pt x="349" y="2244"/>
                </a:cubicBezTo>
                <a:cubicBezTo>
                  <a:pt x="349" y="2244"/>
                  <a:pt x="349" y="2244"/>
                  <a:pt x="348" y="2245"/>
                </a:cubicBezTo>
                <a:cubicBezTo>
                  <a:pt x="349" y="2244"/>
                  <a:pt x="349" y="2244"/>
                  <a:pt x="349" y="2243"/>
                </a:cubicBezTo>
                <a:close/>
                <a:moveTo>
                  <a:pt x="343" y="2205"/>
                </a:moveTo>
                <a:cubicBezTo>
                  <a:pt x="342" y="2204"/>
                  <a:pt x="341" y="2202"/>
                  <a:pt x="340" y="2200"/>
                </a:cubicBezTo>
                <a:cubicBezTo>
                  <a:pt x="340" y="2200"/>
                  <a:pt x="340" y="2200"/>
                  <a:pt x="340" y="2199"/>
                </a:cubicBezTo>
                <a:cubicBezTo>
                  <a:pt x="340" y="2199"/>
                  <a:pt x="341" y="2199"/>
                  <a:pt x="341" y="2199"/>
                </a:cubicBezTo>
                <a:cubicBezTo>
                  <a:pt x="345" y="2200"/>
                  <a:pt x="353" y="2197"/>
                  <a:pt x="359" y="2198"/>
                </a:cubicBezTo>
                <a:cubicBezTo>
                  <a:pt x="360" y="2198"/>
                  <a:pt x="362" y="2199"/>
                  <a:pt x="363" y="2200"/>
                </a:cubicBezTo>
                <a:cubicBezTo>
                  <a:pt x="365" y="2203"/>
                  <a:pt x="354" y="2215"/>
                  <a:pt x="351" y="2219"/>
                </a:cubicBezTo>
                <a:cubicBezTo>
                  <a:pt x="351" y="2219"/>
                  <a:pt x="351" y="2219"/>
                  <a:pt x="351" y="2219"/>
                </a:cubicBezTo>
                <a:cubicBezTo>
                  <a:pt x="348" y="2215"/>
                  <a:pt x="346" y="2210"/>
                  <a:pt x="343" y="2205"/>
                </a:cubicBezTo>
                <a:close/>
                <a:moveTo>
                  <a:pt x="351" y="2257"/>
                </a:moveTo>
                <a:cubicBezTo>
                  <a:pt x="362" y="2236"/>
                  <a:pt x="375" y="2216"/>
                  <a:pt x="388" y="2197"/>
                </a:cubicBezTo>
                <a:cubicBezTo>
                  <a:pt x="391" y="2196"/>
                  <a:pt x="395" y="2196"/>
                  <a:pt x="400" y="2195"/>
                </a:cubicBezTo>
                <a:cubicBezTo>
                  <a:pt x="406" y="2194"/>
                  <a:pt x="410" y="2192"/>
                  <a:pt x="410" y="2188"/>
                </a:cubicBezTo>
                <a:cubicBezTo>
                  <a:pt x="416" y="2204"/>
                  <a:pt x="422" y="2221"/>
                  <a:pt x="428" y="2237"/>
                </a:cubicBezTo>
                <a:cubicBezTo>
                  <a:pt x="355" y="2275"/>
                  <a:pt x="355" y="2275"/>
                  <a:pt x="355" y="2275"/>
                </a:cubicBezTo>
                <a:cubicBezTo>
                  <a:pt x="354" y="2269"/>
                  <a:pt x="353" y="2264"/>
                  <a:pt x="351" y="2258"/>
                </a:cubicBezTo>
                <a:cubicBezTo>
                  <a:pt x="351" y="2258"/>
                  <a:pt x="351" y="2258"/>
                  <a:pt x="351" y="2257"/>
                </a:cubicBezTo>
                <a:close/>
                <a:moveTo>
                  <a:pt x="367" y="2129"/>
                </a:moveTo>
                <a:cubicBezTo>
                  <a:pt x="367" y="2129"/>
                  <a:pt x="367" y="2129"/>
                  <a:pt x="367" y="2129"/>
                </a:cubicBezTo>
                <a:cubicBezTo>
                  <a:pt x="366" y="2126"/>
                  <a:pt x="365" y="2124"/>
                  <a:pt x="364" y="2121"/>
                </a:cubicBezTo>
                <a:cubicBezTo>
                  <a:pt x="364" y="2119"/>
                  <a:pt x="363" y="2118"/>
                  <a:pt x="363" y="2117"/>
                </a:cubicBezTo>
                <a:cubicBezTo>
                  <a:pt x="363" y="2117"/>
                  <a:pt x="363" y="2117"/>
                  <a:pt x="363" y="2117"/>
                </a:cubicBezTo>
                <a:cubicBezTo>
                  <a:pt x="363" y="2117"/>
                  <a:pt x="364" y="2117"/>
                  <a:pt x="364" y="2117"/>
                </a:cubicBezTo>
                <a:cubicBezTo>
                  <a:pt x="366" y="2118"/>
                  <a:pt x="371" y="2117"/>
                  <a:pt x="374" y="2118"/>
                </a:cubicBezTo>
                <a:cubicBezTo>
                  <a:pt x="375" y="2119"/>
                  <a:pt x="375" y="2119"/>
                  <a:pt x="376" y="2120"/>
                </a:cubicBezTo>
                <a:cubicBezTo>
                  <a:pt x="376" y="2122"/>
                  <a:pt x="369" y="2127"/>
                  <a:pt x="367" y="2129"/>
                </a:cubicBezTo>
                <a:close/>
                <a:moveTo>
                  <a:pt x="373" y="2131"/>
                </a:moveTo>
                <a:cubicBezTo>
                  <a:pt x="370" y="2135"/>
                  <a:pt x="366" y="2139"/>
                  <a:pt x="363" y="2143"/>
                </a:cubicBezTo>
                <a:cubicBezTo>
                  <a:pt x="363" y="2143"/>
                  <a:pt x="363" y="2143"/>
                  <a:pt x="363" y="2143"/>
                </a:cubicBezTo>
                <a:cubicBezTo>
                  <a:pt x="363" y="2143"/>
                  <a:pt x="363" y="2143"/>
                  <a:pt x="363" y="2142"/>
                </a:cubicBezTo>
                <a:cubicBezTo>
                  <a:pt x="364" y="2140"/>
                  <a:pt x="366" y="2138"/>
                  <a:pt x="367" y="2136"/>
                </a:cubicBezTo>
                <a:cubicBezTo>
                  <a:pt x="367" y="2136"/>
                  <a:pt x="367" y="2136"/>
                  <a:pt x="367" y="2136"/>
                </a:cubicBezTo>
                <a:cubicBezTo>
                  <a:pt x="368" y="2134"/>
                  <a:pt x="371" y="2133"/>
                  <a:pt x="373" y="2131"/>
                </a:cubicBezTo>
                <a:close/>
                <a:moveTo>
                  <a:pt x="361" y="2113"/>
                </a:moveTo>
                <a:cubicBezTo>
                  <a:pt x="360" y="2113"/>
                  <a:pt x="359" y="2112"/>
                  <a:pt x="358" y="2112"/>
                </a:cubicBezTo>
                <a:cubicBezTo>
                  <a:pt x="358" y="2112"/>
                  <a:pt x="357" y="2111"/>
                  <a:pt x="357" y="2111"/>
                </a:cubicBezTo>
                <a:cubicBezTo>
                  <a:pt x="357" y="2109"/>
                  <a:pt x="358" y="2106"/>
                  <a:pt x="357" y="2104"/>
                </a:cubicBezTo>
                <a:cubicBezTo>
                  <a:pt x="358" y="2104"/>
                  <a:pt x="358" y="2104"/>
                  <a:pt x="358" y="2104"/>
                </a:cubicBezTo>
                <a:cubicBezTo>
                  <a:pt x="362" y="2104"/>
                  <a:pt x="367" y="2105"/>
                  <a:pt x="371" y="2108"/>
                </a:cubicBezTo>
                <a:cubicBezTo>
                  <a:pt x="374" y="2109"/>
                  <a:pt x="377" y="2112"/>
                  <a:pt x="380" y="2113"/>
                </a:cubicBezTo>
                <a:cubicBezTo>
                  <a:pt x="374" y="2114"/>
                  <a:pt x="367" y="2114"/>
                  <a:pt x="361" y="2113"/>
                </a:cubicBezTo>
                <a:close/>
                <a:moveTo>
                  <a:pt x="362" y="2151"/>
                </a:moveTo>
                <a:cubicBezTo>
                  <a:pt x="362" y="2151"/>
                  <a:pt x="363" y="2150"/>
                  <a:pt x="363" y="2150"/>
                </a:cubicBezTo>
                <a:cubicBezTo>
                  <a:pt x="371" y="2140"/>
                  <a:pt x="380" y="2130"/>
                  <a:pt x="390" y="2121"/>
                </a:cubicBezTo>
                <a:cubicBezTo>
                  <a:pt x="390" y="2121"/>
                  <a:pt x="390" y="2121"/>
                  <a:pt x="391" y="2121"/>
                </a:cubicBezTo>
                <a:cubicBezTo>
                  <a:pt x="395" y="2139"/>
                  <a:pt x="400" y="2157"/>
                  <a:pt x="406" y="2174"/>
                </a:cubicBezTo>
                <a:cubicBezTo>
                  <a:pt x="403" y="2170"/>
                  <a:pt x="398" y="2169"/>
                  <a:pt x="394" y="2173"/>
                </a:cubicBezTo>
                <a:cubicBezTo>
                  <a:pt x="391" y="2176"/>
                  <a:pt x="388" y="2179"/>
                  <a:pt x="385" y="2181"/>
                </a:cubicBezTo>
                <a:cubicBezTo>
                  <a:pt x="385" y="2181"/>
                  <a:pt x="384" y="2182"/>
                  <a:pt x="382" y="2182"/>
                </a:cubicBezTo>
                <a:cubicBezTo>
                  <a:pt x="373" y="2182"/>
                  <a:pt x="364" y="2177"/>
                  <a:pt x="356" y="2173"/>
                </a:cubicBezTo>
                <a:cubicBezTo>
                  <a:pt x="356" y="2173"/>
                  <a:pt x="356" y="2173"/>
                  <a:pt x="356" y="2173"/>
                </a:cubicBezTo>
                <a:cubicBezTo>
                  <a:pt x="362" y="2167"/>
                  <a:pt x="364" y="2159"/>
                  <a:pt x="362" y="2151"/>
                </a:cubicBezTo>
                <a:close/>
                <a:moveTo>
                  <a:pt x="361" y="2050"/>
                </a:moveTo>
                <a:cubicBezTo>
                  <a:pt x="356" y="2051"/>
                  <a:pt x="351" y="2047"/>
                  <a:pt x="350" y="2042"/>
                </a:cubicBezTo>
                <a:cubicBezTo>
                  <a:pt x="350" y="2037"/>
                  <a:pt x="353" y="2032"/>
                  <a:pt x="359" y="2031"/>
                </a:cubicBezTo>
                <a:cubicBezTo>
                  <a:pt x="364" y="2030"/>
                  <a:pt x="369" y="2034"/>
                  <a:pt x="370" y="2039"/>
                </a:cubicBezTo>
                <a:cubicBezTo>
                  <a:pt x="371" y="2045"/>
                  <a:pt x="367" y="2050"/>
                  <a:pt x="361" y="2050"/>
                </a:cubicBezTo>
                <a:close/>
                <a:moveTo>
                  <a:pt x="452" y="1291"/>
                </a:moveTo>
                <a:cubicBezTo>
                  <a:pt x="455" y="1290"/>
                  <a:pt x="457" y="1288"/>
                  <a:pt x="459" y="1286"/>
                </a:cubicBezTo>
                <a:cubicBezTo>
                  <a:pt x="459" y="1286"/>
                  <a:pt x="459" y="1286"/>
                  <a:pt x="459" y="1286"/>
                </a:cubicBezTo>
                <a:cubicBezTo>
                  <a:pt x="463" y="1291"/>
                  <a:pt x="466" y="1296"/>
                  <a:pt x="467" y="1302"/>
                </a:cubicBezTo>
                <a:cubicBezTo>
                  <a:pt x="468" y="1306"/>
                  <a:pt x="469" y="1311"/>
                  <a:pt x="470" y="1315"/>
                </a:cubicBezTo>
                <a:cubicBezTo>
                  <a:pt x="464" y="1310"/>
                  <a:pt x="458" y="1304"/>
                  <a:pt x="454" y="1297"/>
                </a:cubicBezTo>
                <a:cubicBezTo>
                  <a:pt x="453" y="1296"/>
                  <a:pt x="453" y="1295"/>
                  <a:pt x="452" y="1294"/>
                </a:cubicBezTo>
                <a:cubicBezTo>
                  <a:pt x="452" y="1293"/>
                  <a:pt x="452" y="1292"/>
                  <a:pt x="452" y="1291"/>
                </a:cubicBezTo>
                <a:close/>
                <a:moveTo>
                  <a:pt x="449" y="1306"/>
                </a:moveTo>
                <a:cubicBezTo>
                  <a:pt x="450" y="1305"/>
                  <a:pt x="451" y="1304"/>
                  <a:pt x="452" y="1303"/>
                </a:cubicBezTo>
                <a:cubicBezTo>
                  <a:pt x="452" y="1302"/>
                  <a:pt x="452" y="1302"/>
                  <a:pt x="452" y="1302"/>
                </a:cubicBezTo>
                <a:cubicBezTo>
                  <a:pt x="452" y="1303"/>
                  <a:pt x="452" y="1303"/>
                  <a:pt x="452" y="1303"/>
                </a:cubicBezTo>
                <a:cubicBezTo>
                  <a:pt x="454" y="1306"/>
                  <a:pt x="458" y="1310"/>
                  <a:pt x="460" y="1313"/>
                </a:cubicBezTo>
                <a:cubicBezTo>
                  <a:pt x="460" y="1314"/>
                  <a:pt x="460" y="1316"/>
                  <a:pt x="460" y="1317"/>
                </a:cubicBezTo>
                <a:cubicBezTo>
                  <a:pt x="459" y="1319"/>
                  <a:pt x="448" y="1317"/>
                  <a:pt x="444" y="1316"/>
                </a:cubicBezTo>
                <a:cubicBezTo>
                  <a:pt x="444" y="1316"/>
                  <a:pt x="444" y="1316"/>
                  <a:pt x="444" y="1316"/>
                </a:cubicBezTo>
                <a:cubicBezTo>
                  <a:pt x="446" y="1313"/>
                  <a:pt x="447" y="1310"/>
                  <a:pt x="449" y="1306"/>
                </a:cubicBezTo>
                <a:close/>
                <a:moveTo>
                  <a:pt x="429" y="1324"/>
                </a:moveTo>
                <a:cubicBezTo>
                  <a:pt x="432" y="1323"/>
                  <a:pt x="435" y="1323"/>
                  <a:pt x="438" y="1322"/>
                </a:cubicBezTo>
                <a:cubicBezTo>
                  <a:pt x="438" y="1322"/>
                  <a:pt x="438" y="1322"/>
                  <a:pt x="438" y="1322"/>
                </a:cubicBezTo>
                <a:cubicBezTo>
                  <a:pt x="441" y="1322"/>
                  <a:pt x="444" y="1323"/>
                  <a:pt x="447" y="1324"/>
                </a:cubicBezTo>
                <a:cubicBezTo>
                  <a:pt x="441" y="1324"/>
                  <a:pt x="435" y="1324"/>
                  <a:pt x="428" y="1324"/>
                </a:cubicBezTo>
                <a:cubicBezTo>
                  <a:pt x="428" y="1324"/>
                  <a:pt x="428" y="1324"/>
                  <a:pt x="427" y="1324"/>
                </a:cubicBezTo>
                <a:cubicBezTo>
                  <a:pt x="428" y="1324"/>
                  <a:pt x="428" y="1324"/>
                  <a:pt x="429" y="1324"/>
                </a:cubicBezTo>
                <a:close/>
                <a:moveTo>
                  <a:pt x="420" y="1331"/>
                </a:moveTo>
                <a:cubicBezTo>
                  <a:pt x="420" y="1331"/>
                  <a:pt x="421" y="1331"/>
                  <a:pt x="421" y="1331"/>
                </a:cubicBezTo>
                <a:cubicBezTo>
                  <a:pt x="438" y="1330"/>
                  <a:pt x="454" y="1330"/>
                  <a:pt x="471" y="1331"/>
                </a:cubicBezTo>
                <a:cubicBezTo>
                  <a:pt x="473" y="1332"/>
                  <a:pt x="475" y="1334"/>
                  <a:pt x="477" y="1337"/>
                </a:cubicBezTo>
                <a:cubicBezTo>
                  <a:pt x="478" y="1339"/>
                  <a:pt x="479" y="1340"/>
                  <a:pt x="481" y="1341"/>
                </a:cubicBezTo>
                <a:cubicBezTo>
                  <a:pt x="478" y="1346"/>
                  <a:pt x="475" y="1352"/>
                  <a:pt x="472" y="1358"/>
                </a:cubicBezTo>
                <a:cubicBezTo>
                  <a:pt x="415" y="1337"/>
                  <a:pt x="415" y="1337"/>
                  <a:pt x="415" y="1337"/>
                </a:cubicBezTo>
                <a:cubicBezTo>
                  <a:pt x="417" y="1335"/>
                  <a:pt x="418" y="1333"/>
                  <a:pt x="420" y="1331"/>
                </a:cubicBezTo>
                <a:close/>
                <a:moveTo>
                  <a:pt x="324" y="1336"/>
                </a:moveTo>
                <a:cubicBezTo>
                  <a:pt x="364" y="1351"/>
                  <a:pt x="364" y="1351"/>
                  <a:pt x="364" y="1351"/>
                </a:cubicBezTo>
                <a:cubicBezTo>
                  <a:pt x="357" y="1368"/>
                  <a:pt x="357" y="1368"/>
                  <a:pt x="357" y="1368"/>
                </a:cubicBezTo>
                <a:cubicBezTo>
                  <a:pt x="317" y="1353"/>
                  <a:pt x="317" y="1353"/>
                  <a:pt x="317" y="1353"/>
                </a:cubicBezTo>
                <a:lnTo>
                  <a:pt x="324" y="1336"/>
                </a:lnTo>
                <a:close/>
                <a:moveTo>
                  <a:pt x="268" y="1316"/>
                </a:moveTo>
                <a:cubicBezTo>
                  <a:pt x="308" y="1331"/>
                  <a:pt x="308" y="1331"/>
                  <a:pt x="308" y="1331"/>
                </a:cubicBezTo>
                <a:cubicBezTo>
                  <a:pt x="302" y="1348"/>
                  <a:pt x="302" y="1348"/>
                  <a:pt x="302" y="1348"/>
                </a:cubicBezTo>
                <a:cubicBezTo>
                  <a:pt x="262" y="1333"/>
                  <a:pt x="262" y="1333"/>
                  <a:pt x="262" y="1333"/>
                </a:cubicBezTo>
                <a:lnTo>
                  <a:pt x="268" y="1316"/>
                </a:lnTo>
                <a:close/>
                <a:moveTo>
                  <a:pt x="297" y="1363"/>
                </a:moveTo>
                <a:cubicBezTo>
                  <a:pt x="290" y="1380"/>
                  <a:pt x="290" y="1380"/>
                  <a:pt x="290" y="1380"/>
                </a:cubicBezTo>
                <a:cubicBezTo>
                  <a:pt x="250" y="1365"/>
                  <a:pt x="250" y="1365"/>
                  <a:pt x="250" y="1365"/>
                </a:cubicBezTo>
                <a:cubicBezTo>
                  <a:pt x="257" y="1348"/>
                  <a:pt x="257" y="1348"/>
                  <a:pt x="257" y="1348"/>
                </a:cubicBezTo>
                <a:lnTo>
                  <a:pt x="297" y="1363"/>
                </a:lnTo>
                <a:close/>
                <a:moveTo>
                  <a:pt x="213" y="1296"/>
                </a:moveTo>
                <a:cubicBezTo>
                  <a:pt x="253" y="1311"/>
                  <a:pt x="253" y="1311"/>
                  <a:pt x="253" y="1311"/>
                </a:cubicBezTo>
                <a:cubicBezTo>
                  <a:pt x="247" y="1328"/>
                  <a:pt x="247" y="1328"/>
                  <a:pt x="247" y="1328"/>
                </a:cubicBezTo>
                <a:cubicBezTo>
                  <a:pt x="207" y="1313"/>
                  <a:pt x="207" y="1313"/>
                  <a:pt x="207" y="1313"/>
                </a:cubicBezTo>
                <a:lnTo>
                  <a:pt x="213" y="1296"/>
                </a:lnTo>
                <a:close/>
                <a:moveTo>
                  <a:pt x="201" y="1328"/>
                </a:moveTo>
                <a:cubicBezTo>
                  <a:pt x="241" y="1343"/>
                  <a:pt x="241" y="1343"/>
                  <a:pt x="241" y="1343"/>
                </a:cubicBezTo>
                <a:cubicBezTo>
                  <a:pt x="235" y="1360"/>
                  <a:pt x="235" y="1360"/>
                  <a:pt x="235" y="1360"/>
                </a:cubicBezTo>
                <a:cubicBezTo>
                  <a:pt x="195" y="1345"/>
                  <a:pt x="195" y="1345"/>
                  <a:pt x="195" y="1345"/>
                </a:cubicBezTo>
                <a:lnTo>
                  <a:pt x="201" y="1328"/>
                </a:lnTo>
                <a:close/>
                <a:moveTo>
                  <a:pt x="212" y="1424"/>
                </a:moveTo>
                <a:cubicBezTo>
                  <a:pt x="172" y="1409"/>
                  <a:pt x="172" y="1409"/>
                  <a:pt x="172" y="1409"/>
                </a:cubicBezTo>
                <a:cubicBezTo>
                  <a:pt x="178" y="1392"/>
                  <a:pt x="178" y="1392"/>
                  <a:pt x="178" y="1392"/>
                </a:cubicBezTo>
                <a:cubicBezTo>
                  <a:pt x="218" y="1407"/>
                  <a:pt x="218" y="1407"/>
                  <a:pt x="218" y="1407"/>
                </a:cubicBezTo>
                <a:lnTo>
                  <a:pt x="212" y="1424"/>
                </a:lnTo>
                <a:close/>
                <a:moveTo>
                  <a:pt x="183" y="1377"/>
                </a:moveTo>
                <a:cubicBezTo>
                  <a:pt x="190" y="1360"/>
                  <a:pt x="190" y="1360"/>
                  <a:pt x="190" y="1360"/>
                </a:cubicBezTo>
                <a:cubicBezTo>
                  <a:pt x="230" y="1374"/>
                  <a:pt x="230" y="1374"/>
                  <a:pt x="230" y="1374"/>
                </a:cubicBezTo>
                <a:cubicBezTo>
                  <a:pt x="224" y="1391"/>
                  <a:pt x="224" y="1391"/>
                  <a:pt x="224" y="1391"/>
                </a:cubicBezTo>
                <a:lnTo>
                  <a:pt x="183" y="1377"/>
                </a:lnTo>
                <a:close/>
                <a:moveTo>
                  <a:pt x="267" y="1444"/>
                </a:moveTo>
                <a:cubicBezTo>
                  <a:pt x="227" y="1429"/>
                  <a:pt x="227" y="1429"/>
                  <a:pt x="227" y="1429"/>
                </a:cubicBezTo>
                <a:cubicBezTo>
                  <a:pt x="233" y="1412"/>
                  <a:pt x="233" y="1412"/>
                  <a:pt x="233" y="1412"/>
                </a:cubicBezTo>
                <a:cubicBezTo>
                  <a:pt x="273" y="1427"/>
                  <a:pt x="273" y="1427"/>
                  <a:pt x="273" y="1427"/>
                </a:cubicBezTo>
                <a:lnTo>
                  <a:pt x="267" y="1444"/>
                </a:lnTo>
                <a:close/>
                <a:moveTo>
                  <a:pt x="239" y="1397"/>
                </a:moveTo>
                <a:cubicBezTo>
                  <a:pt x="245" y="1380"/>
                  <a:pt x="245" y="1380"/>
                  <a:pt x="245" y="1380"/>
                </a:cubicBezTo>
                <a:cubicBezTo>
                  <a:pt x="285" y="1395"/>
                  <a:pt x="285" y="1395"/>
                  <a:pt x="285" y="1395"/>
                </a:cubicBezTo>
                <a:cubicBezTo>
                  <a:pt x="279" y="1412"/>
                  <a:pt x="279" y="1412"/>
                  <a:pt x="279" y="1412"/>
                </a:cubicBezTo>
                <a:lnTo>
                  <a:pt x="239" y="1397"/>
                </a:lnTo>
                <a:close/>
                <a:moveTo>
                  <a:pt x="322" y="1464"/>
                </a:moveTo>
                <a:cubicBezTo>
                  <a:pt x="282" y="1449"/>
                  <a:pt x="282" y="1449"/>
                  <a:pt x="282" y="1449"/>
                </a:cubicBezTo>
                <a:cubicBezTo>
                  <a:pt x="288" y="1432"/>
                  <a:pt x="288" y="1432"/>
                  <a:pt x="288" y="1432"/>
                </a:cubicBezTo>
                <a:cubicBezTo>
                  <a:pt x="328" y="1447"/>
                  <a:pt x="328" y="1447"/>
                  <a:pt x="328" y="1447"/>
                </a:cubicBezTo>
                <a:lnTo>
                  <a:pt x="322" y="1464"/>
                </a:lnTo>
                <a:close/>
                <a:moveTo>
                  <a:pt x="334" y="1432"/>
                </a:moveTo>
                <a:cubicBezTo>
                  <a:pt x="294" y="1417"/>
                  <a:pt x="294" y="1417"/>
                  <a:pt x="294" y="1417"/>
                </a:cubicBezTo>
                <a:cubicBezTo>
                  <a:pt x="300" y="1400"/>
                  <a:pt x="300" y="1400"/>
                  <a:pt x="300" y="1400"/>
                </a:cubicBezTo>
                <a:cubicBezTo>
                  <a:pt x="340" y="1415"/>
                  <a:pt x="340" y="1415"/>
                  <a:pt x="340" y="1415"/>
                </a:cubicBezTo>
                <a:lnTo>
                  <a:pt x="334" y="1432"/>
                </a:lnTo>
                <a:close/>
                <a:moveTo>
                  <a:pt x="346" y="1400"/>
                </a:moveTo>
                <a:cubicBezTo>
                  <a:pt x="305" y="1386"/>
                  <a:pt x="305" y="1386"/>
                  <a:pt x="305" y="1386"/>
                </a:cubicBezTo>
                <a:cubicBezTo>
                  <a:pt x="312" y="1369"/>
                  <a:pt x="312" y="1369"/>
                  <a:pt x="312" y="1369"/>
                </a:cubicBezTo>
                <a:cubicBezTo>
                  <a:pt x="352" y="1383"/>
                  <a:pt x="352" y="1383"/>
                  <a:pt x="352" y="1383"/>
                </a:cubicBezTo>
                <a:lnTo>
                  <a:pt x="346" y="1400"/>
                </a:lnTo>
                <a:close/>
                <a:moveTo>
                  <a:pt x="319" y="1556"/>
                </a:moveTo>
                <a:cubicBezTo>
                  <a:pt x="323" y="1539"/>
                  <a:pt x="334" y="1527"/>
                  <a:pt x="345" y="1529"/>
                </a:cubicBezTo>
                <a:cubicBezTo>
                  <a:pt x="355" y="1531"/>
                  <a:pt x="361" y="1547"/>
                  <a:pt x="358" y="1564"/>
                </a:cubicBezTo>
                <a:cubicBezTo>
                  <a:pt x="354" y="1581"/>
                  <a:pt x="343" y="1594"/>
                  <a:pt x="332" y="1591"/>
                </a:cubicBezTo>
                <a:cubicBezTo>
                  <a:pt x="322" y="1589"/>
                  <a:pt x="316" y="1574"/>
                  <a:pt x="319" y="1556"/>
                </a:cubicBezTo>
                <a:close/>
                <a:moveTo>
                  <a:pt x="73" y="1596"/>
                </a:moveTo>
                <a:cubicBezTo>
                  <a:pt x="70" y="1613"/>
                  <a:pt x="58" y="1626"/>
                  <a:pt x="48" y="1624"/>
                </a:cubicBezTo>
                <a:cubicBezTo>
                  <a:pt x="37" y="1621"/>
                  <a:pt x="31" y="1606"/>
                  <a:pt x="35" y="1588"/>
                </a:cubicBezTo>
                <a:cubicBezTo>
                  <a:pt x="39" y="1571"/>
                  <a:pt x="50" y="1559"/>
                  <a:pt x="60" y="1561"/>
                </a:cubicBezTo>
                <a:cubicBezTo>
                  <a:pt x="71" y="1563"/>
                  <a:pt x="77" y="1579"/>
                  <a:pt x="73" y="1596"/>
                </a:cubicBezTo>
                <a:close/>
                <a:moveTo>
                  <a:pt x="65" y="1537"/>
                </a:moveTo>
                <a:cubicBezTo>
                  <a:pt x="55" y="1535"/>
                  <a:pt x="49" y="1519"/>
                  <a:pt x="52" y="1502"/>
                </a:cubicBezTo>
                <a:cubicBezTo>
                  <a:pt x="56" y="1485"/>
                  <a:pt x="67" y="1472"/>
                  <a:pt x="78" y="1475"/>
                </a:cubicBezTo>
                <a:cubicBezTo>
                  <a:pt x="88" y="1477"/>
                  <a:pt x="94" y="1493"/>
                  <a:pt x="91" y="1510"/>
                </a:cubicBezTo>
                <a:cubicBezTo>
                  <a:pt x="87" y="1527"/>
                  <a:pt x="76" y="1540"/>
                  <a:pt x="65" y="1537"/>
                </a:cubicBezTo>
                <a:close/>
                <a:moveTo>
                  <a:pt x="127" y="1607"/>
                </a:moveTo>
                <a:cubicBezTo>
                  <a:pt x="123" y="1624"/>
                  <a:pt x="112" y="1637"/>
                  <a:pt x="101" y="1634"/>
                </a:cubicBezTo>
                <a:cubicBezTo>
                  <a:pt x="91" y="1632"/>
                  <a:pt x="85" y="1616"/>
                  <a:pt x="88" y="1599"/>
                </a:cubicBezTo>
                <a:cubicBezTo>
                  <a:pt x="92" y="1582"/>
                  <a:pt x="103" y="1569"/>
                  <a:pt x="114" y="1572"/>
                </a:cubicBezTo>
                <a:cubicBezTo>
                  <a:pt x="124" y="1574"/>
                  <a:pt x="130" y="1589"/>
                  <a:pt x="127" y="1607"/>
                </a:cubicBezTo>
                <a:close/>
                <a:moveTo>
                  <a:pt x="119" y="1548"/>
                </a:moveTo>
                <a:cubicBezTo>
                  <a:pt x="108" y="1546"/>
                  <a:pt x="102" y="1530"/>
                  <a:pt x="106" y="1513"/>
                </a:cubicBezTo>
                <a:cubicBezTo>
                  <a:pt x="109" y="1496"/>
                  <a:pt x="121" y="1483"/>
                  <a:pt x="131" y="1485"/>
                </a:cubicBezTo>
                <a:cubicBezTo>
                  <a:pt x="142" y="1488"/>
                  <a:pt x="148" y="1503"/>
                  <a:pt x="144" y="1521"/>
                </a:cubicBezTo>
                <a:cubicBezTo>
                  <a:pt x="141" y="1538"/>
                  <a:pt x="129" y="1550"/>
                  <a:pt x="119" y="1548"/>
                </a:cubicBezTo>
                <a:close/>
                <a:moveTo>
                  <a:pt x="180" y="1618"/>
                </a:moveTo>
                <a:cubicBezTo>
                  <a:pt x="177" y="1635"/>
                  <a:pt x="165" y="1647"/>
                  <a:pt x="155" y="1645"/>
                </a:cubicBezTo>
                <a:cubicBezTo>
                  <a:pt x="144" y="1643"/>
                  <a:pt x="138" y="1627"/>
                  <a:pt x="142" y="1610"/>
                </a:cubicBezTo>
                <a:cubicBezTo>
                  <a:pt x="145" y="1593"/>
                  <a:pt x="157" y="1580"/>
                  <a:pt x="167" y="1582"/>
                </a:cubicBezTo>
                <a:cubicBezTo>
                  <a:pt x="178" y="1584"/>
                  <a:pt x="184" y="1600"/>
                  <a:pt x="180" y="1618"/>
                </a:cubicBezTo>
                <a:close/>
                <a:moveTo>
                  <a:pt x="172" y="1559"/>
                </a:moveTo>
                <a:cubicBezTo>
                  <a:pt x="161" y="1557"/>
                  <a:pt x="156" y="1541"/>
                  <a:pt x="159" y="1524"/>
                </a:cubicBezTo>
                <a:cubicBezTo>
                  <a:pt x="163" y="1506"/>
                  <a:pt x="174" y="1494"/>
                  <a:pt x="185" y="1496"/>
                </a:cubicBezTo>
                <a:cubicBezTo>
                  <a:pt x="195" y="1498"/>
                  <a:pt x="201" y="1514"/>
                  <a:pt x="197" y="1532"/>
                </a:cubicBezTo>
                <a:cubicBezTo>
                  <a:pt x="194" y="1549"/>
                  <a:pt x="183" y="1561"/>
                  <a:pt x="172" y="1559"/>
                </a:cubicBezTo>
                <a:close/>
                <a:moveTo>
                  <a:pt x="233" y="1628"/>
                </a:moveTo>
                <a:cubicBezTo>
                  <a:pt x="230" y="1646"/>
                  <a:pt x="219" y="1658"/>
                  <a:pt x="208" y="1656"/>
                </a:cubicBezTo>
                <a:cubicBezTo>
                  <a:pt x="197" y="1654"/>
                  <a:pt x="192" y="1638"/>
                  <a:pt x="195" y="1621"/>
                </a:cubicBezTo>
                <a:cubicBezTo>
                  <a:pt x="199" y="1603"/>
                  <a:pt x="210" y="1591"/>
                  <a:pt x="221" y="1593"/>
                </a:cubicBezTo>
                <a:cubicBezTo>
                  <a:pt x="231" y="1595"/>
                  <a:pt x="237" y="1611"/>
                  <a:pt x="233" y="1628"/>
                </a:cubicBezTo>
                <a:close/>
                <a:moveTo>
                  <a:pt x="225" y="1570"/>
                </a:moveTo>
                <a:cubicBezTo>
                  <a:pt x="215" y="1568"/>
                  <a:pt x="209" y="1552"/>
                  <a:pt x="213" y="1535"/>
                </a:cubicBezTo>
                <a:cubicBezTo>
                  <a:pt x="216" y="1517"/>
                  <a:pt x="228" y="1505"/>
                  <a:pt x="238" y="1507"/>
                </a:cubicBezTo>
                <a:cubicBezTo>
                  <a:pt x="249" y="1509"/>
                  <a:pt x="254" y="1525"/>
                  <a:pt x="251" y="1542"/>
                </a:cubicBezTo>
                <a:cubicBezTo>
                  <a:pt x="247" y="1560"/>
                  <a:pt x="236" y="1572"/>
                  <a:pt x="225" y="1570"/>
                </a:cubicBezTo>
                <a:close/>
                <a:moveTo>
                  <a:pt x="287" y="1639"/>
                </a:moveTo>
                <a:cubicBezTo>
                  <a:pt x="283" y="1657"/>
                  <a:pt x="272" y="1669"/>
                  <a:pt x="261" y="1667"/>
                </a:cubicBezTo>
                <a:cubicBezTo>
                  <a:pt x="251" y="1665"/>
                  <a:pt x="245" y="1649"/>
                  <a:pt x="249" y="1632"/>
                </a:cubicBezTo>
                <a:cubicBezTo>
                  <a:pt x="252" y="1614"/>
                  <a:pt x="264" y="1602"/>
                  <a:pt x="274" y="1604"/>
                </a:cubicBezTo>
                <a:cubicBezTo>
                  <a:pt x="285" y="1606"/>
                  <a:pt x="290" y="1622"/>
                  <a:pt x="287" y="1639"/>
                </a:cubicBezTo>
                <a:close/>
                <a:moveTo>
                  <a:pt x="279" y="1581"/>
                </a:moveTo>
                <a:cubicBezTo>
                  <a:pt x="268" y="1579"/>
                  <a:pt x="263" y="1563"/>
                  <a:pt x="266" y="1545"/>
                </a:cubicBezTo>
                <a:cubicBezTo>
                  <a:pt x="270" y="1528"/>
                  <a:pt x="281" y="1516"/>
                  <a:pt x="292" y="1518"/>
                </a:cubicBezTo>
                <a:cubicBezTo>
                  <a:pt x="302" y="1520"/>
                  <a:pt x="308" y="1536"/>
                  <a:pt x="304" y="1553"/>
                </a:cubicBezTo>
                <a:cubicBezTo>
                  <a:pt x="301" y="1570"/>
                  <a:pt x="289" y="1583"/>
                  <a:pt x="279" y="1581"/>
                </a:cubicBezTo>
                <a:close/>
                <a:moveTo>
                  <a:pt x="302" y="1642"/>
                </a:moveTo>
                <a:cubicBezTo>
                  <a:pt x="306" y="1625"/>
                  <a:pt x="317" y="1613"/>
                  <a:pt x="327" y="1615"/>
                </a:cubicBezTo>
                <a:cubicBezTo>
                  <a:pt x="338" y="1617"/>
                  <a:pt x="344" y="1633"/>
                  <a:pt x="340" y="1650"/>
                </a:cubicBezTo>
                <a:cubicBezTo>
                  <a:pt x="337" y="1667"/>
                  <a:pt x="325" y="1680"/>
                  <a:pt x="315" y="1678"/>
                </a:cubicBezTo>
                <a:cubicBezTo>
                  <a:pt x="304" y="1675"/>
                  <a:pt x="299" y="1660"/>
                  <a:pt x="302" y="1642"/>
                </a:cubicBezTo>
                <a:close/>
                <a:moveTo>
                  <a:pt x="318" y="1794"/>
                </a:moveTo>
                <a:cubicBezTo>
                  <a:pt x="318" y="1794"/>
                  <a:pt x="318" y="1794"/>
                  <a:pt x="317" y="1794"/>
                </a:cubicBezTo>
                <a:cubicBezTo>
                  <a:pt x="318" y="1794"/>
                  <a:pt x="318" y="1794"/>
                  <a:pt x="318" y="1794"/>
                </a:cubicBezTo>
                <a:cubicBezTo>
                  <a:pt x="321" y="1792"/>
                  <a:pt x="324" y="1790"/>
                  <a:pt x="327" y="1789"/>
                </a:cubicBezTo>
                <a:cubicBezTo>
                  <a:pt x="327" y="1788"/>
                  <a:pt x="327" y="1788"/>
                  <a:pt x="327" y="1788"/>
                </a:cubicBezTo>
                <a:cubicBezTo>
                  <a:pt x="329" y="1787"/>
                  <a:pt x="332" y="1787"/>
                  <a:pt x="336" y="1787"/>
                </a:cubicBezTo>
                <a:cubicBezTo>
                  <a:pt x="330" y="1789"/>
                  <a:pt x="324" y="1791"/>
                  <a:pt x="318" y="1794"/>
                </a:cubicBezTo>
                <a:close/>
                <a:moveTo>
                  <a:pt x="330" y="1781"/>
                </a:moveTo>
                <a:cubicBezTo>
                  <a:pt x="330" y="1781"/>
                  <a:pt x="330" y="1781"/>
                  <a:pt x="329" y="1781"/>
                </a:cubicBezTo>
                <a:cubicBezTo>
                  <a:pt x="330" y="1777"/>
                  <a:pt x="330" y="1773"/>
                  <a:pt x="331" y="1770"/>
                </a:cubicBezTo>
                <a:cubicBezTo>
                  <a:pt x="331" y="1768"/>
                  <a:pt x="331" y="1767"/>
                  <a:pt x="332" y="1765"/>
                </a:cubicBezTo>
                <a:cubicBezTo>
                  <a:pt x="332" y="1765"/>
                  <a:pt x="332" y="1765"/>
                  <a:pt x="332" y="1765"/>
                </a:cubicBezTo>
                <a:cubicBezTo>
                  <a:pt x="332" y="1765"/>
                  <a:pt x="332" y="1765"/>
                  <a:pt x="333" y="1765"/>
                </a:cubicBezTo>
                <a:cubicBezTo>
                  <a:pt x="335" y="1767"/>
                  <a:pt x="340" y="1769"/>
                  <a:pt x="343" y="1772"/>
                </a:cubicBezTo>
                <a:cubicBezTo>
                  <a:pt x="344" y="1773"/>
                  <a:pt x="345" y="1774"/>
                  <a:pt x="345" y="1775"/>
                </a:cubicBezTo>
                <a:cubicBezTo>
                  <a:pt x="345" y="1777"/>
                  <a:pt x="333" y="1780"/>
                  <a:pt x="330" y="1781"/>
                </a:cubicBezTo>
                <a:close/>
                <a:moveTo>
                  <a:pt x="332" y="1759"/>
                </a:moveTo>
                <a:cubicBezTo>
                  <a:pt x="331" y="1758"/>
                  <a:pt x="330" y="1758"/>
                  <a:pt x="329" y="1757"/>
                </a:cubicBezTo>
                <a:cubicBezTo>
                  <a:pt x="328" y="1756"/>
                  <a:pt x="328" y="1755"/>
                  <a:pt x="328" y="1755"/>
                </a:cubicBezTo>
                <a:cubicBezTo>
                  <a:pt x="330" y="1752"/>
                  <a:pt x="331" y="1750"/>
                  <a:pt x="332" y="1747"/>
                </a:cubicBezTo>
                <a:cubicBezTo>
                  <a:pt x="332" y="1747"/>
                  <a:pt x="332" y="1747"/>
                  <a:pt x="332" y="1747"/>
                </a:cubicBezTo>
                <a:cubicBezTo>
                  <a:pt x="338" y="1750"/>
                  <a:pt x="342" y="1754"/>
                  <a:pt x="346" y="1759"/>
                </a:cubicBezTo>
                <a:cubicBezTo>
                  <a:pt x="349" y="1762"/>
                  <a:pt x="351" y="1766"/>
                  <a:pt x="353" y="1770"/>
                </a:cubicBezTo>
                <a:cubicBezTo>
                  <a:pt x="346" y="1767"/>
                  <a:pt x="338" y="1764"/>
                  <a:pt x="332" y="1759"/>
                </a:cubicBezTo>
                <a:close/>
                <a:moveTo>
                  <a:pt x="348" y="1751"/>
                </a:moveTo>
                <a:cubicBezTo>
                  <a:pt x="344" y="1747"/>
                  <a:pt x="339" y="1744"/>
                  <a:pt x="335" y="1741"/>
                </a:cubicBezTo>
                <a:cubicBezTo>
                  <a:pt x="334" y="1741"/>
                  <a:pt x="334" y="1741"/>
                  <a:pt x="334" y="1741"/>
                </a:cubicBezTo>
                <a:cubicBezTo>
                  <a:pt x="334" y="1738"/>
                  <a:pt x="334" y="1734"/>
                  <a:pt x="333" y="1731"/>
                </a:cubicBezTo>
                <a:cubicBezTo>
                  <a:pt x="330" y="1725"/>
                  <a:pt x="326" y="1721"/>
                  <a:pt x="320" y="1719"/>
                </a:cubicBezTo>
                <a:cubicBezTo>
                  <a:pt x="319" y="1718"/>
                  <a:pt x="319" y="1717"/>
                  <a:pt x="319" y="1716"/>
                </a:cubicBezTo>
                <a:cubicBezTo>
                  <a:pt x="319" y="1708"/>
                  <a:pt x="316" y="1703"/>
                  <a:pt x="312" y="1699"/>
                </a:cubicBezTo>
                <a:cubicBezTo>
                  <a:pt x="364" y="1709"/>
                  <a:pt x="364" y="1709"/>
                  <a:pt x="364" y="1709"/>
                </a:cubicBezTo>
                <a:cubicBezTo>
                  <a:pt x="362" y="1729"/>
                  <a:pt x="360" y="1748"/>
                  <a:pt x="359" y="1768"/>
                </a:cubicBezTo>
                <a:cubicBezTo>
                  <a:pt x="355" y="1763"/>
                  <a:pt x="352" y="1756"/>
                  <a:pt x="348" y="1751"/>
                </a:cubicBezTo>
                <a:close/>
                <a:moveTo>
                  <a:pt x="357" y="2011"/>
                </a:moveTo>
                <a:cubicBezTo>
                  <a:pt x="361" y="2010"/>
                  <a:pt x="365" y="2011"/>
                  <a:pt x="368" y="2012"/>
                </a:cubicBezTo>
                <a:cubicBezTo>
                  <a:pt x="369" y="2014"/>
                  <a:pt x="369" y="2015"/>
                  <a:pt x="369" y="2017"/>
                </a:cubicBezTo>
                <a:cubicBezTo>
                  <a:pt x="365" y="2015"/>
                  <a:pt x="361" y="2015"/>
                  <a:pt x="357" y="2015"/>
                </a:cubicBezTo>
                <a:cubicBezTo>
                  <a:pt x="344" y="2017"/>
                  <a:pt x="335" y="2030"/>
                  <a:pt x="337" y="2044"/>
                </a:cubicBezTo>
                <a:cubicBezTo>
                  <a:pt x="338" y="2058"/>
                  <a:pt x="351" y="2067"/>
                  <a:pt x="364" y="2066"/>
                </a:cubicBezTo>
                <a:cubicBezTo>
                  <a:pt x="369" y="2065"/>
                  <a:pt x="373" y="2063"/>
                  <a:pt x="377" y="2060"/>
                </a:cubicBezTo>
                <a:cubicBezTo>
                  <a:pt x="380" y="2077"/>
                  <a:pt x="384" y="2095"/>
                  <a:pt x="388" y="2112"/>
                </a:cubicBezTo>
                <a:cubicBezTo>
                  <a:pt x="382" y="2111"/>
                  <a:pt x="376" y="2104"/>
                  <a:pt x="370" y="2102"/>
                </a:cubicBezTo>
                <a:cubicBezTo>
                  <a:pt x="366" y="2100"/>
                  <a:pt x="362" y="2099"/>
                  <a:pt x="357" y="2099"/>
                </a:cubicBezTo>
                <a:cubicBezTo>
                  <a:pt x="357" y="2099"/>
                  <a:pt x="357" y="2099"/>
                  <a:pt x="357" y="2099"/>
                </a:cubicBezTo>
                <a:cubicBezTo>
                  <a:pt x="356" y="2097"/>
                  <a:pt x="354" y="2094"/>
                  <a:pt x="352" y="2092"/>
                </a:cubicBezTo>
                <a:cubicBezTo>
                  <a:pt x="349" y="2089"/>
                  <a:pt x="344" y="2087"/>
                  <a:pt x="340" y="2088"/>
                </a:cubicBezTo>
                <a:cubicBezTo>
                  <a:pt x="338" y="2088"/>
                  <a:pt x="338" y="2087"/>
                  <a:pt x="337" y="2086"/>
                </a:cubicBezTo>
                <a:cubicBezTo>
                  <a:pt x="336" y="2083"/>
                  <a:pt x="334" y="2081"/>
                  <a:pt x="333" y="2079"/>
                </a:cubicBezTo>
                <a:cubicBezTo>
                  <a:pt x="340" y="2082"/>
                  <a:pt x="347" y="2083"/>
                  <a:pt x="355" y="2083"/>
                </a:cubicBezTo>
                <a:cubicBezTo>
                  <a:pt x="355" y="2084"/>
                  <a:pt x="355" y="2084"/>
                  <a:pt x="355" y="2084"/>
                </a:cubicBezTo>
                <a:cubicBezTo>
                  <a:pt x="355" y="2084"/>
                  <a:pt x="356" y="2091"/>
                  <a:pt x="364" y="2090"/>
                </a:cubicBezTo>
                <a:cubicBezTo>
                  <a:pt x="371" y="2089"/>
                  <a:pt x="376" y="2088"/>
                  <a:pt x="376" y="2082"/>
                </a:cubicBezTo>
                <a:cubicBezTo>
                  <a:pt x="377" y="2082"/>
                  <a:pt x="378" y="2082"/>
                  <a:pt x="379" y="2081"/>
                </a:cubicBezTo>
                <a:cubicBezTo>
                  <a:pt x="377" y="2066"/>
                  <a:pt x="377" y="2066"/>
                  <a:pt x="377" y="2066"/>
                </a:cubicBezTo>
                <a:cubicBezTo>
                  <a:pt x="373" y="2068"/>
                  <a:pt x="369" y="2070"/>
                  <a:pt x="365" y="2070"/>
                </a:cubicBezTo>
                <a:cubicBezTo>
                  <a:pt x="364" y="2070"/>
                  <a:pt x="364" y="2070"/>
                  <a:pt x="364" y="2070"/>
                </a:cubicBezTo>
                <a:cubicBezTo>
                  <a:pt x="363" y="2070"/>
                  <a:pt x="363" y="2070"/>
                  <a:pt x="362" y="2070"/>
                </a:cubicBezTo>
                <a:cubicBezTo>
                  <a:pt x="347" y="2071"/>
                  <a:pt x="334" y="2060"/>
                  <a:pt x="332" y="2044"/>
                </a:cubicBezTo>
                <a:cubicBezTo>
                  <a:pt x="330" y="2028"/>
                  <a:pt x="341" y="2013"/>
                  <a:pt x="357" y="2011"/>
                </a:cubicBezTo>
                <a:close/>
                <a:moveTo>
                  <a:pt x="326" y="2179"/>
                </a:moveTo>
                <a:cubicBezTo>
                  <a:pt x="326" y="2179"/>
                  <a:pt x="326" y="2179"/>
                  <a:pt x="327" y="2179"/>
                </a:cubicBezTo>
                <a:cubicBezTo>
                  <a:pt x="329" y="2180"/>
                  <a:pt x="332" y="2181"/>
                  <a:pt x="334" y="2180"/>
                </a:cubicBezTo>
                <a:cubicBezTo>
                  <a:pt x="335" y="2180"/>
                  <a:pt x="335" y="2180"/>
                  <a:pt x="335" y="2180"/>
                </a:cubicBezTo>
                <a:cubicBezTo>
                  <a:pt x="339" y="2180"/>
                  <a:pt x="343" y="2180"/>
                  <a:pt x="346" y="2179"/>
                </a:cubicBezTo>
                <a:cubicBezTo>
                  <a:pt x="348" y="2180"/>
                  <a:pt x="349" y="2180"/>
                  <a:pt x="351" y="2180"/>
                </a:cubicBezTo>
                <a:cubicBezTo>
                  <a:pt x="357" y="2182"/>
                  <a:pt x="362" y="2185"/>
                  <a:pt x="368" y="2187"/>
                </a:cubicBezTo>
                <a:cubicBezTo>
                  <a:pt x="358" y="2190"/>
                  <a:pt x="346" y="2193"/>
                  <a:pt x="335" y="2193"/>
                </a:cubicBezTo>
                <a:cubicBezTo>
                  <a:pt x="333" y="2193"/>
                  <a:pt x="332" y="2193"/>
                  <a:pt x="330" y="2193"/>
                </a:cubicBezTo>
                <a:cubicBezTo>
                  <a:pt x="328" y="2193"/>
                  <a:pt x="327" y="2192"/>
                  <a:pt x="327" y="2191"/>
                </a:cubicBezTo>
                <a:cubicBezTo>
                  <a:pt x="327" y="2187"/>
                  <a:pt x="326" y="2183"/>
                  <a:pt x="325" y="2179"/>
                </a:cubicBezTo>
                <a:cubicBezTo>
                  <a:pt x="326" y="2179"/>
                  <a:pt x="326" y="2179"/>
                  <a:pt x="326" y="2179"/>
                </a:cubicBezTo>
                <a:close/>
                <a:moveTo>
                  <a:pt x="271" y="2385"/>
                </a:moveTo>
                <a:cubicBezTo>
                  <a:pt x="265" y="2375"/>
                  <a:pt x="269" y="2361"/>
                  <a:pt x="280" y="2356"/>
                </a:cubicBezTo>
                <a:cubicBezTo>
                  <a:pt x="291" y="2350"/>
                  <a:pt x="304" y="2354"/>
                  <a:pt x="310" y="2365"/>
                </a:cubicBezTo>
                <a:cubicBezTo>
                  <a:pt x="316" y="2376"/>
                  <a:pt x="311" y="2389"/>
                  <a:pt x="301" y="2395"/>
                </a:cubicBezTo>
                <a:cubicBezTo>
                  <a:pt x="290" y="2400"/>
                  <a:pt x="276" y="2396"/>
                  <a:pt x="271" y="2385"/>
                </a:cubicBezTo>
                <a:close/>
                <a:moveTo>
                  <a:pt x="330" y="2452"/>
                </a:moveTo>
                <a:cubicBezTo>
                  <a:pt x="320" y="2458"/>
                  <a:pt x="306" y="2454"/>
                  <a:pt x="301" y="2443"/>
                </a:cubicBezTo>
                <a:cubicBezTo>
                  <a:pt x="295" y="2432"/>
                  <a:pt x="299" y="2419"/>
                  <a:pt x="310" y="2413"/>
                </a:cubicBezTo>
                <a:cubicBezTo>
                  <a:pt x="321" y="2407"/>
                  <a:pt x="334" y="2412"/>
                  <a:pt x="340" y="2422"/>
                </a:cubicBezTo>
                <a:cubicBezTo>
                  <a:pt x="345" y="2433"/>
                  <a:pt x="341" y="2446"/>
                  <a:pt x="330" y="2452"/>
                </a:cubicBezTo>
                <a:close/>
                <a:moveTo>
                  <a:pt x="326" y="2356"/>
                </a:moveTo>
                <a:cubicBezTo>
                  <a:pt x="321" y="2346"/>
                  <a:pt x="325" y="2332"/>
                  <a:pt x="336" y="2327"/>
                </a:cubicBezTo>
                <a:cubicBezTo>
                  <a:pt x="347" y="2321"/>
                  <a:pt x="360" y="2325"/>
                  <a:pt x="366" y="2336"/>
                </a:cubicBezTo>
                <a:cubicBezTo>
                  <a:pt x="371" y="2347"/>
                  <a:pt x="367" y="2360"/>
                  <a:pt x="356" y="2366"/>
                </a:cubicBezTo>
                <a:cubicBezTo>
                  <a:pt x="345" y="2371"/>
                  <a:pt x="332" y="2367"/>
                  <a:pt x="326" y="2356"/>
                </a:cubicBezTo>
                <a:close/>
                <a:moveTo>
                  <a:pt x="386" y="2423"/>
                </a:moveTo>
                <a:cubicBezTo>
                  <a:pt x="375" y="2429"/>
                  <a:pt x="362" y="2424"/>
                  <a:pt x="356" y="2414"/>
                </a:cubicBezTo>
                <a:cubicBezTo>
                  <a:pt x="351" y="2403"/>
                  <a:pt x="355" y="2390"/>
                  <a:pt x="366" y="2384"/>
                </a:cubicBezTo>
                <a:cubicBezTo>
                  <a:pt x="377" y="2378"/>
                  <a:pt x="390" y="2382"/>
                  <a:pt x="395" y="2393"/>
                </a:cubicBezTo>
                <a:cubicBezTo>
                  <a:pt x="401" y="2404"/>
                  <a:pt x="397" y="2417"/>
                  <a:pt x="386" y="2423"/>
                </a:cubicBezTo>
                <a:close/>
                <a:moveTo>
                  <a:pt x="382" y="2327"/>
                </a:moveTo>
                <a:cubicBezTo>
                  <a:pt x="377" y="2317"/>
                  <a:pt x="381" y="2303"/>
                  <a:pt x="392" y="2298"/>
                </a:cubicBezTo>
                <a:cubicBezTo>
                  <a:pt x="402" y="2292"/>
                  <a:pt x="416" y="2296"/>
                  <a:pt x="421" y="2307"/>
                </a:cubicBezTo>
                <a:cubicBezTo>
                  <a:pt x="427" y="2318"/>
                  <a:pt x="423" y="2331"/>
                  <a:pt x="412" y="2337"/>
                </a:cubicBezTo>
                <a:cubicBezTo>
                  <a:pt x="401" y="2342"/>
                  <a:pt x="388" y="2338"/>
                  <a:pt x="382" y="2327"/>
                </a:cubicBezTo>
                <a:close/>
                <a:moveTo>
                  <a:pt x="421" y="2355"/>
                </a:moveTo>
                <a:cubicBezTo>
                  <a:pt x="432" y="2349"/>
                  <a:pt x="446" y="2353"/>
                  <a:pt x="451" y="2364"/>
                </a:cubicBezTo>
                <a:cubicBezTo>
                  <a:pt x="457" y="2375"/>
                  <a:pt x="453" y="2388"/>
                  <a:pt x="442" y="2394"/>
                </a:cubicBezTo>
                <a:cubicBezTo>
                  <a:pt x="431" y="2400"/>
                  <a:pt x="418" y="2395"/>
                  <a:pt x="412" y="2385"/>
                </a:cubicBezTo>
                <a:cubicBezTo>
                  <a:pt x="406" y="2374"/>
                  <a:pt x="411" y="2361"/>
                  <a:pt x="421" y="2355"/>
                </a:cubicBezTo>
                <a:close/>
                <a:moveTo>
                  <a:pt x="410" y="2510"/>
                </a:moveTo>
                <a:cubicBezTo>
                  <a:pt x="426" y="2531"/>
                  <a:pt x="426" y="2531"/>
                  <a:pt x="426" y="2531"/>
                </a:cubicBezTo>
                <a:cubicBezTo>
                  <a:pt x="393" y="2558"/>
                  <a:pt x="393" y="2558"/>
                  <a:pt x="393" y="2558"/>
                </a:cubicBezTo>
                <a:cubicBezTo>
                  <a:pt x="376" y="2536"/>
                  <a:pt x="376" y="2536"/>
                  <a:pt x="376" y="2536"/>
                </a:cubicBezTo>
                <a:lnTo>
                  <a:pt x="410" y="2510"/>
                </a:lnTo>
                <a:close/>
                <a:moveTo>
                  <a:pt x="330" y="2572"/>
                </a:moveTo>
                <a:cubicBezTo>
                  <a:pt x="364" y="2546"/>
                  <a:pt x="364" y="2546"/>
                  <a:pt x="364" y="2546"/>
                </a:cubicBezTo>
                <a:cubicBezTo>
                  <a:pt x="380" y="2567"/>
                  <a:pt x="380" y="2567"/>
                  <a:pt x="380" y="2567"/>
                </a:cubicBezTo>
                <a:cubicBezTo>
                  <a:pt x="346" y="2593"/>
                  <a:pt x="346" y="2593"/>
                  <a:pt x="346" y="2593"/>
                </a:cubicBezTo>
                <a:lnTo>
                  <a:pt x="330" y="2572"/>
                </a:lnTo>
                <a:close/>
                <a:moveTo>
                  <a:pt x="376" y="2633"/>
                </a:moveTo>
                <a:cubicBezTo>
                  <a:pt x="360" y="2612"/>
                  <a:pt x="360" y="2612"/>
                  <a:pt x="360" y="2612"/>
                </a:cubicBezTo>
                <a:cubicBezTo>
                  <a:pt x="394" y="2586"/>
                  <a:pt x="394" y="2586"/>
                  <a:pt x="394" y="2586"/>
                </a:cubicBezTo>
                <a:cubicBezTo>
                  <a:pt x="410" y="2607"/>
                  <a:pt x="410" y="2607"/>
                  <a:pt x="410" y="2607"/>
                </a:cubicBezTo>
                <a:lnTo>
                  <a:pt x="376" y="2633"/>
                </a:lnTo>
                <a:close/>
                <a:moveTo>
                  <a:pt x="390" y="2651"/>
                </a:moveTo>
                <a:cubicBezTo>
                  <a:pt x="424" y="2625"/>
                  <a:pt x="424" y="2625"/>
                  <a:pt x="424" y="2625"/>
                </a:cubicBezTo>
                <a:cubicBezTo>
                  <a:pt x="440" y="2646"/>
                  <a:pt x="440" y="2646"/>
                  <a:pt x="440" y="2646"/>
                </a:cubicBezTo>
                <a:cubicBezTo>
                  <a:pt x="406" y="2672"/>
                  <a:pt x="406" y="2672"/>
                  <a:pt x="406" y="2672"/>
                </a:cubicBezTo>
                <a:lnTo>
                  <a:pt x="390" y="2651"/>
                </a:lnTo>
                <a:close/>
                <a:moveTo>
                  <a:pt x="437" y="2712"/>
                </a:moveTo>
                <a:cubicBezTo>
                  <a:pt x="421" y="2691"/>
                  <a:pt x="421" y="2691"/>
                  <a:pt x="421" y="2691"/>
                </a:cubicBezTo>
                <a:cubicBezTo>
                  <a:pt x="455" y="2665"/>
                  <a:pt x="455" y="2665"/>
                  <a:pt x="455" y="2665"/>
                </a:cubicBezTo>
                <a:cubicBezTo>
                  <a:pt x="471" y="2686"/>
                  <a:pt x="471" y="2686"/>
                  <a:pt x="471" y="2686"/>
                </a:cubicBezTo>
                <a:lnTo>
                  <a:pt x="437" y="2712"/>
                </a:lnTo>
                <a:close/>
                <a:moveTo>
                  <a:pt x="484" y="2676"/>
                </a:moveTo>
                <a:cubicBezTo>
                  <a:pt x="467" y="2655"/>
                  <a:pt x="467" y="2655"/>
                  <a:pt x="467" y="2655"/>
                </a:cubicBezTo>
                <a:cubicBezTo>
                  <a:pt x="501" y="2629"/>
                  <a:pt x="501" y="2629"/>
                  <a:pt x="501" y="2629"/>
                </a:cubicBezTo>
                <a:cubicBezTo>
                  <a:pt x="517" y="2650"/>
                  <a:pt x="517" y="2650"/>
                  <a:pt x="517" y="2650"/>
                </a:cubicBezTo>
                <a:lnTo>
                  <a:pt x="484" y="2676"/>
                </a:lnTo>
                <a:close/>
                <a:moveTo>
                  <a:pt x="530" y="2640"/>
                </a:moveTo>
                <a:cubicBezTo>
                  <a:pt x="514" y="2619"/>
                  <a:pt x="514" y="2619"/>
                  <a:pt x="514" y="2619"/>
                </a:cubicBezTo>
                <a:cubicBezTo>
                  <a:pt x="548" y="2593"/>
                  <a:pt x="548" y="2593"/>
                  <a:pt x="548" y="2593"/>
                </a:cubicBezTo>
                <a:cubicBezTo>
                  <a:pt x="564" y="2614"/>
                  <a:pt x="564" y="2614"/>
                  <a:pt x="564" y="2614"/>
                </a:cubicBezTo>
                <a:lnTo>
                  <a:pt x="530" y="2640"/>
                </a:lnTo>
                <a:close/>
                <a:moveTo>
                  <a:pt x="599" y="2799"/>
                </a:moveTo>
                <a:cubicBezTo>
                  <a:pt x="578" y="2820"/>
                  <a:pt x="578" y="2820"/>
                  <a:pt x="578" y="2820"/>
                </a:cubicBezTo>
                <a:cubicBezTo>
                  <a:pt x="552" y="2795"/>
                  <a:pt x="552" y="2795"/>
                  <a:pt x="552" y="2795"/>
                </a:cubicBezTo>
                <a:cubicBezTo>
                  <a:pt x="573" y="2773"/>
                  <a:pt x="573" y="2773"/>
                  <a:pt x="573" y="2773"/>
                </a:cubicBezTo>
                <a:lnTo>
                  <a:pt x="599" y="2799"/>
                </a:lnTo>
                <a:close/>
                <a:moveTo>
                  <a:pt x="439" y="2912"/>
                </a:moveTo>
                <a:cubicBezTo>
                  <a:pt x="460" y="2890"/>
                  <a:pt x="460" y="2890"/>
                  <a:pt x="460" y="2890"/>
                </a:cubicBezTo>
                <a:cubicBezTo>
                  <a:pt x="486" y="2916"/>
                  <a:pt x="486" y="2916"/>
                  <a:pt x="486" y="2916"/>
                </a:cubicBezTo>
                <a:cubicBezTo>
                  <a:pt x="465" y="2937"/>
                  <a:pt x="465" y="2937"/>
                  <a:pt x="465" y="2937"/>
                </a:cubicBezTo>
                <a:lnTo>
                  <a:pt x="439" y="2912"/>
                </a:lnTo>
                <a:close/>
                <a:moveTo>
                  <a:pt x="448" y="2955"/>
                </a:moveTo>
                <a:cubicBezTo>
                  <a:pt x="427" y="2977"/>
                  <a:pt x="427" y="2977"/>
                  <a:pt x="427" y="2977"/>
                </a:cubicBezTo>
                <a:cubicBezTo>
                  <a:pt x="401" y="2951"/>
                  <a:pt x="401" y="2951"/>
                  <a:pt x="401" y="2951"/>
                </a:cubicBezTo>
                <a:cubicBezTo>
                  <a:pt x="422" y="2929"/>
                  <a:pt x="422" y="2929"/>
                  <a:pt x="422" y="2929"/>
                </a:cubicBezTo>
                <a:lnTo>
                  <a:pt x="448" y="2955"/>
                </a:lnTo>
                <a:close/>
                <a:moveTo>
                  <a:pt x="476" y="2873"/>
                </a:moveTo>
                <a:cubicBezTo>
                  <a:pt x="497" y="2851"/>
                  <a:pt x="497" y="2851"/>
                  <a:pt x="497" y="2851"/>
                </a:cubicBezTo>
                <a:cubicBezTo>
                  <a:pt x="524" y="2877"/>
                  <a:pt x="524" y="2877"/>
                  <a:pt x="524" y="2877"/>
                </a:cubicBezTo>
                <a:cubicBezTo>
                  <a:pt x="503" y="2898"/>
                  <a:pt x="503" y="2898"/>
                  <a:pt x="503" y="2898"/>
                </a:cubicBezTo>
                <a:lnTo>
                  <a:pt x="476" y="2873"/>
                </a:lnTo>
                <a:close/>
                <a:moveTo>
                  <a:pt x="514" y="2834"/>
                </a:moveTo>
                <a:cubicBezTo>
                  <a:pt x="535" y="2812"/>
                  <a:pt x="535" y="2812"/>
                  <a:pt x="535" y="2812"/>
                </a:cubicBezTo>
                <a:cubicBezTo>
                  <a:pt x="561" y="2838"/>
                  <a:pt x="561" y="2838"/>
                  <a:pt x="561" y="2838"/>
                </a:cubicBezTo>
                <a:cubicBezTo>
                  <a:pt x="541" y="2859"/>
                  <a:pt x="541" y="2859"/>
                  <a:pt x="541" y="2859"/>
                </a:cubicBezTo>
                <a:lnTo>
                  <a:pt x="514" y="2834"/>
                </a:lnTo>
                <a:close/>
                <a:moveTo>
                  <a:pt x="542" y="2743"/>
                </a:moveTo>
                <a:cubicBezTo>
                  <a:pt x="568" y="2769"/>
                  <a:pt x="568" y="2769"/>
                  <a:pt x="568" y="2769"/>
                </a:cubicBezTo>
                <a:cubicBezTo>
                  <a:pt x="547" y="2790"/>
                  <a:pt x="547" y="2790"/>
                  <a:pt x="547" y="2790"/>
                </a:cubicBezTo>
                <a:cubicBezTo>
                  <a:pt x="521" y="2765"/>
                  <a:pt x="521" y="2765"/>
                  <a:pt x="521" y="2765"/>
                </a:cubicBezTo>
                <a:lnTo>
                  <a:pt x="542" y="2743"/>
                </a:lnTo>
                <a:close/>
                <a:moveTo>
                  <a:pt x="504" y="2782"/>
                </a:moveTo>
                <a:cubicBezTo>
                  <a:pt x="530" y="2808"/>
                  <a:pt x="530" y="2808"/>
                  <a:pt x="530" y="2808"/>
                </a:cubicBezTo>
                <a:cubicBezTo>
                  <a:pt x="510" y="2829"/>
                  <a:pt x="510" y="2829"/>
                  <a:pt x="510" y="2829"/>
                </a:cubicBezTo>
                <a:cubicBezTo>
                  <a:pt x="483" y="2804"/>
                  <a:pt x="483" y="2804"/>
                  <a:pt x="483" y="2804"/>
                </a:cubicBezTo>
                <a:lnTo>
                  <a:pt x="504" y="2782"/>
                </a:lnTo>
                <a:close/>
                <a:moveTo>
                  <a:pt x="466" y="2821"/>
                </a:moveTo>
                <a:cubicBezTo>
                  <a:pt x="493" y="2847"/>
                  <a:pt x="493" y="2847"/>
                  <a:pt x="493" y="2847"/>
                </a:cubicBezTo>
                <a:cubicBezTo>
                  <a:pt x="472" y="2868"/>
                  <a:pt x="472" y="2868"/>
                  <a:pt x="472" y="2868"/>
                </a:cubicBezTo>
                <a:cubicBezTo>
                  <a:pt x="445" y="2843"/>
                  <a:pt x="445" y="2843"/>
                  <a:pt x="445" y="2843"/>
                </a:cubicBezTo>
                <a:lnTo>
                  <a:pt x="466" y="2821"/>
                </a:lnTo>
                <a:close/>
                <a:moveTo>
                  <a:pt x="428" y="2860"/>
                </a:moveTo>
                <a:cubicBezTo>
                  <a:pt x="455" y="2886"/>
                  <a:pt x="455" y="2886"/>
                  <a:pt x="455" y="2886"/>
                </a:cubicBezTo>
                <a:cubicBezTo>
                  <a:pt x="434" y="2907"/>
                  <a:pt x="434" y="2907"/>
                  <a:pt x="434" y="2907"/>
                </a:cubicBezTo>
                <a:cubicBezTo>
                  <a:pt x="408" y="2882"/>
                  <a:pt x="408" y="2882"/>
                  <a:pt x="408" y="2882"/>
                </a:cubicBezTo>
                <a:lnTo>
                  <a:pt x="428" y="2860"/>
                </a:lnTo>
                <a:close/>
                <a:moveTo>
                  <a:pt x="391" y="2899"/>
                </a:moveTo>
                <a:cubicBezTo>
                  <a:pt x="417" y="2925"/>
                  <a:pt x="417" y="2925"/>
                  <a:pt x="417" y="2925"/>
                </a:cubicBezTo>
                <a:cubicBezTo>
                  <a:pt x="396" y="2947"/>
                  <a:pt x="396" y="2947"/>
                  <a:pt x="396" y="2947"/>
                </a:cubicBezTo>
                <a:cubicBezTo>
                  <a:pt x="370" y="2921"/>
                  <a:pt x="370" y="2921"/>
                  <a:pt x="370" y="2921"/>
                </a:cubicBezTo>
                <a:lnTo>
                  <a:pt x="391" y="2899"/>
                </a:lnTo>
                <a:close/>
                <a:moveTo>
                  <a:pt x="332" y="2960"/>
                </a:moveTo>
                <a:cubicBezTo>
                  <a:pt x="353" y="2939"/>
                  <a:pt x="353" y="2939"/>
                  <a:pt x="353" y="2939"/>
                </a:cubicBezTo>
                <a:cubicBezTo>
                  <a:pt x="379" y="2964"/>
                  <a:pt x="379" y="2964"/>
                  <a:pt x="379" y="2964"/>
                </a:cubicBezTo>
                <a:cubicBezTo>
                  <a:pt x="358" y="2986"/>
                  <a:pt x="358" y="2986"/>
                  <a:pt x="358" y="2986"/>
                </a:cubicBezTo>
                <a:lnTo>
                  <a:pt x="332" y="2960"/>
                </a:lnTo>
                <a:close/>
                <a:moveTo>
                  <a:pt x="363" y="2990"/>
                </a:moveTo>
                <a:cubicBezTo>
                  <a:pt x="384" y="2969"/>
                  <a:pt x="384" y="2969"/>
                  <a:pt x="384" y="2969"/>
                </a:cubicBezTo>
                <a:cubicBezTo>
                  <a:pt x="410" y="2994"/>
                  <a:pt x="410" y="2994"/>
                  <a:pt x="410" y="2994"/>
                </a:cubicBezTo>
                <a:cubicBezTo>
                  <a:pt x="389" y="3016"/>
                  <a:pt x="389" y="3016"/>
                  <a:pt x="389" y="3016"/>
                </a:cubicBezTo>
                <a:lnTo>
                  <a:pt x="363" y="2990"/>
                </a:lnTo>
                <a:close/>
                <a:moveTo>
                  <a:pt x="420" y="3046"/>
                </a:moveTo>
                <a:cubicBezTo>
                  <a:pt x="394" y="3020"/>
                  <a:pt x="394" y="3020"/>
                  <a:pt x="394" y="3020"/>
                </a:cubicBezTo>
                <a:cubicBezTo>
                  <a:pt x="415" y="2999"/>
                  <a:pt x="415" y="2999"/>
                  <a:pt x="415" y="2999"/>
                </a:cubicBezTo>
                <a:cubicBezTo>
                  <a:pt x="441" y="3024"/>
                  <a:pt x="441" y="3024"/>
                  <a:pt x="441" y="3024"/>
                </a:cubicBezTo>
                <a:lnTo>
                  <a:pt x="420" y="3046"/>
                </a:lnTo>
                <a:close/>
                <a:moveTo>
                  <a:pt x="458" y="3007"/>
                </a:moveTo>
                <a:cubicBezTo>
                  <a:pt x="432" y="2981"/>
                  <a:pt x="432" y="2981"/>
                  <a:pt x="432" y="2981"/>
                </a:cubicBezTo>
                <a:cubicBezTo>
                  <a:pt x="453" y="2960"/>
                  <a:pt x="453" y="2960"/>
                  <a:pt x="453" y="2960"/>
                </a:cubicBezTo>
                <a:cubicBezTo>
                  <a:pt x="479" y="2985"/>
                  <a:pt x="479" y="2985"/>
                  <a:pt x="479" y="2985"/>
                </a:cubicBezTo>
                <a:lnTo>
                  <a:pt x="458" y="3007"/>
                </a:lnTo>
                <a:close/>
                <a:moveTo>
                  <a:pt x="496" y="2968"/>
                </a:moveTo>
                <a:cubicBezTo>
                  <a:pt x="470" y="2942"/>
                  <a:pt x="470" y="2942"/>
                  <a:pt x="470" y="2942"/>
                </a:cubicBezTo>
                <a:cubicBezTo>
                  <a:pt x="491" y="2920"/>
                  <a:pt x="491" y="2920"/>
                  <a:pt x="491" y="2920"/>
                </a:cubicBezTo>
                <a:cubicBezTo>
                  <a:pt x="517" y="2946"/>
                  <a:pt x="517" y="2946"/>
                  <a:pt x="517" y="2946"/>
                </a:cubicBezTo>
                <a:lnTo>
                  <a:pt x="496" y="2968"/>
                </a:lnTo>
                <a:close/>
                <a:moveTo>
                  <a:pt x="534" y="2928"/>
                </a:moveTo>
                <a:cubicBezTo>
                  <a:pt x="507" y="2903"/>
                  <a:pt x="507" y="2903"/>
                  <a:pt x="507" y="2903"/>
                </a:cubicBezTo>
                <a:cubicBezTo>
                  <a:pt x="528" y="2881"/>
                  <a:pt x="528" y="2881"/>
                  <a:pt x="528" y="2881"/>
                </a:cubicBezTo>
                <a:cubicBezTo>
                  <a:pt x="555" y="2907"/>
                  <a:pt x="555" y="2907"/>
                  <a:pt x="555" y="2907"/>
                </a:cubicBezTo>
                <a:lnTo>
                  <a:pt x="534" y="2928"/>
                </a:lnTo>
                <a:close/>
                <a:moveTo>
                  <a:pt x="572" y="2889"/>
                </a:moveTo>
                <a:cubicBezTo>
                  <a:pt x="545" y="2864"/>
                  <a:pt x="545" y="2864"/>
                  <a:pt x="545" y="2864"/>
                </a:cubicBezTo>
                <a:cubicBezTo>
                  <a:pt x="566" y="2842"/>
                  <a:pt x="566" y="2842"/>
                  <a:pt x="566" y="2842"/>
                </a:cubicBezTo>
                <a:cubicBezTo>
                  <a:pt x="593" y="2868"/>
                  <a:pt x="593" y="2868"/>
                  <a:pt x="593" y="2868"/>
                </a:cubicBezTo>
                <a:lnTo>
                  <a:pt x="572" y="2889"/>
                </a:lnTo>
                <a:close/>
                <a:moveTo>
                  <a:pt x="609" y="2850"/>
                </a:moveTo>
                <a:cubicBezTo>
                  <a:pt x="583" y="2825"/>
                  <a:pt x="583" y="2825"/>
                  <a:pt x="583" y="2825"/>
                </a:cubicBezTo>
                <a:cubicBezTo>
                  <a:pt x="604" y="2803"/>
                  <a:pt x="604" y="2803"/>
                  <a:pt x="604" y="2803"/>
                </a:cubicBezTo>
                <a:cubicBezTo>
                  <a:pt x="630" y="2829"/>
                  <a:pt x="630" y="2829"/>
                  <a:pt x="630" y="2829"/>
                </a:cubicBezTo>
                <a:lnTo>
                  <a:pt x="609" y="2850"/>
                </a:lnTo>
                <a:close/>
                <a:moveTo>
                  <a:pt x="937" y="2825"/>
                </a:moveTo>
                <a:cubicBezTo>
                  <a:pt x="934" y="2830"/>
                  <a:pt x="928" y="2832"/>
                  <a:pt x="923" y="2829"/>
                </a:cubicBezTo>
                <a:cubicBezTo>
                  <a:pt x="918" y="2827"/>
                  <a:pt x="916" y="2821"/>
                  <a:pt x="919" y="2816"/>
                </a:cubicBezTo>
                <a:cubicBezTo>
                  <a:pt x="921" y="2811"/>
                  <a:pt x="927" y="2809"/>
                  <a:pt x="932" y="2812"/>
                </a:cubicBezTo>
                <a:cubicBezTo>
                  <a:pt x="937" y="2814"/>
                  <a:pt x="939" y="2820"/>
                  <a:pt x="937" y="2825"/>
                </a:cubicBezTo>
                <a:close/>
                <a:moveTo>
                  <a:pt x="913" y="2866"/>
                </a:moveTo>
                <a:cubicBezTo>
                  <a:pt x="958" y="2887"/>
                  <a:pt x="958" y="2887"/>
                  <a:pt x="958" y="2887"/>
                </a:cubicBezTo>
                <a:cubicBezTo>
                  <a:pt x="940" y="2924"/>
                  <a:pt x="940" y="2924"/>
                  <a:pt x="940" y="2924"/>
                </a:cubicBezTo>
                <a:cubicBezTo>
                  <a:pt x="916" y="2909"/>
                  <a:pt x="906" y="2881"/>
                  <a:pt x="913" y="2866"/>
                </a:cubicBezTo>
                <a:close/>
                <a:moveTo>
                  <a:pt x="1017" y="2916"/>
                </a:moveTo>
                <a:cubicBezTo>
                  <a:pt x="1017" y="2916"/>
                  <a:pt x="1017" y="2916"/>
                  <a:pt x="1017" y="2917"/>
                </a:cubicBezTo>
                <a:cubicBezTo>
                  <a:pt x="1010" y="2932"/>
                  <a:pt x="980" y="2941"/>
                  <a:pt x="952" y="2930"/>
                </a:cubicBezTo>
                <a:cubicBezTo>
                  <a:pt x="969" y="2893"/>
                  <a:pt x="969" y="2893"/>
                  <a:pt x="969" y="2893"/>
                </a:cubicBezTo>
                <a:lnTo>
                  <a:pt x="1017" y="2916"/>
                </a:lnTo>
                <a:close/>
                <a:moveTo>
                  <a:pt x="1052" y="2880"/>
                </a:moveTo>
                <a:cubicBezTo>
                  <a:pt x="1050" y="2885"/>
                  <a:pt x="1044" y="2887"/>
                  <a:pt x="1039" y="2885"/>
                </a:cubicBezTo>
                <a:cubicBezTo>
                  <a:pt x="1034" y="2882"/>
                  <a:pt x="1032" y="2877"/>
                  <a:pt x="1035" y="2872"/>
                </a:cubicBezTo>
                <a:cubicBezTo>
                  <a:pt x="1037" y="2867"/>
                  <a:pt x="1043" y="2865"/>
                  <a:pt x="1048" y="2867"/>
                </a:cubicBezTo>
                <a:cubicBezTo>
                  <a:pt x="1053" y="2869"/>
                  <a:pt x="1055" y="2875"/>
                  <a:pt x="1052" y="2880"/>
                </a:cubicBezTo>
                <a:close/>
                <a:moveTo>
                  <a:pt x="1148" y="3116"/>
                </a:moveTo>
                <a:cubicBezTo>
                  <a:pt x="1166" y="3119"/>
                  <a:pt x="1166" y="3119"/>
                  <a:pt x="1166" y="3119"/>
                </a:cubicBezTo>
                <a:cubicBezTo>
                  <a:pt x="1160" y="3161"/>
                  <a:pt x="1160" y="3161"/>
                  <a:pt x="1160" y="3161"/>
                </a:cubicBezTo>
                <a:cubicBezTo>
                  <a:pt x="1142" y="3158"/>
                  <a:pt x="1142" y="3158"/>
                  <a:pt x="1142" y="3158"/>
                </a:cubicBezTo>
                <a:lnTo>
                  <a:pt x="1148" y="3116"/>
                </a:lnTo>
                <a:close/>
                <a:moveTo>
                  <a:pt x="1139" y="3174"/>
                </a:moveTo>
                <a:cubicBezTo>
                  <a:pt x="1157" y="3177"/>
                  <a:pt x="1157" y="3177"/>
                  <a:pt x="1157" y="3177"/>
                </a:cubicBezTo>
                <a:cubicBezTo>
                  <a:pt x="1151" y="3219"/>
                  <a:pt x="1151" y="3219"/>
                  <a:pt x="1151" y="3219"/>
                </a:cubicBezTo>
                <a:cubicBezTo>
                  <a:pt x="1133" y="3217"/>
                  <a:pt x="1133" y="3217"/>
                  <a:pt x="1133" y="3217"/>
                </a:cubicBezTo>
                <a:lnTo>
                  <a:pt x="1139" y="3174"/>
                </a:lnTo>
                <a:close/>
                <a:moveTo>
                  <a:pt x="1131" y="3233"/>
                </a:moveTo>
                <a:cubicBezTo>
                  <a:pt x="1149" y="3235"/>
                  <a:pt x="1149" y="3235"/>
                  <a:pt x="1149" y="3235"/>
                </a:cubicBezTo>
                <a:cubicBezTo>
                  <a:pt x="1142" y="3277"/>
                  <a:pt x="1142" y="3277"/>
                  <a:pt x="1142" y="3277"/>
                </a:cubicBezTo>
                <a:cubicBezTo>
                  <a:pt x="1124" y="3275"/>
                  <a:pt x="1124" y="3275"/>
                  <a:pt x="1124" y="3275"/>
                </a:cubicBezTo>
                <a:lnTo>
                  <a:pt x="1131" y="3233"/>
                </a:lnTo>
                <a:close/>
                <a:moveTo>
                  <a:pt x="1122" y="3291"/>
                </a:moveTo>
                <a:cubicBezTo>
                  <a:pt x="1140" y="3293"/>
                  <a:pt x="1140" y="3293"/>
                  <a:pt x="1140" y="3293"/>
                </a:cubicBezTo>
                <a:cubicBezTo>
                  <a:pt x="1134" y="3336"/>
                  <a:pt x="1134" y="3336"/>
                  <a:pt x="1134" y="3336"/>
                </a:cubicBezTo>
                <a:cubicBezTo>
                  <a:pt x="1116" y="3333"/>
                  <a:pt x="1116" y="3333"/>
                  <a:pt x="1116" y="3333"/>
                </a:cubicBezTo>
                <a:lnTo>
                  <a:pt x="1122" y="3291"/>
                </a:lnTo>
                <a:close/>
                <a:moveTo>
                  <a:pt x="1107" y="3391"/>
                </a:moveTo>
                <a:cubicBezTo>
                  <a:pt x="1113" y="3349"/>
                  <a:pt x="1113" y="3349"/>
                  <a:pt x="1113" y="3349"/>
                </a:cubicBezTo>
                <a:cubicBezTo>
                  <a:pt x="1131" y="3352"/>
                  <a:pt x="1131" y="3352"/>
                  <a:pt x="1131" y="3352"/>
                </a:cubicBezTo>
                <a:cubicBezTo>
                  <a:pt x="1125" y="3394"/>
                  <a:pt x="1125" y="3394"/>
                  <a:pt x="1125" y="3394"/>
                </a:cubicBezTo>
                <a:lnTo>
                  <a:pt x="1107" y="3391"/>
                </a:lnTo>
                <a:close/>
                <a:moveTo>
                  <a:pt x="1148" y="3467"/>
                </a:moveTo>
                <a:cubicBezTo>
                  <a:pt x="1130" y="3464"/>
                  <a:pt x="1130" y="3464"/>
                  <a:pt x="1130" y="3464"/>
                </a:cubicBezTo>
                <a:cubicBezTo>
                  <a:pt x="1137" y="3422"/>
                  <a:pt x="1137" y="3422"/>
                  <a:pt x="1137" y="3422"/>
                </a:cubicBezTo>
                <a:cubicBezTo>
                  <a:pt x="1155" y="3425"/>
                  <a:pt x="1155" y="3425"/>
                  <a:pt x="1155" y="3425"/>
                </a:cubicBezTo>
                <a:lnTo>
                  <a:pt x="1148" y="3467"/>
                </a:lnTo>
                <a:close/>
                <a:moveTo>
                  <a:pt x="1141" y="3396"/>
                </a:moveTo>
                <a:cubicBezTo>
                  <a:pt x="1147" y="3354"/>
                  <a:pt x="1147" y="3354"/>
                  <a:pt x="1147" y="3354"/>
                </a:cubicBezTo>
                <a:cubicBezTo>
                  <a:pt x="1165" y="3357"/>
                  <a:pt x="1165" y="3357"/>
                  <a:pt x="1165" y="3357"/>
                </a:cubicBezTo>
                <a:cubicBezTo>
                  <a:pt x="1159" y="3399"/>
                  <a:pt x="1159" y="3399"/>
                  <a:pt x="1159" y="3399"/>
                </a:cubicBezTo>
                <a:lnTo>
                  <a:pt x="1141" y="3396"/>
                </a:lnTo>
                <a:close/>
                <a:moveTo>
                  <a:pt x="1182" y="3472"/>
                </a:moveTo>
                <a:cubicBezTo>
                  <a:pt x="1164" y="3470"/>
                  <a:pt x="1164" y="3470"/>
                  <a:pt x="1164" y="3470"/>
                </a:cubicBezTo>
                <a:cubicBezTo>
                  <a:pt x="1171" y="3427"/>
                  <a:pt x="1171" y="3427"/>
                  <a:pt x="1171" y="3427"/>
                </a:cubicBezTo>
                <a:cubicBezTo>
                  <a:pt x="1189" y="3430"/>
                  <a:pt x="1189" y="3430"/>
                  <a:pt x="1189" y="3430"/>
                </a:cubicBezTo>
                <a:lnTo>
                  <a:pt x="1182" y="3472"/>
                </a:lnTo>
                <a:close/>
                <a:moveTo>
                  <a:pt x="1192" y="3404"/>
                </a:moveTo>
                <a:cubicBezTo>
                  <a:pt x="1174" y="3401"/>
                  <a:pt x="1174" y="3401"/>
                  <a:pt x="1174" y="3401"/>
                </a:cubicBezTo>
                <a:cubicBezTo>
                  <a:pt x="1181" y="3359"/>
                  <a:pt x="1181" y="3359"/>
                  <a:pt x="1181" y="3359"/>
                </a:cubicBezTo>
                <a:cubicBezTo>
                  <a:pt x="1199" y="3362"/>
                  <a:pt x="1199" y="3362"/>
                  <a:pt x="1199" y="3362"/>
                </a:cubicBezTo>
                <a:lnTo>
                  <a:pt x="1192" y="3404"/>
                </a:lnTo>
                <a:close/>
                <a:moveTo>
                  <a:pt x="1201" y="3346"/>
                </a:moveTo>
                <a:cubicBezTo>
                  <a:pt x="1183" y="3343"/>
                  <a:pt x="1183" y="3343"/>
                  <a:pt x="1183" y="3343"/>
                </a:cubicBezTo>
                <a:cubicBezTo>
                  <a:pt x="1189" y="3301"/>
                  <a:pt x="1189" y="3301"/>
                  <a:pt x="1189" y="3301"/>
                </a:cubicBezTo>
                <a:cubicBezTo>
                  <a:pt x="1207" y="3303"/>
                  <a:pt x="1207" y="3303"/>
                  <a:pt x="1207" y="3303"/>
                </a:cubicBezTo>
                <a:lnTo>
                  <a:pt x="1201" y="3346"/>
                </a:lnTo>
                <a:close/>
                <a:moveTo>
                  <a:pt x="1226" y="3409"/>
                </a:moveTo>
                <a:cubicBezTo>
                  <a:pt x="1208" y="3406"/>
                  <a:pt x="1208" y="3406"/>
                  <a:pt x="1208" y="3406"/>
                </a:cubicBezTo>
                <a:cubicBezTo>
                  <a:pt x="1214" y="3364"/>
                  <a:pt x="1214" y="3364"/>
                  <a:pt x="1214" y="3364"/>
                </a:cubicBezTo>
                <a:cubicBezTo>
                  <a:pt x="1232" y="3367"/>
                  <a:pt x="1232" y="3367"/>
                  <a:pt x="1232" y="3367"/>
                </a:cubicBezTo>
                <a:lnTo>
                  <a:pt x="1226" y="3409"/>
                </a:lnTo>
                <a:close/>
                <a:moveTo>
                  <a:pt x="1235" y="3351"/>
                </a:moveTo>
                <a:cubicBezTo>
                  <a:pt x="1217" y="3348"/>
                  <a:pt x="1217" y="3348"/>
                  <a:pt x="1217" y="3348"/>
                </a:cubicBezTo>
                <a:cubicBezTo>
                  <a:pt x="1223" y="3306"/>
                  <a:pt x="1223" y="3306"/>
                  <a:pt x="1223" y="3306"/>
                </a:cubicBezTo>
                <a:cubicBezTo>
                  <a:pt x="1241" y="3308"/>
                  <a:pt x="1241" y="3308"/>
                  <a:pt x="1241" y="3308"/>
                </a:cubicBezTo>
                <a:lnTo>
                  <a:pt x="1235" y="3351"/>
                </a:lnTo>
                <a:close/>
                <a:moveTo>
                  <a:pt x="1243" y="3293"/>
                </a:moveTo>
                <a:cubicBezTo>
                  <a:pt x="1225" y="3290"/>
                  <a:pt x="1225" y="3290"/>
                  <a:pt x="1225" y="3290"/>
                </a:cubicBezTo>
                <a:cubicBezTo>
                  <a:pt x="1232" y="3248"/>
                  <a:pt x="1232" y="3248"/>
                  <a:pt x="1232" y="3248"/>
                </a:cubicBezTo>
                <a:cubicBezTo>
                  <a:pt x="1250" y="3250"/>
                  <a:pt x="1250" y="3250"/>
                  <a:pt x="1250" y="3250"/>
                </a:cubicBezTo>
                <a:lnTo>
                  <a:pt x="1243" y="3293"/>
                </a:lnTo>
                <a:close/>
                <a:moveTo>
                  <a:pt x="1252" y="3234"/>
                </a:moveTo>
                <a:cubicBezTo>
                  <a:pt x="1234" y="3232"/>
                  <a:pt x="1234" y="3232"/>
                  <a:pt x="1234" y="3232"/>
                </a:cubicBezTo>
                <a:cubicBezTo>
                  <a:pt x="1240" y="3189"/>
                  <a:pt x="1240" y="3189"/>
                  <a:pt x="1240" y="3189"/>
                </a:cubicBezTo>
                <a:cubicBezTo>
                  <a:pt x="1258" y="3192"/>
                  <a:pt x="1258" y="3192"/>
                  <a:pt x="1258" y="3192"/>
                </a:cubicBezTo>
                <a:lnTo>
                  <a:pt x="1252" y="3234"/>
                </a:lnTo>
                <a:close/>
                <a:moveTo>
                  <a:pt x="1261" y="3176"/>
                </a:moveTo>
                <a:cubicBezTo>
                  <a:pt x="1243" y="3174"/>
                  <a:pt x="1243" y="3174"/>
                  <a:pt x="1243" y="3174"/>
                </a:cubicBezTo>
                <a:cubicBezTo>
                  <a:pt x="1249" y="3131"/>
                  <a:pt x="1249" y="3131"/>
                  <a:pt x="1249" y="3131"/>
                </a:cubicBezTo>
                <a:cubicBezTo>
                  <a:pt x="1267" y="3134"/>
                  <a:pt x="1267" y="3134"/>
                  <a:pt x="1267" y="3134"/>
                </a:cubicBezTo>
                <a:lnTo>
                  <a:pt x="1261" y="3176"/>
                </a:lnTo>
                <a:close/>
                <a:moveTo>
                  <a:pt x="1269" y="3118"/>
                </a:moveTo>
                <a:cubicBezTo>
                  <a:pt x="1251" y="3115"/>
                  <a:pt x="1251" y="3115"/>
                  <a:pt x="1251" y="3115"/>
                </a:cubicBezTo>
                <a:cubicBezTo>
                  <a:pt x="1258" y="3073"/>
                  <a:pt x="1258" y="3073"/>
                  <a:pt x="1258" y="3073"/>
                </a:cubicBezTo>
                <a:cubicBezTo>
                  <a:pt x="1276" y="3076"/>
                  <a:pt x="1276" y="3076"/>
                  <a:pt x="1276" y="3076"/>
                </a:cubicBezTo>
                <a:lnTo>
                  <a:pt x="1269" y="3118"/>
                </a:lnTo>
                <a:close/>
                <a:moveTo>
                  <a:pt x="1278" y="3060"/>
                </a:moveTo>
                <a:cubicBezTo>
                  <a:pt x="1260" y="3057"/>
                  <a:pt x="1260" y="3057"/>
                  <a:pt x="1260" y="3057"/>
                </a:cubicBezTo>
                <a:cubicBezTo>
                  <a:pt x="1266" y="3015"/>
                  <a:pt x="1266" y="3015"/>
                  <a:pt x="1266" y="3015"/>
                </a:cubicBezTo>
                <a:cubicBezTo>
                  <a:pt x="1284" y="3018"/>
                  <a:pt x="1284" y="3018"/>
                  <a:pt x="1284" y="3018"/>
                </a:cubicBezTo>
                <a:lnTo>
                  <a:pt x="1278" y="3060"/>
                </a:lnTo>
                <a:close/>
                <a:moveTo>
                  <a:pt x="1287" y="3002"/>
                </a:moveTo>
                <a:cubicBezTo>
                  <a:pt x="1269" y="2999"/>
                  <a:pt x="1269" y="2999"/>
                  <a:pt x="1269" y="2999"/>
                </a:cubicBezTo>
                <a:cubicBezTo>
                  <a:pt x="1275" y="2957"/>
                  <a:pt x="1275" y="2957"/>
                  <a:pt x="1275" y="2957"/>
                </a:cubicBezTo>
                <a:cubicBezTo>
                  <a:pt x="1293" y="2959"/>
                  <a:pt x="1293" y="2959"/>
                  <a:pt x="1293" y="2959"/>
                </a:cubicBezTo>
                <a:lnTo>
                  <a:pt x="1287" y="3002"/>
                </a:lnTo>
                <a:close/>
                <a:moveTo>
                  <a:pt x="1349" y="2948"/>
                </a:moveTo>
                <a:cubicBezTo>
                  <a:pt x="1593" y="2947"/>
                  <a:pt x="1593" y="2947"/>
                  <a:pt x="1593" y="2947"/>
                </a:cubicBezTo>
                <a:cubicBezTo>
                  <a:pt x="1593" y="2956"/>
                  <a:pt x="1593" y="2956"/>
                  <a:pt x="1593" y="2956"/>
                </a:cubicBezTo>
                <a:cubicBezTo>
                  <a:pt x="1349" y="2957"/>
                  <a:pt x="1349" y="2957"/>
                  <a:pt x="1349" y="2957"/>
                </a:cubicBezTo>
                <a:lnTo>
                  <a:pt x="1349" y="2948"/>
                </a:lnTo>
                <a:close/>
                <a:moveTo>
                  <a:pt x="1349" y="2980"/>
                </a:moveTo>
                <a:cubicBezTo>
                  <a:pt x="1593" y="2979"/>
                  <a:pt x="1593" y="2979"/>
                  <a:pt x="1593" y="2979"/>
                </a:cubicBezTo>
                <a:cubicBezTo>
                  <a:pt x="1593" y="2988"/>
                  <a:pt x="1593" y="2988"/>
                  <a:pt x="1593" y="2988"/>
                </a:cubicBezTo>
                <a:cubicBezTo>
                  <a:pt x="1349" y="2989"/>
                  <a:pt x="1349" y="2989"/>
                  <a:pt x="1349" y="2989"/>
                </a:cubicBezTo>
                <a:lnTo>
                  <a:pt x="1349" y="2980"/>
                </a:lnTo>
                <a:close/>
                <a:moveTo>
                  <a:pt x="1349" y="3012"/>
                </a:moveTo>
                <a:cubicBezTo>
                  <a:pt x="1594" y="3011"/>
                  <a:pt x="1594" y="3011"/>
                  <a:pt x="1594" y="3011"/>
                </a:cubicBezTo>
                <a:cubicBezTo>
                  <a:pt x="1594" y="3020"/>
                  <a:pt x="1594" y="3020"/>
                  <a:pt x="1594" y="3020"/>
                </a:cubicBezTo>
                <a:cubicBezTo>
                  <a:pt x="1349" y="3021"/>
                  <a:pt x="1349" y="3021"/>
                  <a:pt x="1349" y="3021"/>
                </a:cubicBezTo>
                <a:lnTo>
                  <a:pt x="1349" y="3012"/>
                </a:lnTo>
                <a:close/>
                <a:moveTo>
                  <a:pt x="1349" y="3044"/>
                </a:moveTo>
                <a:cubicBezTo>
                  <a:pt x="1594" y="3043"/>
                  <a:pt x="1594" y="3043"/>
                  <a:pt x="1594" y="3043"/>
                </a:cubicBezTo>
                <a:cubicBezTo>
                  <a:pt x="1594" y="3052"/>
                  <a:pt x="1594" y="3052"/>
                  <a:pt x="1594" y="3052"/>
                </a:cubicBezTo>
                <a:cubicBezTo>
                  <a:pt x="1349" y="3053"/>
                  <a:pt x="1349" y="3053"/>
                  <a:pt x="1349" y="3053"/>
                </a:cubicBezTo>
                <a:lnTo>
                  <a:pt x="1349" y="3044"/>
                </a:lnTo>
                <a:close/>
                <a:moveTo>
                  <a:pt x="1349" y="3076"/>
                </a:moveTo>
                <a:cubicBezTo>
                  <a:pt x="1594" y="3075"/>
                  <a:pt x="1594" y="3075"/>
                  <a:pt x="1594" y="3075"/>
                </a:cubicBezTo>
                <a:cubicBezTo>
                  <a:pt x="1594" y="3084"/>
                  <a:pt x="1594" y="3084"/>
                  <a:pt x="1594" y="3084"/>
                </a:cubicBezTo>
                <a:cubicBezTo>
                  <a:pt x="1350" y="3085"/>
                  <a:pt x="1350" y="3085"/>
                  <a:pt x="1350" y="3085"/>
                </a:cubicBezTo>
                <a:lnTo>
                  <a:pt x="1349" y="3076"/>
                </a:lnTo>
                <a:close/>
                <a:moveTo>
                  <a:pt x="1350" y="3108"/>
                </a:moveTo>
                <a:cubicBezTo>
                  <a:pt x="1594" y="3107"/>
                  <a:pt x="1594" y="3107"/>
                  <a:pt x="1594" y="3107"/>
                </a:cubicBezTo>
                <a:cubicBezTo>
                  <a:pt x="1594" y="3116"/>
                  <a:pt x="1594" y="3116"/>
                  <a:pt x="1594" y="3116"/>
                </a:cubicBezTo>
                <a:cubicBezTo>
                  <a:pt x="1350" y="3117"/>
                  <a:pt x="1350" y="3117"/>
                  <a:pt x="1350" y="3117"/>
                </a:cubicBezTo>
                <a:lnTo>
                  <a:pt x="1350" y="3108"/>
                </a:lnTo>
                <a:close/>
                <a:moveTo>
                  <a:pt x="1350" y="3140"/>
                </a:moveTo>
                <a:cubicBezTo>
                  <a:pt x="1594" y="3139"/>
                  <a:pt x="1594" y="3139"/>
                  <a:pt x="1594" y="3139"/>
                </a:cubicBezTo>
                <a:cubicBezTo>
                  <a:pt x="1594" y="3148"/>
                  <a:pt x="1594" y="3148"/>
                  <a:pt x="1594" y="3148"/>
                </a:cubicBezTo>
                <a:cubicBezTo>
                  <a:pt x="1350" y="3149"/>
                  <a:pt x="1350" y="3149"/>
                  <a:pt x="1350" y="3149"/>
                </a:cubicBezTo>
                <a:lnTo>
                  <a:pt x="1350" y="3140"/>
                </a:lnTo>
                <a:close/>
                <a:moveTo>
                  <a:pt x="1350" y="3172"/>
                </a:moveTo>
                <a:cubicBezTo>
                  <a:pt x="1594" y="3171"/>
                  <a:pt x="1594" y="3171"/>
                  <a:pt x="1594" y="3171"/>
                </a:cubicBezTo>
                <a:cubicBezTo>
                  <a:pt x="1595" y="3180"/>
                  <a:pt x="1595" y="3180"/>
                  <a:pt x="1595" y="3180"/>
                </a:cubicBezTo>
                <a:cubicBezTo>
                  <a:pt x="1350" y="3182"/>
                  <a:pt x="1350" y="3182"/>
                  <a:pt x="1350" y="3182"/>
                </a:cubicBezTo>
                <a:lnTo>
                  <a:pt x="1350" y="3172"/>
                </a:lnTo>
                <a:close/>
                <a:moveTo>
                  <a:pt x="1350" y="3204"/>
                </a:moveTo>
                <a:cubicBezTo>
                  <a:pt x="1595" y="3203"/>
                  <a:pt x="1595" y="3203"/>
                  <a:pt x="1595" y="3203"/>
                </a:cubicBezTo>
                <a:cubicBezTo>
                  <a:pt x="1595" y="3212"/>
                  <a:pt x="1595" y="3212"/>
                  <a:pt x="1595" y="3212"/>
                </a:cubicBezTo>
                <a:cubicBezTo>
                  <a:pt x="1350" y="3214"/>
                  <a:pt x="1350" y="3214"/>
                  <a:pt x="1350" y="3214"/>
                </a:cubicBezTo>
                <a:lnTo>
                  <a:pt x="1350" y="3204"/>
                </a:lnTo>
                <a:close/>
                <a:moveTo>
                  <a:pt x="1350" y="3237"/>
                </a:moveTo>
                <a:cubicBezTo>
                  <a:pt x="1595" y="3235"/>
                  <a:pt x="1595" y="3235"/>
                  <a:pt x="1595" y="3235"/>
                </a:cubicBezTo>
                <a:cubicBezTo>
                  <a:pt x="1595" y="3244"/>
                  <a:pt x="1595" y="3244"/>
                  <a:pt x="1595" y="3244"/>
                </a:cubicBezTo>
                <a:cubicBezTo>
                  <a:pt x="1350" y="3246"/>
                  <a:pt x="1350" y="3246"/>
                  <a:pt x="1350" y="3246"/>
                </a:cubicBezTo>
                <a:lnTo>
                  <a:pt x="1350" y="3237"/>
                </a:lnTo>
                <a:close/>
                <a:moveTo>
                  <a:pt x="1351" y="3269"/>
                </a:moveTo>
                <a:cubicBezTo>
                  <a:pt x="1595" y="3267"/>
                  <a:pt x="1595" y="3267"/>
                  <a:pt x="1595" y="3267"/>
                </a:cubicBezTo>
                <a:cubicBezTo>
                  <a:pt x="1595" y="3276"/>
                  <a:pt x="1595" y="3276"/>
                  <a:pt x="1595" y="3276"/>
                </a:cubicBezTo>
                <a:cubicBezTo>
                  <a:pt x="1351" y="3278"/>
                  <a:pt x="1351" y="3278"/>
                  <a:pt x="1351" y="3278"/>
                </a:cubicBezTo>
                <a:lnTo>
                  <a:pt x="1351" y="3269"/>
                </a:lnTo>
                <a:close/>
                <a:moveTo>
                  <a:pt x="1351" y="3301"/>
                </a:moveTo>
                <a:cubicBezTo>
                  <a:pt x="1595" y="3299"/>
                  <a:pt x="1595" y="3299"/>
                  <a:pt x="1595" y="3299"/>
                </a:cubicBezTo>
                <a:cubicBezTo>
                  <a:pt x="1595" y="3308"/>
                  <a:pt x="1595" y="3308"/>
                  <a:pt x="1595" y="3308"/>
                </a:cubicBezTo>
                <a:cubicBezTo>
                  <a:pt x="1351" y="3310"/>
                  <a:pt x="1351" y="3310"/>
                  <a:pt x="1351" y="3310"/>
                </a:cubicBezTo>
                <a:lnTo>
                  <a:pt x="1351" y="3301"/>
                </a:lnTo>
                <a:close/>
                <a:moveTo>
                  <a:pt x="1351" y="3333"/>
                </a:moveTo>
                <a:cubicBezTo>
                  <a:pt x="1595" y="3331"/>
                  <a:pt x="1595" y="3331"/>
                  <a:pt x="1595" y="3331"/>
                </a:cubicBezTo>
                <a:cubicBezTo>
                  <a:pt x="1595" y="3340"/>
                  <a:pt x="1595" y="3340"/>
                  <a:pt x="1595" y="3340"/>
                </a:cubicBezTo>
                <a:cubicBezTo>
                  <a:pt x="1351" y="3342"/>
                  <a:pt x="1351" y="3342"/>
                  <a:pt x="1351" y="3342"/>
                </a:cubicBezTo>
                <a:lnTo>
                  <a:pt x="1351" y="3333"/>
                </a:lnTo>
                <a:close/>
                <a:moveTo>
                  <a:pt x="1351" y="3365"/>
                </a:moveTo>
                <a:cubicBezTo>
                  <a:pt x="1596" y="3363"/>
                  <a:pt x="1596" y="3363"/>
                  <a:pt x="1596" y="3363"/>
                </a:cubicBezTo>
                <a:cubicBezTo>
                  <a:pt x="1596" y="3372"/>
                  <a:pt x="1596" y="3372"/>
                  <a:pt x="1596" y="3372"/>
                </a:cubicBezTo>
                <a:cubicBezTo>
                  <a:pt x="1351" y="3374"/>
                  <a:pt x="1351" y="3374"/>
                  <a:pt x="1351" y="3374"/>
                </a:cubicBezTo>
                <a:lnTo>
                  <a:pt x="1351" y="3365"/>
                </a:lnTo>
                <a:close/>
                <a:moveTo>
                  <a:pt x="1351" y="3397"/>
                </a:moveTo>
                <a:cubicBezTo>
                  <a:pt x="1596" y="3395"/>
                  <a:pt x="1596" y="3395"/>
                  <a:pt x="1596" y="3395"/>
                </a:cubicBezTo>
                <a:cubicBezTo>
                  <a:pt x="1596" y="3404"/>
                  <a:pt x="1596" y="3404"/>
                  <a:pt x="1596" y="3404"/>
                </a:cubicBezTo>
                <a:cubicBezTo>
                  <a:pt x="1351" y="3406"/>
                  <a:pt x="1351" y="3406"/>
                  <a:pt x="1351" y="3406"/>
                </a:cubicBezTo>
                <a:lnTo>
                  <a:pt x="1351" y="3397"/>
                </a:lnTo>
                <a:close/>
                <a:moveTo>
                  <a:pt x="1351" y="3429"/>
                </a:moveTo>
                <a:cubicBezTo>
                  <a:pt x="1596" y="3427"/>
                  <a:pt x="1596" y="3427"/>
                  <a:pt x="1596" y="3427"/>
                </a:cubicBezTo>
                <a:cubicBezTo>
                  <a:pt x="1596" y="3437"/>
                  <a:pt x="1596" y="3437"/>
                  <a:pt x="1596" y="3437"/>
                </a:cubicBezTo>
                <a:cubicBezTo>
                  <a:pt x="1352" y="3438"/>
                  <a:pt x="1352" y="3438"/>
                  <a:pt x="1352" y="3438"/>
                </a:cubicBezTo>
                <a:lnTo>
                  <a:pt x="1351" y="3429"/>
                </a:lnTo>
                <a:close/>
                <a:moveTo>
                  <a:pt x="1352" y="3461"/>
                </a:moveTo>
                <a:cubicBezTo>
                  <a:pt x="1596" y="3459"/>
                  <a:pt x="1596" y="3459"/>
                  <a:pt x="1596" y="3459"/>
                </a:cubicBezTo>
                <a:cubicBezTo>
                  <a:pt x="1596" y="3469"/>
                  <a:pt x="1596" y="3469"/>
                  <a:pt x="1596" y="3469"/>
                </a:cubicBezTo>
                <a:cubicBezTo>
                  <a:pt x="1352" y="3470"/>
                  <a:pt x="1352" y="3470"/>
                  <a:pt x="1352" y="3470"/>
                </a:cubicBezTo>
                <a:lnTo>
                  <a:pt x="1352" y="3461"/>
                </a:lnTo>
                <a:close/>
                <a:moveTo>
                  <a:pt x="1352" y="3493"/>
                </a:moveTo>
                <a:cubicBezTo>
                  <a:pt x="1596" y="3492"/>
                  <a:pt x="1596" y="3492"/>
                  <a:pt x="1596" y="3492"/>
                </a:cubicBezTo>
                <a:cubicBezTo>
                  <a:pt x="1596" y="3501"/>
                  <a:pt x="1596" y="3501"/>
                  <a:pt x="1596" y="3501"/>
                </a:cubicBezTo>
                <a:cubicBezTo>
                  <a:pt x="1352" y="3502"/>
                  <a:pt x="1352" y="3502"/>
                  <a:pt x="1352" y="3502"/>
                </a:cubicBezTo>
                <a:lnTo>
                  <a:pt x="1352" y="3493"/>
                </a:lnTo>
                <a:close/>
                <a:moveTo>
                  <a:pt x="1352" y="3525"/>
                </a:moveTo>
                <a:cubicBezTo>
                  <a:pt x="1596" y="3524"/>
                  <a:pt x="1596" y="3524"/>
                  <a:pt x="1596" y="3524"/>
                </a:cubicBezTo>
                <a:cubicBezTo>
                  <a:pt x="1597" y="3533"/>
                  <a:pt x="1597" y="3533"/>
                  <a:pt x="1597" y="3533"/>
                </a:cubicBezTo>
                <a:cubicBezTo>
                  <a:pt x="1352" y="3534"/>
                  <a:pt x="1352" y="3534"/>
                  <a:pt x="1352" y="3534"/>
                </a:cubicBezTo>
                <a:lnTo>
                  <a:pt x="1352" y="3525"/>
                </a:lnTo>
                <a:close/>
                <a:moveTo>
                  <a:pt x="1352" y="3557"/>
                </a:moveTo>
                <a:cubicBezTo>
                  <a:pt x="1597" y="3556"/>
                  <a:pt x="1597" y="3556"/>
                  <a:pt x="1597" y="3556"/>
                </a:cubicBezTo>
                <a:cubicBezTo>
                  <a:pt x="1597" y="3565"/>
                  <a:pt x="1597" y="3565"/>
                  <a:pt x="1597" y="3565"/>
                </a:cubicBezTo>
                <a:cubicBezTo>
                  <a:pt x="1352" y="3566"/>
                  <a:pt x="1352" y="3566"/>
                  <a:pt x="1352" y="3566"/>
                </a:cubicBezTo>
                <a:lnTo>
                  <a:pt x="1352" y="3557"/>
                </a:lnTo>
                <a:close/>
                <a:moveTo>
                  <a:pt x="1352" y="3589"/>
                </a:moveTo>
                <a:cubicBezTo>
                  <a:pt x="1597" y="3588"/>
                  <a:pt x="1597" y="3588"/>
                  <a:pt x="1597" y="3588"/>
                </a:cubicBezTo>
                <a:cubicBezTo>
                  <a:pt x="1597" y="3597"/>
                  <a:pt x="1597" y="3597"/>
                  <a:pt x="1597" y="3597"/>
                </a:cubicBezTo>
                <a:cubicBezTo>
                  <a:pt x="1352" y="3598"/>
                  <a:pt x="1352" y="3598"/>
                  <a:pt x="1352" y="3598"/>
                </a:cubicBezTo>
                <a:lnTo>
                  <a:pt x="1352" y="3589"/>
                </a:lnTo>
                <a:close/>
                <a:moveTo>
                  <a:pt x="1353" y="3621"/>
                </a:moveTo>
                <a:cubicBezTo>
                  <a:pt x="1597" y="3620"/>
                  <a:pt x="1597" y="3620"/>
                  <a:pt x="1597" y="3620"/>
                </a:cubicBezTo>
                <a:cubicBezTo>
                  <a:pt x="1597" y="3629"/>
                  <a:pt x="1597" y="3629"/>
                  <a:pt x="1597" y="3629"/>
                </a:cubicBezTo>
                <a:cubicBezTo>
                  <a:pt x="1353" y="3630"/>
                  <a:pt x="1353" y="3630"/>
                  <a:pt x="1353" y="3630"/>
                </a:cubicBezTo>
                <a:lnTo>
                  <a:pt x="1353" y="3621"/>
                </a:lnTo>
                <a:close/>
                <a:moveTo>
                  <a:pt x="1353" y="3662"/>
                </a:moveTo>
                <a:cubicBezTo>
                  <a:pt x="1353" y="3653"/>
                  <a:pt x="1353" y="3653"/>
                  <a:pt x="1353" y="3653"/>
                </a:cubicBezTo>
                <a:cubicBezTo>
                  <a:pt x="1597" y="3652"/>
                  <a:pt x="1597" y="3652"/>
                  <a:pt x="1597" y="3652"/>
                </a:cubicBezTo>
                <a:cubicBezTo>
                  <a:pt x="1597" y="3661"/>
                  <a:pt x="1597" y="3661"/>
                  <a:pt x="1597" y="3661"/>
                </a:cubicBezTo>
                <a:lnTo>
                  <a:pt x="1353" y="3662"/>
                </a:lnTo>
                <a:close/>
                <a:moveTo>
                  <a:pt x="1720" y="2957"/>
                </a:moveTo>
                <a:cubicBezTo>
                  <a:pt x="1720" y="2958"/>
                  <a:pt x="1720" y="2958"/>
                  <a:pt x="1720" y="2958"/>
                </a:cubicBezTo>
                <a:cubicBezTo>
                  <a:pt x="1720" y="2958"/>
                  <a:pt x="1720" y="2958"/>
                  <a:pt x="1719" y="2957"/>
                </a:cubicBezTo>
                <a:cubicBezTo>
                  <a:pt x="1717" y="2955"/>
                  <a:pt x="1714" y="2953"/>
                  <a:pt x="1712" y="2951"/>
                </a:cubicBezTo>
                <a:cubicBezTo>
                  <a:pt x="1712" y="2951"/>
                  <a:pt x="1712" y="2951"/>
                  <a:pt x="1712" y="2951"/>
                </a:cubicBezTo>
                <a:cubicBezTo>
                  <a:pt x="1711" y="2949"/>
                  <a:pt x="1709" y="2946"/>
                  <a:pt x="1708" y="2942"/>
                </a:cubicBezTo>
                <a:cubicBezTo>
                  <a:pt x="1712" y="2948"/>
                  <a:pt x="1716" y="2953"/>
                  <a:pt x="1720" y="2957"/>
                </a:cubicBezTo>
                <a:close/>
                <a:moveTo>
                  <a:pt x="1704" y="2950"/>
                </a:moveTo>
                <a:cubicBezTo>
                  <a:pt x="1704" y="2950"/>
                  <a:pt x="1704" y="2950"/>
                  <a:pt x="1704" y="2950"/>
                </a:cubicBezTo>
                <a:cubicBezTo>
                  <a:pt x="1700" y="2950"/>
                  <a:pt x="1697" y="2951"/>
                  <a:pt x="1693" y="2951"/>
                </a:cubicBezTo>
                <a:cubicBezTo>
                  <a:pt x="1691" y="2952"/>
                  <a:pt x="1690" y="2952"/>
                  <a:pt x="1688" y="2952"/>
                </a:cubicBezTo>
                <a:cubicBezTo>
                  <a:pt x="1688" y="2952"/>
                  <a:pt x="1688" y="2952"/>
                  <a:pt x="1688" y="2952"/>
                </a:cubicBezTo>
                <a:cubicBezTo>
                  <a:pt x="1688" y="2952"/>
                  <a:pt x="1688" y="2951"/>
                  <a:pt x="1688" y="2951"/>
                </a:cubicBezTo>
                <a:cubicBezTo>
                  <a:pt x="1690" y="2948"/>
                  <a:pt x="1690" y="2942"/>
                  <a:pt x="1692" y="2939"/>
                </a:cubicBezTo>
                <a:cubicBezTo>
                  <a:pt x="1693" y="2938"/>
                  <a:pt x="1694" y="2937"/>
                  <a:pt x="1695" y="2937"/>
                </a:cubicBezTo>
                <a:cubicBezTo>
                  <a:pt x="1697" y="2936"/>
                  <a:pt x="1702" y="2946"/>
                  <a:pt x="1704" y="2950"/>
                </a:cubicBezTo>
                <a:close/>
                <a:moveTo>
                  <a:pt x="1830" y="3056"/>
                </a:moveTo>
                <a:cubicBezTo>
                  <a:pt x="1814" y="3004"/>
                  <a:pt x="1814" y="3004"/>
                  <a:pt x="1814" y="3004"/>
                </a:cubicBezTo>
                <a:cubicBezTo>
                  <a:pt x="1837" y="2997"/>
                  <a:pt x="1837" y="2997"/>
                  <a:pt x="1837" y="2997"/>
                </a:cubicBezTo>
                <a:cubicBezTo>
                  <a:pt x="1853" y="3048"/>
                  <a:pt x="1853" y="3048"/>
                  <a:pt x="1853" y="3048"/>
                </a:cubicBezTo>
                <a:lnTo>
                  <a:pt x="1830" y="3056"/>
                </a:lnTo>
                <a:close/>
                <a:moveTo>
                  <a:pt x="1834" y="3069"/>
                </a:moveTo>
                <a:cubicBezTo>
                  <a:pt x="1857" y="3061"/>
                  <a:pt x="1857" y="3061"/>
                  <a:pt x="1857" y="3061"/>
                </a:cubicBezTo>
                <a:cubicBezTo>
                  <a:pt x="1873" y="3113"/>
                  <a:pt x="1873" y="3113"/>
                  <a:pt x="1873" y="3113"/>
                </a:cubicBezTo>
                <a:cubicBezTo>
                  <a:pt x="1850" y="3120"/>
                  <a:pt x="1850" y="3120"/>
                  <a:pt x="1850" y="3120"/>
                </a:cubicBezTo>
                <a:lnTo>
                  <a:pt x="1834" y="3069"/>
                </a:lnTo>
                <a:close/>
                <a:moveTo>
                  <a:pt x="1870" y="3185"/>
                </a:moveTo>
                <a:cubicBezTo>
                  <a:pt x="1854" y="3133"/>
                  <a:pt x="1854" y="3133"/>
                  <a:pt x="1854" y="3133"/>
                </a:cubicBezTo>
                <a:cubicBezTo>
                  <a:pt x="1877" y="3126"/>
                  <a:pt x="1877" y="3126"/>
                  <a:pt x="1877" y="3126"/>
                </a:cubicBezTo>
                <a:cubicBezTo>
                  <a:pt x="1893" y="3178"/>
                  <a:pt x="1893" y="3178"/>
                  <a:pt x="1893" y="3178"/>
                </a:cubicBezTo>
                <a:lnTo>
                  <a:pt x="1870" y="3185"/>
                </a:lnTo>
                <a:close/>
                <a:moveTo>
                  <a:pt x="1906" y="3174"/>
                </a:moveTo>
                <a:cubicBezTo>
                  <a:pt x="1890" y="3122"/>
                  <a:pt x="1890" y="3122"/>
                  <a:pt x="1890" y="3122"/>
                </a:cubicBezTo>
                <a:cubicBezTo>
                  <a:pt x="1914" y="3115"/>
                  <a:pt x="1914" y="3115"/>
                  <a:pt x="1914" y="3115"/>
                </a:cubicBezTo>
                <a:cubicBezTo>
                  <a:pt x="1930" y="3167"/>
                  <a:pt x="1930" y="3167"/>
                  <a:pt x="1930" y="3167"/>
                </a:cubicBezTo>
                <a:lnTo>
                  <a:pt x="1906" y="3174"/>
                </a:lnTo>
                <a:close/>
                <a:moveTo>
                  <a:pt x="1966" y="3155"/>
                </a:moveTo>
                <a:cubicBezTo>
                  <a:pt x="1943" y="3163"/>
                  <a:pt x="1943" y="3163"/>
                  <a:pt x="1943" y="3163"/>
                </a:cubicBezTo>
                <a:cubicBezTo>
                  <a:pt x="1927" y="3111"/>
                  <a:pt x="1927" y="3111"/>
                  <a:pt x="1927" y="3111"/>
                </a:cubicBezTo>
                <a:cubicBezTo>
                  <a:pt x="1950" y="3104"/>
                  <a:pt x="1950" y="3104"/>
                  <a:pt x="1950" y="3104"/>
                </a:cubicBezTo>
                <a:lnTo>
                  <a:pt x="1966" y="3155"/>
                </a:lnTo>
                <a:close/>
                <a:moveTo>
                  <a:pt x="1946" y="3091"/>
                </a:moveTo>
                <a:cubicBezTo>
                  <a:pt x="1923" y="3098"/>
                  <a:pt x="1923" y="3098"/>
                  <a:pt x="1923" y="3098"/>
                </a:cubicBezTo>
                <a:cubicBezTo>
                  <a:pt x="1907" y="3046"/>
                  <a:pt x="1907" y="3046"/>
                  <a:pt x="1907" y="3046"/>
                </a:cubicBezTo>
                <a:cubicBezTo>
                  <a:pt x="1930" y="3039"/>
                  <a:pt x="1930" y="3039"/>
                  <a:pt x="1930" y="3039"/>
                </a:cubicBezTo>
                <a:lnTo>
                  <a:pt x="1946" y="3091"/>
                </a:lnTo>
                <a:close/>
                <a:moveTo>
                  <a:pt x="2028" y="3030"/>
                </a:moveTo>
                <a:cubicBezTo>
                  <a:pt x="2050" y="3019"/>
                  <a:pt x="2050" y="3019"/>
                  <a:pt x="2050" y="3019"/>
                </a:cubicBezTo>
                <a:cubicBezTo>
                  <a:pt x="2075" y="3067"/>
                  <a:pt x="2075" y="3067"/>
                  <a:pt x="2075" y="3067"/>
                </a:cubicBezTo>
                <a:cubicBezTo>
                  <a:pt x="2053" y="3078"/>
                  <a:pt x="2053" y="3078"/>
                  <a:pt x="2053" y="3078"/>
                </a:cubicBezTo>
                <a:lnTo>
                  <a:pt x="2028" y="3030"/>
                </a:lnTo>
                <a:close/>
                <a:moveTo>
                  <a:pt x="2062" y="3096"/>
                </a:moveTo>
                <a:cubicBezTo>
                  <a:pt x="2084" y="3084"/>
                  <a:pt x="2084" y="3084"/>
                  <a:pt x="2084" y="3084"/>
                </a:cubicBezTo>
                <a:cubicBezTo>
                  <a:pt x="2109" y="3132"/>
                  <a:pt x="2109" y="3132"/>
                  <a:pt x="2109" y="3132"/>
                </a:cubicBezTo>
                <a:cubicBezTo>
                  <a:pt x="2087" y="3144"/>
                  <a:pt x="2087" y="3144"/>
                  <a:pt x="2087" y="3144"/>
                </a:cubicBezTo>
                <a:lnTo>
                  <a:pt x="2062" y="3096"/>
                </a:lnTo>
                <a:close/>
                <a:moveTo>
                  <a:pt x="2096" y="3161"/>
                </a:moveTo>
                <a:cubicBezTo>
                  <a:pt x="2118" y="3150"/>
                  <a:pt x="2118" y="3150"/>
                  <a:pt x="2118" y="3150"/>
                </a:cubicBezTo>
                <a:cubicBezTo>
                  <a:pt x="2142" y="3198"/>
                  <a:pt x="2142" y="3198"/>
                  <a:pt x="2142" y="3198"/>
                </a:cubicBezTo>
                <a:cubicBezTo>
                  <a:pt x="2121" y="3209"/>
                  <a:pt x="2121" y="3209"/>
                  <a:pt x="2121" y="3209"/>
                </a:cubicBezTo>
                <a:lnTo>
                  <a:pt x="2096" y="3161"/>
                </a:lnTo>
                <a:close/>
                <a:moveTo>
                  <a:pt x="2155" y="3274"/>
                </a:moveTo>
                <a:cubicBezTo>
                  <a:pt x="2130" y="3227"/>
                  <a:pt x="2130" y="3227"/>
                  <a:pt x="2130" y="3227"/>
                </a:cubicBezTo>
                <a:cubicBezTo>
                  <a:pt x="2152" y="3215"/>
                  <a:pt x="2152" y="3215"/>
                  <a:pt x="2152" y="3215"/>
                </a:cubicBezTo>
                <a:cubicBezTo>
                  <a:pt x="2176" y="3263"/>
                  <a:pt x="2176" y="3263"/>
                  <a:pt x="2176" y="3263"/>
                </a:cubicBezTo>
                <a:lnTo>
                  <a:pt x="2155" y="3274"/>
                </a:lnTo>
                <a:close/>
                <a:moveTo>
                  <a:pt x="2188" y="3257"/>
                </a:moveTo>
                <a:cubicBezTo>
                  <a:pt x="2164" y="3209"/>
                  <a:pt x="2164" y="3209"/>
                  <a:pt x="2164" y="3209"/>
                </a:cubicBezTo>
                <a:cubicBezTo>
                  <a:pt x="2185" y="3198"/>
                  <a:pt x="2185" y="3198"/>
                  <a:pt x="2185" y="3198"/>
                </a:cubicBezTo>
                <a:cubicBezTo>
                  <a:pt x="2210" y="3246"/>
                  <a:pt x="2210" y="3246"/>
                  <a:pt x="2210" y="3246"/>
                </a:cubicBezTo>
                <a:lnTo>
                  <a:pt x="2188" y="3257"/>
                </a:lnTo>
                <a:close/>
                <a:moveTo>
                  <a:pt x="2222" y="3239"/>
                </a:moveTo>
                <a:cubicBezTo>
                  <a:pt x="2197" y="3192"/>
                  <a:pt x="2197" y="3192"/>
                  <a:pt x="2197" y="3192"/>
                </a:cubicBezTo>
                <a:cubicBezTo>
                  <a:pt x="2219" y="3180"/>
                  <a:pt x="2219" y="3180"/>
                  <a:pt x="2219" y="3180"/>
                </a:cubicBezTo>
                <a:cubicBezTo>
                  <a:pt x="2244" y="3228"/>
                  <a:pt x="2244" y="3228"/>
                  <a:pt x="2244" y="3228"/>
                </a:cubicBezTo>
                <a:lnTo>
                  <a:pt x="2222" y="3239"/>
                </a:lnTo>
                <a:close/>
                <a:moveTo>
                  <a:pt x="2278" y="3211"/>
                </a:moveTo>
                <a:cubicBezTo>
                  <a:pt x="2256" y="3222"/>
                  <a:pt x="2256" y="3222"/>
                  <a:pt x="2256" y="3222"/>
                </a:cubicBezTo>
                <a:cubicBezTo>
                  <a:pt x="2231" y="3174"/>
                  <a:pt x="2231" y="3174"/>
                  <a:pt x="2231" y="3174"/>
                </a:cubicBezTo>
                <a:cubicBezTo>
                  <a:pt x="2253" y="3163"/>
                  <a:pt x="2253" y="3163"/>
                  <a:pt x="2253" y="3163"/>
                </a:cubicBezTo>
                <a:lnTo>
                  <a:pt x="2278" y="3211"/>
                </a:lnTo>
                <a:close/>
                <a:moveTo>
                  <a:pt x="2244" y="3145"/>
                </a:moveTo>
                <a:cubicBezTo>
                  <a:pt x="2222" y="3157"/>
                  <a:pt x="2222" y="3157"/>
                  <a:pt x="2222" y="3157"/>
                </a:cubicBezTo>
                <a:cubicBezTo>
                  <a:pt x="2197" y="3109"/>
                  <a:pt x="2197" y="3109"/>
                  <a:pt x="2197" y="3109"/>
                </a:cubicBezTo>
                <a:cubicBezTo>
                  <a:pt x="2219" y="3097"/>
                  <a:pt x="2219" y="3097"/>
                  <a:pt x="2219" y="3097"/>
                </a:cubicBezTo>
                <a:lnTo>
                  <a:pt x="2244" y="3145"/>
                </a:lnTo>
                <a:close/>
                <a:moveTo>
                  <a:pt x="2210" y="3080"/>
                </a:moveTo>
                <a:cubicBezTo>
                  <a:pt x="2188" y="3091"/>
                  <a:pt x="2188" y="3091"/>
                  <a:pt x="2188" y="3091"/>
                </a:cubicBezTo>
                <a:cubicBezTo>
                  <a:pt x="2164" y="3043"/>
                  <a:pt x="2164" y="3043"/>
                  <a:pt x="2164" y="3043"/>
                </a:cubicBezTo>
                <a:cubicBezTo>
                  <a:pt x="2185" y="3032"/>
                  <a:pt x="2185" y="3032"/>
                  <a:pt x="2185" y="3032"/>
                </a:cubicBezTo>
                <a:lnTo>
                  <a:pt x="2210" y="3080"/>
                </a:lnTo>
                <a:close/>
                <a:moveTo>
                  <a:pt x="2151" y="2966"/>
                </a:moveTo>
                <a:cubicBezTo>
                  <a:pt x="2176" y="3014"/>
                  <a:pt x="2176" y="3014"/>
                  <a:pt x="2176" y="3014"/>
                </a:cubicBezTo>
                <a:cubicBezTo>
                  <a:pt x="2154" y="3026"/>
                  <a:pt x="2154" y="3026"/>
                  <a:pt x="2154" y="3026"/>
                </a:cubicBezTo>
                <a:cubicBezTo>
                  <a:pt x="2130" y="2978"/>
                  <a:pt x="2130" y="2978"/>
                  <a:pt x="2130" y="2978"/>
                </a:cubicBezTo>
                <a:lnTo>
                  <a:pt x="2151" y="2966"/>
                </a:lnTo>
                <a:close/>
                <a:moveTo>
                  <a:pt x="2142" y="2771"/>
                </a:moveTo>
                <a:cubicBezTo>
                  <a:pt x="2138" y="2774"/>
                  <a:pt x="2133" y="2776"/>
                  <a:pt x="2129" y="2779"/>
                </a:cubicBezTo>
                <a:cubicBezTo>
                  <a:pt x="2129" y="2779"/>
                  <a:pt x="2129" y="2779"/>
                  <a:pt x="2129" y="2779"/>
                </a:cubicBezTo>
                <a:cubicBezTo>
                  <a:pt x="2124" y="2771"/>
                  <a:pt x="2120" y="2761"/>
                  <a:pt x="2119" y="2751"/>
                </a:cubicBezTo>
                <a:cubicBezTo>
                  <a:pt x="2118" y="2744"/>
                  <a:pt x="2118" y="2737"/>
                  <a:pt x="2118" y="2730"/>
                </a:cubicBezTo>
                <a:cubicBezTo>
                  <a:pt x="2125" y="2738"/>
                  <a:pt x="2134" y="2750"/>
                  <a:pt x="2140" y="2762"/>
                </a:cubicBezTo>
                <a:cubicBezTo>
                  <a:pt x="2140" y="2764"/>
                  <a:pt x="2141" y="2766"/>
                  <a:pt x="2142" y="2768"/>
                </a:cubicBezTo>
                <a:cubicBezTo>
                  <a:pt x="2143" y="2769"/>
                  <a:pt x="2143" y="2770"/>
                  <a:pt x="2142" y="2771"/>
                </a:cubicBezTo>
                <a:close/>
                <a:moveTo>
                  <a:pt x="2149" y="2747"/>
                </a:moveTo>
                <a:cubicBezTo>
                  <a:pt x="2148" y="2749"/>
                  <a:pt x="2146" y="2751"/>
                  <a:pt x="2145" y="2753"/>
                </a:cubicBezTo>
                <a:cubicBezTo>
                  <a:pt x="2145" y="2753"/>
                  <a:pt x="2145" y="2754"/>
                  <a:pt x="2145" y="2754"/>
                </a:cubicBezTo>
                <a:cubicBezTo>
                  <a:pt x="2144" y="2753"/>
                  <a:pt x="2144" y="2753"/>
                  <a:pt x="2144" y="2752"/>
                </a:cubicBezTo>
                <a:cubicBezTo>
                  <a:pt x="2142" y="2748"/>
                  <a:pt x="2136" y="2740"/>
                  <a:pt x="2134" y="2734"/>
                </a:cubicBezTo>
                <a:cubicBezTo>
                  <a:pt x="2133" y="2732"/>
                  <a:pt x="2133" y="2730"/>
                  <a:pt x="2134" y="2729"/>
                </a:cubicBezTo>
                <a:cubicBezTo>
                  <a:pt x="2136" y="2726"/>
                  <a:pt x="2154" y="2731"/>
                  <a:pt x="2160" y="2732"/>
                </a:cubicBezTo>
                <a:cubicBezTo>
                  <a:pt x="2160" y="2732"/>
                  <a:pt x="2160" y="2732"/>
                  <a:pt x="2160" y="2732"/>
                </a:cubicBezTo>
                <a:cubicBezTo>
                  <a:pt x="2157" y="2737"/>
                  <a:pt x="2153" y="2742"/>
                  <a:pt x="2149" y="2747"/>
                </a:cubicBezTo>
                <a:close/>
                <a:moveTo>
                  <a:pt x="2187" y="2722"/>
                </a:moveTo>
                <a:cubicBezTo>
                  <a:pt x="2181" y="2723"/>
                  <a:pt x="2176" y="2724"/>
                  <a:pt x="2171" y="2724"/>
                </a:cubicBezTo>
                <a:cubicBezTo>
                  <a:pt x="2170" y="2724"/>
                  <a:pt x="2170" y="2724"/>
                  <a:pt x="2170" y="2724"/>
                </a:cubicBezTo>
                <a:cubicBezTo>
                  <a:pt x="2167" y="2723"/>
                  <a:pt x="2161" y="2721"/>
                  <a:pt x="2156" y="2719"/>
                </a:cubicBezTo>
                <a:cubicBezTo>
                  <a:pt x="2166" y="2720"/>
                  <a:pt x="2177" y="2721"/>
                  <a:pt x="2187" y="2722"/>
                </a:cubicBezTo>
                <a:cubicBezTo>
                  <a:pt x="2188" y="2722"/>
                  <a:pt x="2188" y="2722"/>
                  <a:pt x="2188" y="2722"/>
                </a:cubicBezTo>
                <a:cubicBezTo>
                  <a:pt x="2188" y="2722"/>
                  <a:pt x="2187" y="2722"/>
                  <a:pt x="2187" y="2722"/>
                </a:cubicBezTo>
                <a:close/>
                <a:moveTo>
                  <a:pt x="2238" y="2646"/>
                </a:moveTo>
                <a:cubicBezTo>
                  <a:pt x="2238" y="2646"/>
                  <a:pt x="2239" y="2646"/>
                  <a:pt x="2239" y="2646"/>
                </a:cubicBezTo>
                <a:cubicBezTo>
                  <a:pt x="2239" y="2646"/>
                  <a:pt x="2238" y="2646"/>
                  <a:pt x="2238" y="2646"/>
                </a:cubicBezTo>
                <a:cubicBezTo>
                  <a:pt x="2235" y="2646"/>
                  <a:pt x="2232" y="2647"/>
                  <a:pt x="2230" y="2647"/>
                </a:cubicBezTo>
                <a:cubicBezTo>
                  <a:pt x="2229" y="2647"/>
                  <a:pt x="2229" y="2647"/>
                  <a:pt x="2229" y="2647"/>
                </a:cubicBezTo>
                <a:cubicBezTo>
                  <a:pt x="2227" y="2647"/>
                  <a:pt x="2225" y="2646"/>
                  <a:pt x="2222" y="2645"/>
                </a:cubicBezTo>
                <a:cubicBezTo>
                  <a:pt x="2227" y="2645"/>
                  <a:pt x="2233" y="2645"/>
                  <a:pt x="2238" y="2646"/>
                </a:cubicBezTo>
                <a:close/>
                <a:moveTo>
                  <a:pt x="2210" y="2651"/>
                </a:moveTo>
                <a:cubicBezTo>
                  <a:pt x="2211" y="2649"/>
                  <a:pt x="2221" y="2651"/>
                  <a:pt x="2224" y="2652"/>
                </a:cubicBezTo>
                <a:cubicBezTo>
                  <a:pt x="2224" y="2652"/>
                  <a:pt x="2224" y="2652"/>
                  <a:pt x="2224" y="2652"/>
                </a:cubicBezTo>
                <a:cubicBezTo>
                  <a:pt x="2223" y="2654"/>
                  <a:pt x="2221" y="2657"/>
                  <a:pt x="2219" y="2660"/>
                </a:cubicBezTo>
                <a:cubicBezTo>
                  <a:pt x="2218" y="2661"/>
                  <a:pt x="2218" y="2662"/>
                  <a:pt x="2217" y="2663"/>
                </a:cubicBezTo>
                <a:cubicBezTo>
                  <a:pt x="2217" y="2663"/>
                  <a:pt x="2217" y="2663"/>
                  <a:pt x="2217" y="2664"/>
                </a:cubicBezTo>
                <a:cubicBezTo>
                  <a:pt x="2217" y="2663"/>
                  <a:pt x="2216" y="2663"/>
                  <a:pt x="2216" y="2663"/>
                </a:cubicBezTo>
                <a:cubicBezTo>
                  <a:pt x="2215" y="2661"/>
                  <a:pt x="2212" y="2657"/>
                  <a:pt x="2210" y="2654"/>
                </a:cubicBezTo>
                <a:cubicBezTo>
                  <a:pt x="2210" y="2653"/>
                  <a:pt x="2210" y="2652"/>
                  <a:pt x="2210" y="2651"/>
                </a:cubicBezTo>
                <a:close/>
                <a:moveTo>
                  <a:pt x="2214" y="2668"/>
                </a:moveTo>
                <a:cubicBezTo>
                  <a:pt x="2215" y="2669"/>
                  <a:pt x="2215" y="2670"/>
                  <a:pt x="2216" y="2671"/>
                </a:cubicBezTo>
                <a:cubicBezTo>
                  <a:pt x="2216" y="2672"/>
                  <a:pt x="2216" y="2672"/>
                  <a:pt x="2216" y="2673"/>
                </a:cubicBezTo>
                <a:cubicBezTo>
                  <a:pt x="2214" y="2674"/>
                  <a:pt x="2211" y="2676"/>
                  <a:pt x="2210" y="2677"/>
                </a:cubicBezTo>
                <a:cubicBezTo>
                  <a:pt x="2210" y="2677"/>
                  <a:pt x="2210" y="2677"/>
                  <a:pt x="2210" y="2677"/>
                </a:cubicBezTo>
                <a:cubicBezTo>
                  <a:pt x="2206" y="2673"/>
                  <a:pt x="2204" y="2668"/>
                  <a:pt x="2203" y="2663"/>
                </a:cubicBezTo>
                <a:cubicBezTo>
                  <a:pt x="2203" y="2659"/>
                  <a:pt x="2202" y="2655"/>
                  <a:pt x="2202" y="2652"/>
                </a:cubicBezTo>
                <a:cubicBezTo>
                  <a:pt x="2206" y="2656"/>
                  <a:pt x="2211" y="2662"/>
                  <a:pt x="2214" y="2668"/>
                </a:cubicBezTo>
                <a:close/>
                <a:moveTo>
                  <a:pt x="2199" y="2668"/>
                </a:moveTo>
                <a:cubicBezTo>
                  <a:pt x="2201" y="2673"/>
                  <a:pt x="2203" y="2677"/>
                  <a:pt x="2206" y="2681"/>
                </a:cubicBezTo>
                <a:cubicBezTo>
                  <a:pt x="2206" y="2681"/>
                  <a:pt x="2206" y="2681"/>
                  <a:pt x="2206" y="2681"/>
                </a:cubicBezTo>
                <a:cubicBezTo>
                  <a:pt x="2205" y="2684"/>
                  <a:pt x="2204" y="2687"/>
                  <a:pt x="2203" y="2690"/>
                </a:cubicBezTo>
                <a:cubicBezTo>
                  <a:pt x="2203" y="2695"/>
                  <a:pt x="2205" y="2700"/>
                  <a:pt x="2209" y="2703"/>
                </a:cubicBezTo>
                <a:cubicBezTo>
                  <a:pt x="2209" y="2705"/>
                  <a:pt x="2209" y="2705"/>
                  <a:pt x="2209" y="2707"/>
                </a:cubicBezTo>
                <a:cubicBezTo>
                  <a:pt x="2206" y="2709"/>
                  <a:pt x="2204" y="2711"/>
                  <a:pt x="2202" y="2713"/>
                </a:cubicBezTo>
                <a:cubicBezTo>
                  <a:pt x="2201" y="2713"/>
                  <a:pt x="2201" y="2713"/>
                  <a:pt x="2200" y="2713"/>
                </a:cubicBezTo>
                <a:cubicBezTo>
                  <a:pt x="2173" y="2712"/>
                  <a:pt x="2145" y="2708"/>
                  <a:pt x="2118" y="2703"/>
                </a:cubicBezTo>
                <a:cubicBezTo>
                  <a:pt x="2118" y="2703"/>
                  <a:pt x="2117" y="2702"/>
                  <a:pt x="2117" y="2701"/>
                </a:cubicBezTo>
                <a:cubicBezTo>
                  <a:pt x="2141" y="2682"/>
                  <a:pt x="2164" y="2662"/>
                  <a:pt x="2186" y="2641"/>
                </a:cubicBezTo>
                <a:cubicBezTo>
                  <a:pt x="2186" y="2642"/>
                  <a:pt x="2187" y="2642"/>
                  <a:pt x="2187" y="2642"/>
                </a:cubicBezTo>
                <a:cubicBezTo>
                  <a:pt x="2189" y="2643"/>
                  <a:pt x="2192" y="2643"/>
                  <a:pt x="2194" y="2644"/>
                </a:cubicBezTo>
                <a:cubicBezTo>
                  <a:pt x="2194" y="2644"/>
                  <a:pt x="2194" y="2645"/>
                  <a:pt x="2195" y="2645"/>
                </a:cubicBezTo>
                <a:cubicBezTo>
                  <a:pt x="2198" y="2652"/>
                  <a:pt x="2197" y="2661"/>
                  <a:pt x="2199" y="2668"/>
                </a:cubicBezTo>
                <a:close/>
                <a:moveTo>
                  <a:pt x="2302" y="2540"/>
                </a:moveTo>
                <a:cubicBezTo>
                  <a:pt x="2306" y="2543"/>
                  <a:pt x="2307" y="2549"/>
                  <a:pt x="2304" y="2554"/>
                </a:cubicBezTo>
                <a:cubicBezTo>
                  <a:pt x="2301" y="2558"/>
                  <a:pt x="2295" y="2559"/>
                  <a:pt x="2290" y="2556"/>
                </a:cubicBezTo>
                <a:cubicBezTo>
                  <a:pt x="2286" y="2553"/>
                  <a:pt x="2285" y="2546"/>
                  <a:pt x="2288" y="2542"/>
                </a:cubicBezTo>
                <a:cubicBezTo>
                  <a:pt x="2291" y="2538"/>
                  <a:pt x="2297" y="2537"/>
                  <a:pt x="2302" y="2540"/>
                </a:cubicBezTo>
                <a:close/>
                <a:moveTo>
                  <a:pt x="2441" y="2394"/>
                </a:moveTo>
                <a:cubicBezTo>
                  <a:pt x="2439" y="2396"/>
                  <a:pt x="2436" y="2398"/>
                  <a:pt x="2434" y="2400"/>
                </a:cubicBezTo>
                <a:cubicBezTo>
                  <a:pt x="2434" y="2400"/>
                  <a:pt x="2434" y="2400"/>
                  <a:pt x="2434" y="2400"/>
                </a:cubicBezTo>
                <a:cubicBezTo>
                  <a:pt x="2430" y="2395"/>
                  <a:pt x="2427" y="2390"/>
                  <a:pt x="2426" y="2384"/>
                </a:cubicBezTo>
                <a:cubicBezTo>
                  <a:pt x="2425" y="2380"/>
                  <a:pt x="2424" y="2375"/>
                  <a:pt x="2424" y="2371"/>
                </a:cubicBezTo>
                <a:cubicBezTo>
                  <a:pt x="2429" y="2376"/>
                  <a:pt x="2435" y="2382"/>
                  <a:pt x="2439" y="2389"/>
                </a:cubicBezTo>
                <a:cubicBezTo>
                  <a:pt x="2440" y="2390"/>
                  <a:pt x="2440" y="2391"/>
                  <a:pt x="2441" y="2392"/>
                </a:cubicBezTo>
                <a:cubicBezTo>
                  <a:pt x="2441" y="2393"/>
                  <a:pt x="2442" y="2394"/>
                  <a:pt x="2441" y="2394"/>
                </a:cubicBezTo>
                <a:close/>
                <a:moveTo>
                  <a:pt x="2444" y="2379"/>
                </a:moveTo>
                <a:cubicBezTo>
                  <a:pt x="2443" y="2381"/>
                  <a:pt x="2442" y="2382"/>
                  <a:pt x="2442" y="2383"/>
                </a:cubicBezTo>
                <a:cubicBezTo>
                  <a:pt x="2442" y="2383"/>
                  <a:pt x="2442" y="2383"/>
                  <a:pt x="2442" y="2384"/>
                </a:cubicBezTo>
                <a:cubicBezTo>
                  <a:pt x="2441" y="2383"/>
                  <a:pt x="2441" y="2383"/>
                  <a:pt x="2441" y="2383"/>
                </a:cubicBezTo>
                <a:cubicBezTo>
                  <a:pt x="2440" y="2380"/>
                  <a:pt x="2435" y="2376"/>
                  <a:pt x="2434" y="2373"/>
                </a:cubicBezTo>
                <a:cubicBezTo>
                  <a:pt x="2433" y="2371"/>
                  <a:pt x="2433" y="2370"/>
                  <a:pt x="2433" y="2369"/>
                </a:cubicBezTo>
                <a:cubicBezTo>
                  <a:pt x="2434" y="2367"/>
                  <a:pt x="2446" y="2369"/>
                  <a:pt x="2449" y="2369"/>
                </a:cubicBezTo>
                <a:cubicBezTo>
                  <a:pt x="2449" y="2369"/>
                  <a:pt x="2450" y="2369"/>
                  <a:pt x="2450" y="2369"/>
                </a:cubicBezTo>
                <a:cubicBezTo>
                  <a:pt x="2448" y="2373"/>
                  <a:pt x="2446" y="2376"/>
                  <a:pt x="2444" y="2379"/>
                </a:cubicBezTo>
                <a:close/>
                <a:moveTo>
                  <a:pt x="2465" y="2362"/>
                </a:moveTo>
                <a:cubicBezTo>
                  <a:pt x="2462" y="2362"/>
                  <a:pt x="2458" y="2363"/>
                  <a:pt x="2455" y="2363"/>
                </a:cubicBezTo>
                <a:cubicBezTo>
                  <a:pt x="2455" y="2363"/>
                  <a:pt x="2455" y="2363"/>
                  <a:pt x="2455" y="2364"/>
                </a:cubicBezTo>
                <a:cubicBezTo>
                  <a:pt x="2453" y="2364"/>
                  <a:pt x="2449" y="2363"/>
                  <a:pt x="2446" y="2362"/>
                </a:cubicBezTo>
                <a:cubicBezTo>
                  <a:pt x="2452" y="2362"/>
                  <a:pt x="2459" y="2362"/>
                  <a:pt x="2465" y="2361"/>
                </a:cubicBezTo>
                <a:cubicBezTo>
                  <a:pt x="2465" y="2361"/>
                  <a:pt x="2466" y="2361"/>
                  <a:pt x="2466" y="2361"/>
                </a:cubicBezTo>
                <a:cubicBezTo>
                  <a:pt x="2465" y="2362"/>
                  <a:pt x="2465" y="2362"/>
                  <a:pt x="2465" y="2362"/>
                </a:cubicBezTo>
                <a:close/>
                <a:moveTo>
                  <a:pt x="2473" y="2355"/>
                </a:moveTo>
                <a:cubicBezTo>
                  <a:pt x="2473" y="2355"/>
                  <a:pt x="2473" y="2355"/>
                  <a:pt x="2472" y="2355"/>
                </a:cubicBezTo>
                <a:cubicBezTo>
                  <a:pt x="2456" y="2356"/>
                  <a:pt x="2439" y="2356"/>
                  <a:pt x="2422" y="2355"/>
                </a:cubicBezTo>
                <a:cubicBezTo>
                  <a:pt x="2420" y="2353"/>
                  <a:pt x="2419" y="2351"/>
                  <a:pt x="2417" y="2349"/>
                </a:cubicBezTo>
                <a:cubicBezTo>
                  <a:pt x="2415" y="2347"/>
                  <a:pt x="2414" y="2346"/>
                  <a:pt x="2413" y="2345"/>
                </a:cubicBezTo>
                <a:cubicBezTo>
                  <a:pt x="2416" y="2340"/>
                  <a:pt x="2419" y="2334"/>
                  <a:pt x="2421" y="2328"/>
                </a:cubicBezTo>
                <a:cubicBezTo>
                  <a:pt x="2478" y="2349"/>
                  <a:pt x="2478" y="2349"/>
                  <a:pt x="2478" y="2349"/>
                </a:cubicBezTo>
                <a:cubicBezTo>
                  <a:pt x="2477" y="2351"/>
                  <a:pt x="2475" y="2353"/>
                  <a:pt x="2473" y="2355"/>
                </a:cubicBezTo>
                <a:close/>
                <a:moveTo>
                  <a:pt x="2570" y="2349"/>
                </a:moveTo>
                <a:cubicBezTo>
                  <a:pt x="2530" y="2335"/>
                  <a:pt x="2530" y="2335"/>
                  <a:pt x="2530" y="2335"/>
                </a:cubicBezTo>
                <a:cubicBezTo>
                  <a:pt x="2536" y="2318"/>
                  <a:pt x="2536" y="2318"/>
                  <a:pt x="2536" y="2318"/>
                </a:cubicBezTo>
                <a:cubicBezTo>
                  <a:pt x="2576" y="2332"/>
                  <a:pt x="2576" y="2332"/>
                  <a:pt x="2576" y="2332"/>
                </a:cubicBezTo>
                <a:lnTo>
                  <a:pt x="2570" y="2349"/>
                </a:lnTo>
                <a:close/>
                <a:moveTo>
                  <a:pt x="2625" y="2370"/>
                </a:moveTo>
                <a:cubicBezTo>
                  <a:pt x="2585" y="2355"/>
                  <a:pt x="2585" y="2355"/>
                  <a:pt x="2585" y="2355"/>
                </a:cubicBezTo>
                <a:cubicBezTo>
                  <a:pt x="2591" y="2338"/>
                  <a:pt x="2591" y="2338"/>
                  <a:pt x="2591" y="2338"/>
                </a:cubicBezTo>
                <a:cubicBezTo>
                  <a:pt x="2631" y="2353"/>
                  <a:pt x="2631" y="2353"/>
                  <a:pt x="2631" y="2353"/>
                </a:cubicBezTo>
                <a:lnTo>
                  <a:pt x="2625" y="2370"/>
                </a:lnTo>
                <a:close/>
                <a:moveTo>
                  <a:pt x="2597" y="2323"/>
                </a:moveTo>
                <a:cubicBezTo>
                  <a:pt x="2603" y="2306"/>
                  <a:pt x="2603" y="2306"/>
                  <a:pt x="2603" y="2306"/>
                </a:cubicBezTo>
                <a:cubicBezTo>
                  <a:pt x="2643" y="2320"/>
                  <a:pt x="2643" y="2320"/>
                  <a:pt x="2643" y="2320"/>
                </a:cubicBezTo>
                <a:cubicBezTo>
                  <a:pt x="2637" y="2338"/>
                  <a:pt x="2637" y="2338"/>
                  <a:pt x="2637" y="2338"/>
                </a:cubicBezTo>
                <a:lnTo>
                  <a:pt x="2597" y="2323"/>
                </a:lnTo>
                <a:close/>
                <a:moveTo>
                  <a:pt x="2680" y="2390"/>
                </a:moveTo>
                <a:cubicBezTo>
                  <a:pt x="2640" y="2375"/>
                  <a:pt x="2640" y="2375"/>
                  <a:pt x="2640" y="2375"/>
                </a:cubicBezTo>
                <a:cubicBezTo>
                  <a:pt x="2646" y="2358"/>
                  <a:pt x="2646" y="2358"/>
                  <a:pt x="2646" y="2358"/>
                </a:cubicBezTo>
                <a:cubicBezTo>
                  <a:pt x="2686" y="2373"/>
                  <a:pt x="2686" y="2373"/>
                  <a:pt x="2686" y="2373"/>
                </a:cubicBezTo>
                <a:lnTo>
                  <a:pt x="2680" y="2390"/>
                </a:lnTo>
                <a:close/>
                <a:moveTo>
                  <a:pt x="2692" y="2358"/>
                </a:moveTo>
                <a:cubicBezTo>
                  <a:pt x="2652" y="2343"/>
                  <a:pt x="2652" y="2343"/>
                  <a:pt x="2652" y="2343"/>
                </a:cubicBezTo>
                <a:cubicBezTo>
                  <a:pt x="2658" y="2326"/>
                  <a:pt x="2658" y="2326"/>
                  <a:pt x="2658" y="2326"/>
                </a:cubicBezTo>
                <a:cubicBezTo>
                  <a:pt x="2698" y="2341"/>
                  <a:pt x="2698" y="2341"/>
                  <a:pt x="2698" y="2341"/>
                </a:cubicBezTo>
                <a:lnTo>
                  <a:pt x="2692" y="2358"/>
                </a:lnTo>
                <a:close/>
                <a:moveTo>
                  <a:pt x="2682" y="2262"/>
                </a:moveTo>
                <a:cubicBezTo>
                  <a:pt x="2722" y="2277"/>
                  <a:pt x="2722" y="2277"/>
                  <a:pt x="2722" y="2277"/>
                </a:cubicBezTo>
                <a:cubicBezTo>
                  <a:pt x="2715" y="2294"/>
                  <a:pt x="2715" y="2294"/>
                  <a:pt x="2715" y="2294"/>
                </a:cubicBezTo>
                <a:cubicBezTo>
                  <a:pt x="2675" y="2279"/>
                  <a:pt x="2675" y="2279"/>
                  <a:pt x="2675" y="2279"/>
                </a:cubicBezTo>
                <a:lnTo>
                  <a:pt x="2682" y="2262"/>
                </a:lnTo>
                <a:close/>
                <a:moveTo>
                  <a:pt x="2710" y="2309"/>
                </a:moveTo>
                <a:cubicBezTo>
                  <a:pt x="2704" y="2326"/>
                  <a:pt x="2704" y="2326"/>
                  <a:pt x="2704" y="2326"/>
                </a:cubicBezTo>
                <a:cubicBezTo>
                  <a:pt x="2663" y="2311"/>
                  <a:pt x="2663" y="2311"/>
                  <a:pt x="2663" y="2311"/>
                </a:cubicBezTo>
                <a:cubicBezTo>
                  <a:pt x="2670" y="2294"/>
                  <a:pt x="2670" y="2294"/>
                  <a:pt x="2670" y="2294"/>
                </a:cubicBezTo>
                <a:lnTo>
                  <a:pt x="2710" y="2309"/>
                </a:lnTo>
                <a:close/>
                <a:moveTo>
                  <a:pt x="2626" y="2242"/>
                </a:moveTo>
                <a:cubicBezTo>
                  <a:pt x="2666" y="2257"/>
                  <a:pt x="2666" y="2257"/>
                  <a:pt x="2666" y="2257"/>
                </a:cubicBezTo>
                <a:cubicBezTo>
                  <a:pt x="2660" y="2274"/>
                  <a:pt x="2660" y="2274"/>
                  <a:pt x="2660" y="2274"/>
                </a:cubicBezTo>
                <a:cubicBezTo>
                  <a:pt x="2620" y="2259"/>
                  <a:pt x="2620" y="2259"/>
                  <a:pt x="2620" y="2259"/>
                </a:cubicBezTo>
                <a:lnTo>
                  <a:pt x="2626" y="2242"/>
                </a:lnTo>
                <a:close/>
                <a:moveTo>
                  <a:pt x="2655" y="2289"/>
                </a:moveTo>
                <a:cubicBezTo>
                  <a:pt x="2648" y="2306"/>
                  <a:pt x="2648" y="2306"/>
                  <a:pt x="2648" y="2306"/>
                </a:cubicBezTo>
                <a:cubicBezTo>
                  <a:pt x="2608" y="2291"/>
                  <a:pt x="2608" y="2291"/>
                  <a:pt x="2608" y="2291"/>
                </a:cubicBezTo>
                <a:cubicBezTo>
                  <a:pt x="2614" y="2274"/>
                  <a:pt x="2614" y="2274"/>
                  <a:pt x="2614" y="2274"/>
                </a:cubicBezTo>
                <a:lnTo>
                  <a:pt x="2655" y="2289"/>
                </a:lnTo>
                <a:close/>
                <a:moveTo>
                  <a:pt x="2571" y="2222"/>
                </a:moveTo>
                <a:cubicBezTo>
                  <a:pt x="2611" y="2236"/>
                  <a:pt x="2611" y="2236"/>
                  <a:pt x="2611" y="2236"/>
                </a:cubicBezTo>
                <a:cubicBezTo>
                  <a:pt x="2605" y="2253"/>
                  <a:pt x="2605" y="2253"/>
                  <a:pt x="2605" y="2253"/>
                </a:cubicBezTo>
                <a:cubicBezTo>
                  <a:pt x="2565" y="2239"/>
                  <a:pt x="2565" y="2239"/>
                  <a:pt x="2565" y="2239"/>
                </a:cubicBezTo>
                <a:lnTo>
                  <a:pt x="2571" y="2222"/>
                </a:lnTo>
                <a:close/>
                <a:moveTo>
                  <a:pt x="2559" y="2254"/>
                </a:moveTo>
                <a:cubicBezTo>
                  <a:pt x="2599" y="2269"/>
                  <a:pt x="2599" y="2269"/>
                  <a:pt x="2599" y="2269"/>
                </a:cubicBezTo>
                <a:cubicBezTo>
                  <a:pt x="2593" y="2286"/>
                  <a:pt x="2593" y="2286"/>
                  <a:pt x="2593" y="2286"/>
                </a:cubicBezTo>
                <a:cubicBezTo>
                  <a:pt x="2553" y="2271"/>
                  <a:pt x="2553" y="2271"/>
                  <a:pt x="2553" y="2271"/>
                </a:cubicBezTo>
                <a:lnTo>
                  <a:pt x="2559" y="2254"/>
                </a:lnTo>
                <a:close/>
                <a:moveTo>
                  <a:pt x="2548" y="2285"/>
                </a:moveTo>
                <a:cubicBezTo>
                  <a:pt x="2588" y="2300"/>
                  <a:pt x="2588" y="2300"/>
                  <a:pt x="2588" y="2300"/>
                </a:cubicBezTo>
                <a:cubicBezTo>
                  <a:pt x="2581" y="2317"/>
                  <a:pt x="2581" y="2317"/>
                  <a:pt x="2581" y="2317"/>
                </a:cubicBezTo>
                <a:cubicBezTo>
                  <a:pt x="2541" y="2303"/>
                  <a:pt x="2541" y="2303"/>
                  <a:pt x="2541" y="2303"/>
                </a:cubicBezTo>
                <a:lnTo>
                  <a:pt x="2548" y="2285"/>
                </a:lnTo>
                <a:close/>
                <a:moveTo>
                  <a:pt x="2574" y="2130"/>
                </a:moveTo>
                <a:cubicBezTo>
                  <a:pt x="2570" y="2147"/>
                  <a:pt x="2559" y="2159"/>
                  <a:pt x="2548" y="2157"/>
                </a:cubicBezTo>
                <a:cubicBezTo>
                  <a:pt x="2538" y="2155"/>
                  <a:pt x="2532" y="2139"/>
                  <a:pt x="2536" y="2122"/>
                </a:cubicBezTo>
                <a:cubicBezTo>
                  <a:pt x="2539" y="2105"/>
                  <a:pt x="2551" y="2092"/>
                  <a:pt x="2561" y="2094"/>
                </a:cubicBezTo>
                <a:cubicBezTo>
                  <a:pt x="2572" y="2096"/>
                  <a:pt x="2577" y="2112"/>
                  <a:pt x="2574" y="2130"/>
                </a:cubicBezTo>
                <a:close/>
                <a:moveTo>
                  <a:pt x="2566" y="2071"/>
                </a:moveTo>
                <a:cubicBezTo>
                  <a:pt x="2555" y="2069"/>
                  <a:pt x="2550" y="2053"/>
                  <a:pt x="2553" y="2036"/>
                </a:cubicBezTo>
                <a:cubicBezTo>
                  <a:pt x="2557" y="2018"/>
                  <a:pt x="2568" y="2006"/>
                  <a:pt x="2579" y="2008"/>
                </a:cubicBezTo>
                <a:cubicBezTo>
                  <a:pt x="2589" y="2010"/>
                  <a:pt x="2595" y="2026"/>
                  <a:pt x="2591" y="2044"/>
                </a:cubicBezTo>
                <a:cubicBezTo>
                  <a:pt x="2588" y="2061"/>
                  <a:pt x="2576" y="2073"/>
                  <a:pt x="2566" y="2071"/>
                </a:cubicBezTo>
                <a:close/>
                <a:moveTo>
                  <a:pt x="2627" y="2140"/>
                </a:moveTo>
                <a:cubicBezTo>
                  <a:pt x="2624" y="2158"/>
                  <a:pt x="2612" y="2170"/>
                  <a:pt x="2602" y="2168"/>
                </a:cubicBezTo>
                <a:cubicBezTo>
                  <a:pt x="2591" y="2166"/>
                  <a:pt x="2585" y="2150"/>
                  <a:pt x="2589" y="2133"/>
                </a:cubicBezTo>
                <a:cubicBezTo>
                  <a:pt x="2593" y="2115"/>
                  <a:pt x="2604" y="2103"/>
                  <a:pt x="2614" y="2105"/>
                </a:cubicBezTo>
                <a:cubicBezTo>
                  <a:pt x="2625" y="2107"/>
                  <a:pt x="2631" y="2123"/>
                  <a:pt x="2627" y="2140"/>
                </a:cubicBezTo>
                <a:close/>
                <a:moveTo>
                  <a:pt x="2619" y="2082"/>
                </a:moveTo>
                <a:cubicBezTo>
                  <a:pt x="2609" y="2080"/>
                  <a:pt x="2603" y="2064"/>
                  <a:pt x="2606" y="2047"/>
                </a:cubicBezTo>
                <a:cubicBezTo>
                  <a:pt x="2610" y="2029"/>
                  <a:pt x="2621" y="2017"/>
                  <a:pt x="2632" y="2019"/>
                </a:cubicBezTo>
                <a:cubicBezTo>
                  <a:pt x="2642" y="2021"/>
                  <a:pt x="2648" y="2037"/>
                  <a:pt x="2645" y="2054"/>
                </a:cubicBezTo>
                <a:cubicBezTo>
                  <a:pt x="2641" y="2072"/>
                  <a:pt x="2630" y="2084"/>
                  <a:pt x="2619" y="2082"/>
                </a:cubicBezTo>
                <a:close/>
                <a:moveTo>
                  <a:pt x="2681" y="2151"/>
                </a:moveTo>
                <a:cubicBezTo>
                  <a:pt x="2677" y="2169"/>
                  <a:pt x="2666" y="2181"/>
                  <a:pt x="2655" y="2179"/>
                </a:cubicBezTo>
                <a:cubicBezTo>
                  <a:pt x="2645" y="2177"/>
                  <a:pt x="2639" y="2161"/>
                  <a:pt x="2642" y="2144"/>
                </a:cubicBezTo>
                <a:cubicBezTo>
                  <a:pt x="2646" y="2126"/>
                  <a:pt x="2657" y="2114"/>
                  <a:pt x="2668" y="2116"/>
                </a:cubicBezTo>
                <a:cubicBezTo>
                  <a:pt x="2678" y="2118"/>
                  <a:pt x="2684" y="2134"/>
                  <a:pt x="2681" y="2151"/>
                </a:cubicBezTo>
                <a:close/>
                <a:moveTo>
                  <a:pt x="2673" y="2093"/>
                </a:moveTo>
                <a:cubicBezTo>
                  <a:pt x="2662" y="2091"/>
                  <a:pt x="2656" y="2075"/>
                  <a:pt x="2660" y="2057"/>
                </a:cubicBezTo>
                <a:cubicBezTo>
                  <a:pt x="2663" y="2040"/>
                  <a:pt x="2675" y="2028"/>
                  <a:pt x="2685" y="2030"/>
                </a:cubicBezTo>
                <a:cubicBezTo>
                  <a:pt x="2696" y="2032"/>
                  <a:pt x="2702" y="2048"/>
                  <a:pt x="2698" y="2065"/>
                </a:cubicBezTo>
                <a:cubicBezTo>
                  <a:pt x="2695" y="2082"/>
                  <a:pt x="2683" y="2095"/>
                  <a:pt x="2673" y="2093"/>
                </a:cubicBezTo>
                <a:close/>
                <a:moveTo>
                  <a:pt x="2734" y="2162"/>
                </a:moveTo>
                <a:cubicBezTo>
                  <a:pt x="2730" y="2179"/>
                  <a:pt x="2719" y="2192"/>
                  <a:pt x="2709" y="2190"/>
                </a:cubicBezTo>
                <a:cubicBezTo>
                  <a:pt x="2698" y="2187"/>
                  <a:pt x="2692" y="2172"/>
                  <a:pt x="2696" y="2154"/>
                </a:cubicBezTo>
                <a:cubicBezTo>
                  <a:pt x="2699" y="2137"/>
                  <a:pt x="2711" y="2125"/>
                  <a:pt x="2721" y="2127"/>
                </a:cubicBezTo>
                <a:cubicBezTo>
                  <a:pt x="2732" y="2129"/>
                  <a:pt x="2738" y="2145"/>
                  <a:pt x="2734" y="2162"/>
                </a:cubicBezTo>
                <a:close/>
                <a:moveTo>
                  <a:pt x="2726" y="2104"/>
                </a:moveTo>
                <a:cubicBezTo>
                  <a:pt x="2715" y="2101"/>
                  <a:pt x="2710" y="2086"/>
                  <a:pt x="2713" y="2068"/>
                </a:cubicBezTo>
                <a:cubicBezTo>
                  <a:pt x="2717" y="2051"/>
                  <a:pt x="2728" y="2039"/>
                  <a:pt x="2739" y="2041"/>
                </a:cubicBezTo>
                <a:cubicBezTo>
                  <a:pt x="2749" y="2043"/>
                  <a:pt x="2755" y="2059"/>
                  <a:pt x="2751" y="2076"/>
                </a:cubicBezTo>
                <a:cubicBezTo>
                  <a:pt x="2748" y="2093"/>
                  <a:pt x="2737" y="2106"/>
                  <a:pt x="2726" y="2104"/>
                </a:cubicBezTo>
                <a:close/>
                <a:moveTo>
                  <a:pt x="2787" y="2173"/>
                </a:moveTo>
                <a:cubicBezTo>
                  <a:pt x="2784" y="2190"/>
                  <a:pt x="2772" y="2203"/>
                  <a:pt x="2762" y="2200"/>
                </a:cubicBezTo>
                <a:cubicBezTo>
                  <a:pt x="2751" y="2198"/>
                  <a:pt x="2746" y="2183"/>
                  <a:pt x="2749" y="2165"/>
                </a:cubicBezTo>
                <a:cubicBezTo>
                  <a:pt x="2753" y="2148"/>
                  <a:pt x="2764" y="2135"/>
                  <a:pt x="2775" y="2138"/>
                </a:cubicBezTo>
                <a:cubicBezTo>
                  <a:pt x="2785" y="2140"/>
                  <a:pt x="2791" y="2156"/>
                  <a:pt x="2787" y="2173"/>
                </a:cubicBezTo>
                <a:close/>
                <a:moveTo>
                  <a:pt x="2779" y="2114"/>
                </a:moveTo>
                <a:cubicBezTo>
                  <a:pt x="2769" y="2112"/>
                  <a:pt x="2763" y="2096"/>
                  <a:pt x="2767" y="2079"/>
                </a:cubicBezTo>
                <a:cubicBezTo>
                  <a:pt x="2770" y="2062"/>
                  <a:pt x="2782" y="2049"/>
                  <a:pt x="2792" y="2051"/>
                </a:cubicBezTo>
                <a:cubicBezTo>
                  <a:pt x="2803" y="2054"/>
                  <a:pt x="2808" y="2069"/>
                  <a:pt x="2805" y="2087"/>
                </a:cubicBezTo>
                <a:cubicBezTo>
                  <a:pt x="2801" y="2104"/>
                  <a:pt x="2790" y="2116"/>
                  <a:pt x="2779" y="2114"/>
                </a:cubicBezTo>
                <a:close/>
                <a:moveTo>
                  <a:pt x="2841" y="2184"/>
                </a:moveTo>
                <a:cubicBezTo>
                  <a:pt x="2837" y="2201"/>
                  <a:pt x="2826" y="2213"/>
                  <a:pt x="2815" y="2211"/>
                </a:cubicBezTo>
                <a:cubicBezTo>
                  <a:pt x="2805" y="2209"/>
                  <a:pt x="2799" y="2193"/>
                  <a:pt x="2803" y="2176"/>
                </a:cubicBezTo>
                <a:cubicBezTo>
                  <a:pt x="2806" y="2159"/>
                  <a:pt x="2818" y="2146"/>
                  <a:pt x="2828" y="2148"/>
                </a:cubicBezTo>
                <a:cubicBezTo>
                  <a:pt x="2839" y="2151"/>
                  <a:pt x="2844" y="2166"/>
                  <a:pt x="2841" y="2184"/>
                </a:cubicBezTo>
                <a:close/>
                <a:moveTo>
                  <a:pt x="2833" y="2125"/>
                </a:moveTo>
                <a:cubicBezTo>
                  <a:pt x="2822" y="2123"/>
                  <a:pt x="2817" y="2107"/>
                  <a:pt x="2820" y="2090"/>
                </a:cubicBezTo>
                <a:cubicBezTo>
                  <a:pt x="2824" y="2072"/>
                  <a:pt x="2835" y="2060"/>
                  <a:pt x="2846" y="2062"/>
                </a:cubicBezTo>
                <a:cubicBezTo>
                  <a:pt x="2856" y="2064"/>
                  <a:pt x="2862" y="2080"/>
                  <a:pt x="2858" y="2098"/>
                </a:cubicBezTo>
                <a:cubicBezTo>
                  <a:pt x="2855" y="2115"/>
                  <a:pt x="2843" y="2127"/>
                  <a:pt x="2833" y="2125"/>
                </a:cubicBezTo>
                <a:close/>
              </a:path>
            </a:pathLst>
          </a:custGeom>
          <a:solidFill>
            <a:srgbClr val="57D24E"/>
          </a:solidFill>
          <a:ln>
            <a:noFill/>
          </a:ln>
          <a:extLst/>
        </p:spPr>
        <p:txBody>
          <a:bodyPr/>
          <a:lstStyle/>
          <a:p>
            <a:endParaRPr lang="zh-HK" altLang="en-US" sz="1050"/>
          </a:p>
        </p:txBody>
      </p:sp>
      <p:grpSp>
        <p:nvGrpSpPr>
          <p:cNvPr id="2" name="群組 1"/>
          <p:cNvGrpSpPr/>
          <p:nvPr/>
        </p:nvGrpSpPr>
        <p:grpSpPr>
          <a:xfrm>
            <a:off x="1606287" y="2149161"/>
            <a:ext cx="5942287" cy="8209387"/>
            <a:chOff x="2160751" y="1646238"/>
            <a:chExt cx="7923049" cy="8209387"/>
          </a:xfrm>
          <a:solidFill>
            <a:schemeClr val="bg1">
              <a:lumMod val="75000"/>
            </a:schemeClr>
          </a:solidFill>
        </p:grpSpPr>
        <p:sp>
          <p:nvSpPr>
            <p:cNvPr id="16394" name="Freeform 17"/>
            <p:cNvSpPr>
              <a:spLocks noEditPoints="1"/>
            </p:cNvSpPr>
            <p:nvPr/>
          </p:nvSpPr>
          <p:spPr bwMode="auto">
            <a:xfrm>
              <a:off x="9471025" y="5162550"/>
              <a:ext cx="431800" cy="584200"/>
            </a:xfrm>
            <a:custGeom>
              <a:avLst/>
              <a:gdLst>
                <a:gd name="T0" fmla="*/ 2147483646 w 180"/>
                <a:gd name="T1" fmla="*/ 2147483646 h 243"/>
                <a:gd name="T2" fmla="*/ 2147483646 w 180"/>
                <a:gd name="T3" fmla="*/ 2147483646 h 243"/>
                <a:gd name="T4" fmla="*/ 2147483646 w 180"/>
                <a:gd name="T5" fmla="*/ 2147483646 h 243"/>
                <a:gd name="T6" fmla="*/ 2147483646 w 180"/>
                <a:gd name="T7" fmla="*/ 2147483646 h 243"/>
                <a:gd name="T8" fmla="*/ 2147483646 w 180"/>
                <a:gd name="T9" fmla="*/ 2147483646 h 243"/>
                <a:gd name="T10" fmla="*/ 2147483646 w 180"/>
                <a:gd name="T11" fmla="*/ 2147483646 h 243"/>
                <a:gd name="T12" fmla="*/ 2147483646 w 180"/>
                <a:gd name="T13" fmla="*/ 2147483646 h 243"/>
                <a:gd name="T14" fmla="*/ 2147483646 w 180"/>
                <a:gd name="T15" fmla="*/ 2147483646 h 243"/>
                <a:gd name="T16" fmla="*/ 2147483646 w 180"/>
                <a:gd name="T17" fmla="*/ 2147483646 h 243"/>
                <a:gd name="T18" fmla="*/ 2147483646 w 180"/>
                <a:gd name="T19" fmla="*/ 2147483646 h 243"/>
                <a:gd name="T20" fmla="*/ 2147483646 w 180"/>
                <a:gd name="T21" fmla="*/ 2147483646 h 243"/>
                <a:gd name="T22" fmla="*/ 2147483646 w 180"/>
                <a:gd name="T23" fmla="*/ 2147483646 h 243"/>
                <a:gd name="T24" fmla="*/ 2147483646 w 180"/>
                <a:gd name="T25" fmla="*/ 2147483646 h 243"/>
                <a:gd name="T26" fmla="*/ 2147483646 w 180"/>
                <a:gd name="T27" fmla="*/ 2147483646 h 243"/>
                <a:gd name="T28" fmla="*/ 2147483646 w 180"/>
                <a:gd name="T29" fmla="*/ 2147483646 h 243"/>
                <a:gd name="T30" fmla="*/ 2147483646 w 180"/>
                <a:gd name="T31" fmla="*/ 2147483646 h 243"/>
                <a:gd name="T32" fmla="*/ 2147483646 w 180"/>
                <a:gd name="T33" fmla="*/ 2147483646 h 243"/>
                <a:gd name="T34" fmla="*/ 2147483646 w 180"/>
                <a:gd name="T35" fmla="*/ 2147483646 h 243"/>
                <a:gd name="T36" fmla="*/ 2147483646 w 180"/>
                <a:gd name="T37" fmla="*/ 2147483646 h 243"/>
                <a:gd name="T38" fmla="*/ 2147483646 w 180"/>
                <a:gd name="T39" fmla="*/ 2147483646 h 243"/>
                <a:gd name="T40" fmla="*/ 2147483646 w 180"/>
                <a:gd name="T41" fmla="*/ 2147483646 h 24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0" h="243">
                  <a:moveTo>
                    <a:pt x="174" y="117"/>
                  </a:moveTo>
                  <a:cubicBezTo>
                    <a:pt x="172" y="111"/>
                    <a:pt x="170" y="105"/>
                    <a:pt x="167" y="101"/>
                  </a:cubicBezTo>
                  <a:cubicBezTo>
                    <a:pt x="167" y="101"/>
                    <a:pt x="167" y="100"/>
                    <a:pt x="167" y="100"/>
                  </a:cubicBezTo>
                  <a:cubicBezTo>
                    <a:pt x="160" y="91"/>
                    <a:pt x="151" y="84"/>
                    <a:pt x="140" y="80"/>
                  </a:cubicBezTo>
                  <a:cubicBezTo>
                    <a:pt x="144" y="72"/>
                    <a:pt x="146" y="62"/>
                    <a:pt x="144" y="53"/>
                  </a:cubicBezTo>
                  <a:cubicBezTo>
                    <a:pt x="138" y="31"/>
                    <a:pt x="116" y="17"/>
                    <a:pt x="94" y="22"/>
                  </a:cubicBezTo>
                  <a:cubicBezTo>
                    <a:pt x="91" y="23"/>
                    <a:pt x="89" y="24"/>
                    <a:pt x="87" y="25"/>
                  </a:cubicBezTo>
                  <a:cubicBezTo>
                    <a:pt x="77" y="9"/>
                    <a:pt x="58" y="0"/>
                    <a:pt x="38" y="4"/>
                  </a:cubicBezTo>
                  <a:cubicBezTo>
                    <a:pt x="15" y="10"/>
                    <a:pt x="0" y="34"/>
                    <a:pt x="5" y="58"/>
                  </a:cubicBezTo>
                  <a:cubicBezTo>
                    <a:pt x="6" y="60"/>
                    <a:pt x="6" y="62"/>
                    <a:pt x="7" y="64"/>
                  </a:cubicBezTo>
                  <a:cubicBezTo>
                    <a:pt x="24" y="134"/>
                    <a:pt x="24" y="134"/>
                    <a:pt x="24" y="134"/>
                  </a:cubicBezTo>
                  <a:cubicBezTo>
                    <a:pt x="24" y="134"/>
                    <a:pt x="24" y="134"/>
                    <a:pt x="24" y="134"/>
                  </a:cubicBezTo>
                  <a:cubicBezTo>
                    <a:pt x="38" y="193"/>
                    <a:pt x="38" y="193"/>
                    <a:pt x="38" y="193"/>
                  </a:cubicBezTo>
                  <a:cubicBezTo>
                    <a:pt x="38" y="195"/>
                    <a:pt x="38" y="197"/>
                    <a:pt x="39" y="199"/>
                  </a:cubicBezTo>
                  <a:cubicBezTo>
                    <a:pt x="45" y="226"/>
                    <a:pt x="72" y="243"/>
                    <a:pt x="100" y="237"/>
                  </a:cubicBezTo>
                  <a:cubicBezTo>
                    <a:pt x="126" y="230"/>
                    <a:pt x="143" y="204"/>
                    <a:pt x="138" y="177"/>
                  </a:cubicBezTo>
                  <a:cubicBezTo>
                    <a:pt x="164" y="170"/>
                    <a:pt x="180" y="143"/>
                    <a:pt x="174" y="117"/>
                  </a:cubicBezTo>
                  <a:close/>
                  <a:moveTo>
                    <a:pt x="84" y="98"/>
                  </a:moveTo>
                  <a:cubicBezTo>
                    <a:pt x="83" y="98"/>
                    <a:pt x="83" y="98"/>
                    <a:pt x="83" y="98"/>
                  </a:cubicBezTo>
                  <a:cubicBezTo>
                    <a:pt x="83" y="98"/>
                    <a:pt x="83" y="98"/>
                    <a:pt x="83" y="98"/>
                  </a:cubicBezTo>
                  <a:cubicBezTo>
                    <a:pt x="83" y="98"/>
                    <a:pt x="83" y="98"/>
                    <a:pt x="84" y="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2" name="Freeform 14"/>
            <p:cNvSpPr>
              <a:spLocks noEditPoints="1"/>
            </p:cNvSpPr>
            <p:nvPr/>
          </p:nvSpPr>
          <p:spPr bwMode="auto">
            <a:xfrm>
              <a:off x="2497138" y="5162550"/>
              <a:ext cx="290512" cy="561975"/>
            </a:xfrm>
            <a:custGeom>
              <a:avLst/>
              <a:gdLst>
                <a:gd name="T0" fmla="*/ 2147483646 w 121"/>
                <a:gd name="T1" fmla="*/ 2147483646 h 234"/>
                <a:gd name="T2" fmla="*/ 2147483646 w 121"/>
                <a:gd name="T3" fmla="*/ 2147483646 h 234"/>
                <a:gd name="T4" fmla="*/ 2147483646 w 121"/>
                <a:gd name="T5" fmla="*/ 2147483646 h 234"/>
                <a:gd name="T6" fmla="*/ 2147483646 w 121"/>
                <a:gd name="T7" fmla="*/ 2147483646 h 234"/>
                <a:gd name="T8" fmla="*/ 2147483646 w 121"/>
                <a:gd name="T9" fmla="*/ 2147483646 h 234"/>
                <a:gd name="T10" fmla="*/ 2147483646 w 121"/>
                <a:gd name="T11" fmla="*/ 2147483646 h 234"/>
                <a:gd name="T12" fmla="*/ 2147483646 w 121"/>
                <a:gd name="T13" fmla="*/ 2147483646 h 234"/>
                <a:gd name="T14" fmla="*/ 2147483646 w 121"/>
                <a:gd name="T15" fmla="*/ 2147483646 h 234"/>
                <a:gd name="T16" fmla="*/ 2147483646 w 121"/>
                <a:gd name="T17" fmla="*/ 2147483646 h 234"/>
                <a:gd name="T18" fmla="*/ 2147483646 w 121"/>
                <a:gd name="T19" fmla="*/ 2147483646 h 234"/>
                <a:gd name="T20" fmla="*/ 2147483646 w 121"/>
                <a:gd name="T21" fmla="*/ 2147483646 h 234"/>
                <a:gd name="T22" fmla="*/ 2147483646 w 121"/>
                <a:gd name="T23" fmla="*/ 2147483646 h 234"/>
                <a:gd name="T24" fmla="*/ 2147483646 w 121"/>
                <a:gd name="T25" fmla="*/ 2147483646 h 234"/>
                <a:gd name="T26" fmla="*/ 2147483646 w 121"/>
                <a:gd name="T27" fmla="*/ 2147483646 h 234"/>
                <a:gd name="T28" fmla="*/ 2147483646 w 121"/>
                <a:gd name="T29" fmla="*/ 2147483646 h 234"/>
                <a:gd name="T30" fmla="*/ 2147483646 w 121"/>
                <a:gd name="T31" fmla="*/ 2147483646 h 234"/>
                <a:gd name="T32" fmla="*/ 2147483646 w 121"/>
                <a:gd name="T33" fmla="*/ 2147483646 h 234"/>
                <a:gd name="T34" fmla="*/ 2147483646 w 121"/>
                <a:gd name="T35" fmla="*/ 2147483646 h 234"/>
                <a:gd name="T36" fmla="*/ 2147483646 w 121"/>
                <a:gd name="T37" fmla="*/ 2147483646 h 234"/>
                <a:gd name="T38" fmla="*/ 2147483646 w 121"/>
                <a:gd name="T39" fmla="*/ 2147483646 h 234"/>
                <a:gd name="T40" fmla="*/ 2147483646 w 121"/>
                <a:gd name="T41" fmla="*/ 2147483646 h 234"/>
                <a:gd name="T42" fmla="*/ 2147483646 w 121"/>
                <a:gd name="T43" fmla="*/ 2147483646 h 234"/>
                <a:gd name="T44" fmla="*/ 2147483646 w 121"/>
                <a:gd name="T45" fmla="*/ 2147483646 h 234"/>
                <a:gd name="T46" fmla="*/ 2147483646 w 121"/>
                <a:gd name="T47" fmla="*/ 2147483646 h 234"/>
                <a:gd name="T48" fmla="*/ 2147483646 w 121"/>
                <a:gd name="T49" fmla="*/ 2147483646 h 234"/>
                <a:gd name="T50" fmla="*/ 2147483646 w 121"/>
                <a:gd name="T51" fmla="*/ 2147483646 h 234"/>
                <a:gd name="T52" fmla="*/ 2147483646 w 121"/>
                <a:gd name="T53" fmla="*/ 2147483646 h 234"/>
                <a:gd name="T54" fmla="*/ 2147483646 w 121"/>
                <a:gd name="T55" fmla="*/ 2147483646 h 234"/>
                <a:gd name="T56" fmla="*/ 2147483646 w 121"/>
                <a:gd name="T57" fmla="*/ 2147483646 h 234"/>
                <a:gd name="T58" fmla="*/ 2147483646 w 121"/>
                <a:gd name="T59" fmla="*/ 2147483646 h 234"/>
                <a:gd name="T60" fmla="*/ 2147483646 w 121"/>
                <a:gd name="T61" fmla="*/ 2147483646 h 234"/>
                <a:gd name="T62" fmla="*/ 2147483646 w 121"/>
                <a:gd name="T63" fmla="*/ 2147483646 h 234"/>
                <a:gd name="T64" fmla="*/ 2147483646 w 121"/>
                <a:gd name="T65" fmla="*/ 2147483646 h 234"/>
                <a:gd name="T66" fmla="*/ 2147483646 w 121"/>
                <a:gd name="T67" fmla="*/ 2147483646 h 234"/>
                <a:gd name="T68" fmla="*/ 2147483646 w 121"/>
                <a:gd name="T69" fmla="*/ 2147483646 h 234"/>
                <a:gd name="T70" fmla="*/ 2147483646 w 121"/>
                <a:gd name="T71" fmla="*/ 2147483646 h 234"/>
                <a:gd name="T72" fmla="*/ 2147483646 w 121"/>
                <a:gd name="T73" fmla="*/ 2147483646 h 234"/>
                <a:gd name="T74" fmla="*/ 2147483646 w 121"/>
                <a:gd name="T75" fmla="*/ 2147483646 h 2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21" h="234">
                  <a:moveTo>
                    <a:pt x="90" y="4"/>
                  </a:moveTo>
                  <a:cubicBezTo>
                    <a:pt x="71" y="0"/>
                    <a:pt x="52" y="11"/>
                    <a:pt x="47" y="30"/>
                  </a:cubicBezTo>
                  <a:cubicBezTo>
                    <a:pt x="28" y="26"/>
                    <a:pt x="9" y="38"/>
                    <a:pt x="5" y="57"/>
                  </a:cubicBezTo>
                  <a:cubicBezTo>
                    <a:pt x="4" y="61"/>
                    <a:pt x="4" y="66"/>
                    <a:pt x="4" y="70"/>
                  </a:cubicBezTo>
                  <a:cubicBezTo>
                    <a:pt x="5" y="78"/>
                    <a:pt x="9" y="85"/>
                    <a:pt x="15" y="91"/>
                  </a:cubicBezTo>
                  <a:cubicBezTo>
                    <a:pt x="10" y="95"/>
                    <a:pt x="6" y="100"/>
                    <a:pt x="4" y="107"/>
                  </a:cubicBezTo>
                  <a:cubicBezTo>
                    <a:pt x="4" y="107"/>
                    <a:pt x="4" y="107"/>
                    <a:pt x="4" y="108"/>
                  </a:cubicBezTo>
                  <a:cubicBezTo>
                    <a:pt x="0" y="123"/>
                    <a:pt x="10" y="139"/>
                    <a:pt x="26" y="143"/>
                  </a:cubicBezTo>
                  <a:cubicBezTo>
                    <a:pt x="28" y="143"/>
                    <a:pt x="30" y="143"/>
                    <a:pt x="32" y="143"/>
                  </a:cubicBezTo>
                  <a:cubicBezTo>
                    <a:pt x="32" y="144"/>
                    <a:pt x="32" y="144"/>
                    <a:pt x="32" y="144"/>
                  </a:cubicBezTo>
                  <a:cubicBezTo>
                    <a:pt x="27" y="148"/>
                    <a:pt x="23" y="153"/>
                    <a:pt x="21" y="159"/>
                  </a:cubicBezTo>
                  <a:cubicBezTo>
                    <a:pt x="21" y="162"/>
                    <a:pt x="21" y="164"/>
                    <a:pt x="21" y="167"/>
                  </a:cubicBezTo>
                  <a:cubicBezTo>
                    <a:pt x="22" y="172"/>
                    <a:pt x="24" y="177"/>
                    <a:pt x="28" y="180"/>
                  </a:cubicBezTo>
                  <a:cubicBezTo>
                    <a:pt x="24" y="183"/>
                    <a:pt x="22" y="187"/>
                    <a:pt x="21" y="191"/>
                  </a:cubicBezTo>
                  <a:cubicBezTo>
                    <a:pt x="19" y="201"/>
                    <a:pt x="25" y="211"/>
                    <a:pt x="35" y="213"/>
                  </a:cubicBezTo>
                  <a:cubicBezTo>
                    <a:pt x="36" y="214"/>
                    <a:pt x="37" y="214"/>
                    <a:pt x="38" y="214"/>
                  </a:cubicBezTo>
                  <a:cubicBezTo>
                    <a:pt x="39" y="222"/>
                    <a:pt x="45" y="230"/>
                    <a:pt x="54" y="232"/>
                  </a:cubicBezTo>
                  <a:cubicBezTo>
                    <a:pt x="65" y="234"/>
                    <a:pt x="76" y="227"/>
                    <a:pt x="78" y="216"/>
                  </a:cubicBezTo>
                  <a:cubicBezTo>
                    <a:pt x="78" y="215"/>
                    <a:pt x="79" y="215"/>
                    <a:pt x="79" y="214"/>
                  </a:cubicBezTo>
                  <a:cubicBezTo>
                    <a:pt x="86" y="182"/>
                    <a:pt x="86" y="182"/>
                    <a:pt x="86" y="182"/>
                  </a:cubicBezTo>
                  <a:cubicBezTo>
                    <a:pt x="92" y="155"/>
                    <a:pt x="92" y="155"/>
                    <a:pt x="92" y="155"/>
                  </a:cubicBezTo>
                  <a:cubicBezTo>
                    <a:pt x="92" y="154"/>
                    <a:pt x="93" y="153"/>
                    <a:pt x="93" y="152"/>
                  </a:cubicBezTo>
                  <a:cubicBezTo>
                    <a:pt x="93" y="152"/>
                    <a:pt x="93" y="151"/>
                    <a:pt x="93" y="151"/>
                  </a:cubicBezTo>
                  <a:cubicBezTo>
                    <a:pt x="93" y="150"/>
                    <a:pt x="94" y="149"/>
                    <a:pt x="94" y="148"/>
                  </a:cubicBezTo>
                  <a:cubicBezTo>
                    <a:pt x="94" y="146"/>
                    <a:pt x="94" y="145"/>
                    <a:pt x="95" y="143"/>
                  </a:cubicBezTo>
                  <a:cubicBezTo>
                    <a:pt x="98" y="128"/>
                    <a:pt x="98" y="128"/>
                    <a:pt x="98" y="128"/>
                  </a:cubicBezTo>
                  <a:cubicBezTo>
                    <a:pt x="106" y="93"/>
                    <a:pt x="106" y="93"/>
                    <a:pt x="106" y="93"/>
                  </a:cubicBezTo>
                  <a:cubicBezTo>
                    <a:pt x="116" y="51"/>
                    <a:pt x="116" y="51"/>
                    <a:pt x="116" y="51"/>
                  </a:cubicBezTo>
                  <a:cubicBezTo>
                    <a:pt x="116" y="50"/>
                    <a:pt x="116" y="48"/>
                    <a:pt x="117" y="47"/>
                  </a:cubicBezTo>
                  <a:cubicBezTo>
                    <a:pt x="121" y="28"/>
                    <a:pt x="109" y="8"/>
                    <a:pt x="90" y="4"/>
                  </a:cubicBezTo>
                  <a:close/>
                  <a:moveTo>
                    <a:pt x="54" y="185"/>
                  </a:moveTo>
                  <a:cubicBezTo>
                    <a:pt x="54" y="184"/>
                    <a:pt x="54" y="184"/>
                    <a:pt x="54" y="184"/>
                  </a:cubicBezTo>
                  <a:cubicBezTo>
                    <a:pt x="54" y="184"/>
                    <a:pt x="54" y="184"/>
                    <a:pt x="55" y="184"/>
                  </a:cubicBezTo>
                  <a:lnTo>
                    <a:pt x="54" y="185"/>
                  </a:lnTo>
                  <a:close/>
                  <a:moveTo>
                    <a:pt x="57" y="97"/>
                  </a:moveTo>
                  <a:cubicBezTo>
                    <a:pt x="57" y="98"/>
                    <a:pt x="57" y="98"/>
                    <a:pt x="57" y="98"/>
                  </a:cubicBezTo>
                  <a:cubicBezTo>
                    <a:pt x="57" y="98"/>
                    <a:pt x="57" y="97"/>
                    <a:pt x="57" y="97"/>
                  </a:cubicBezTo>
                  <a:cubicBezTo>
                    <a:pt x="57" y="97"/>
                    <a:pt x="57" y="97"/>
                    <a:pt x="57"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88" name="Freeform 10"/>
            <p:cNvSpPr>
              <a:spLocks noEditPoints="1"/>
            </p:cNvSpPr>
            <p:nvPr/>
          </p:nvSpPr>
          <p:spPr bwMode="auto">
            <a:xfrm>
              <a:off x="2787650" y="4251325"/>
              <a:ext cx="360363" cy="384175"/>
            </a:xfrm>
            <a:custGeom>
              <a:avLst/>
              <a:gdLst>
                <a:gd name="T0" fmla="*/ 2147483646 w 150"/>
                <a:gd name="T1" fmla="*/ 2147483646 h 160"/>
                <a:gd name="T2" fmla="*/ 2147483646 w 150"/>
                <a:gd name="T3" fmla="*/ 2147483646 h 160"/>
                <a:gd name="T4" fmla="*/ 2147483646 w 150"/>
                <a:gd name="T5" fmla="*/ 2147483646 h 160"/>
                <a:gd name="T6" fmla="*/ 2147483646 w 150"/>
                <a:gd name="T7" fmla="*/ 2147483646 h 160"/>
                <a:gd name="T8" fmla="*/ 2147483646 w 150"/>
                <a:gd name="T9" fmla="*/ 2147483646 h 160"/>
                <a:gd name="T10" fmla="*/ 2147483646 w 150"/>
                <a:gd name="T11" fmla="*/ 2147483646 h 160"/>
                <a:gd name="T12" fmla="*/ 2147483646 w 150"/>
                <a:gd name="T13" fmla="*/ 2147483646 h 160"/>
                <a:gd name="T14" fmla="*/ 2147483646 w 150"/>
                <a:gd name="T15" fmla="*/ 2147483646 h 160"/>
                <a:gd name="T16" fmla="*/ 2147483646 w 150"/>
                <a:gd name="T17" fmla="*/ 2147483646 h 160"/>
                <a:gd name="T18" fmla="*/ 2147483646 w 150"/>
                <a:gd name="T19" fmla="*/ 2147483646 h 160"/>
                <a:gd name="T20" fmla="*/ 2147483646 w 150"/>
                <a:gd name="T21" fmla="*/ 2147483646 h 160"/>
                <a:gd name="T22" fmla="*/ 2147483646 w 150"/>
                <a:gd name="T23" fmla="*/ 2147483646 h 160"/>
                <a:gd name="T24" fmla="*/ 2147483646 w 150"/>
                <a:gd name="T25" fmla="*/ 2147483646 h 160"/>
                <a:gd name="T26" fmla="*/ 2147483646 w 150"/>
                <a:gd name="T27" fmla="*/ 2147483646 h 160"/>
                <a:gd name="T28" fmla="*/ 2147483646 w 150"/>
                <a:gd name="T29" fmla="*/ 2147483646 h 160"/>
                <a:gd name="T30" fmla="*/ 2147483646 w 150"/>
                <a:gd name="T31" fmla="*/ 2147483646 h 160"/>
                <a:gd name="T32" fmla="*/ 2147483646 w 150"/>
                <a:gd name="T33" fmla="*/ 2147483646 h 160"/>
                <a:gd name="T34" fmla="*/ 2147483646 w 150"/>
                <a:gd name="T35" fmla="*/ 2147483646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50" h="160">
                  <a:moveTo>
                    <a:pt x="131" y="12"/>
                  </a:moveTo>
                  <a:cubicBezTo>
                    <a:pt x="116" y="0"/>
                    <a:pt x="94" y="2"/>
                    <a:pt x="81" y="17"/>
                  </a:cubicBezTo>
                  <a:cubicBezTo>
                    <a:pt x="66" y="6"/>
                    <a:pt x="44" y="8"/>
                    <a:pt x="32" y="24"/>
                  </a:cubicBezTo>
                  <a:cubicBezTo>
                    <a:pt x="29" y="27"/>
                    <a:pt x="27" y="31"/>
                    <a:pt x="26" y="35"/>
                  </a:cubicBezTo>
                  <a:cubicBezTo>
                    <a:pt x="23" y="43"/>
                    <a:pt x="23" y="51"/>
                    <a:pt x="26" y="59"/>
                  </a:cubicBezTo>
                  <a:cubicBezTo>
                    <a:pt x="20" y="60"/>
                    <a:pt x="14" y="64"/>
                    <a:pt x="10" y="69"/>
                  </a:cubicBezTo>
                  <a:cubicBezTo>
                    <a:pt x="0" y="82"/>
                    <a:pt x="2" y="100"/>
                    <a:pt x="15" y="110"/>
                  </a:cubicBezTo>
                  <a:cubicBezTo>
                    <a:pt x="16" y="111"/>
                    <a:pt x="18" y="112"/>
                    <a:pt x="19" y="113"/>
                  </a:cubicBezTo>
                  <a:cubicBezTo>
                    <a:pt x="15" y="126"/>
                    <a:pt x="18" y="140"/>
                    <a:pt x="29" y="149"/>
                  </a:cubicBezTo>
                  <a:cubicBezTo>
                    <a:pt x="43" y="160"/>
                    <a:pt x="63" y="157"/>
                    <a:pt x="74" y="144"/>
                  </a:cubicBezTo>
                  <a:cubicBezTo>
                    <a:pt x="75" y="143"/>
                    <a:pt x="76" y="141"/>
                    <a:pt x="76" y="140"/>
                  </a:cubicBezTo>
                  <a:cubicBezTo>
                    <a:pt x="108" y="99"/>
                    <a:pt x="108" y="99"/>
                    <a:pt x="108" y="99"/>
                  </a:cubicBezTo>
                  <a:cubicBezTo>
                    <a:pt x="135" y="66"/>
                    <a:pt x="135" y="66"/>
                    <a:pt x="135" y="66"/>
                  </a:cubicBezTo>
                  <a:cubicBezTo>
                    <a:pt x="136" y="65"/>
                    <a:pt x="137" y="64"/>
                    <a:pt x="137" y="63"/>
                  </a:cubicBezTo>
                  <a:cubicBezTo>
                    <a:pt x="150" y="47"/>
                    <a:pt x="147" y="24"/>
                    <a:pt x="131" y="12"/>
                  </a:cubicBezTo>
                  <a:close/>
                  <a:moveTo>
                    <a:pt x="62" y="82"/>
                  </a:moveTo>
                  <a:cubicBezTo>
                    <a:pt x="62" y="82"/>
                    <a:pt x="62" y="82"/>
                    <a:pt x="61" y="82"/>
                  </a:cubicBezTo>
                  <a:cubicBezTo>
                    <a:pt x="62" y="82"/>
                    <a:pt x="62" y="82"/>
                    <a:pt x="62"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89" name="Freeform 11"/>
            <p:cNvSpPr>
              <a:spLocks noEditPoints="1"/>
            </p:cNvSpPr>
            <p:nvPr/>
          </p:nvSpPr>
          <p:spPr bwMode="auto">
            <a:xfrm>
              <a:off x="9224963" y="4500563"/>
              <a:ext cx="352425" cy="385762"/>
            </a:xfrm>
            <a:custGeom>
              <a:avLst/>
              <a:gdLst>
                <a:gd name="T0" fmla="*/ 2147483646 w 147"/>
                <a:gd name="T1" fmla="*/ 2147483646 h 161"/>
                <a:gd name="T2" fmla="*/ 2147483646 w 147"/>
                <a:gd name="T3" fmla="*/ 2147483646 h 161"/>
                <a:gd name="T4" fmla="*/ 2147483646 w 147"/>
                <a:gd name="T5" fmla="*/ 2147483646 h 161"/>
                <a:gd name="T6" fmla="*/ 2147483646 w 147"/>
                <a:gd name="T7" fmla="*/ 2147483646 h 161"/>
                <a:gd name="T8" fmla="*/ 2147483646 w 147"/>
                <a:gd name="T9" fmla="*/ 2147483646 h 161"/>
                <a:gd name="T10" fmla="*/ 2147483646 w 147"/>
                <a:gd name="T11" fmla="*/ 2147483646 h 161"/>
                <a:gd name="T12" fmla="*/ 2147483646 w 147"/>
                <a:gd name="T13" fmla="*/ 2147483646 h 161"/>
                <a:gd name="T14" fmla="*/ 2147483646 w 147"/>
                <a:gd name="T15" fmla="*/ 2147483646 h 161"/>
                <a:gd name="T16" fmla="*/ 2147483646 w 147"/>
                <a:gd name="T17" fmla="*/ 2147483646 h 161"/>
                <a:gd name="T18" fmla="*/ 2147483646 w 147"/>
                <a:gd name="T19" fmla="*/ 2147483646 h 161"/>
                <a:gd name="T20" fmla="*/ 2147483646 w 147"/>
                <a:gd name="T21" fmla="*/ 2147483646 h 161"/>
                <a:gd name="T22" fmla="*/ 2147483646 w 147"/>
                <a:gd name="T23" fmla="*/ 2147483646 h 161"/>
                <a:gd name="T24" fmla="*/ 2147483646 w 147"/>
                <a:gd name="T25" fmla="*/ 2147483646 h 161"/>
                <a:gd name="T26" fmla="*/ 2147483646 w 147"/>
                <a:gd name="T27" fmla="*/ 2147483646 h 161"/>
                <a:gd name="T28" fmla="*/ 2147483646 w 147"/>
                <a:gd name="T29" fmla="*/ 2147483646 h 161"/>
                <a:gd name="T30" fmla="*/ 2147483646 w 147"/>
                <a:gd name="T31" fmla="*/ 2147483646 h 161"/>
                <a:gd name="T32" fmla="*/ 2147483646 w 147"/>
                <a:gd name="T33" fmla="*/ 2147483646 h 161"/>
                <a:gd name="T34" fmla="*/ 2147483646 w 147"/>
                <a:gd name="T35" fmla="*/ 2147483646 h 161"/>
                <a:gd name="T36" fmla="*/ 2147483646 w 147"/>
                <a:gd name="T37" fmla="*/ 2147483646 h 16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7" h="161">
                  <a:moveTo>
                    <a:pt x="137" y="52"/>
                  </a:moveTo>
                  <a:cubicBezTo>
                    <a:pt x="134" y="49"/>
                    <a:pt x="131" y="46"/>
                    <a:pt x="128" y="43"/>
                  </a:cubicBezTo>
                  <a:cubicBezTo>
                    <a:pt x="121" y="38"/>
                    <a:pt x="113" y="36"/>
                    <a:pt x="105" y="36"/>
                  </a:cubicBezTo>
                  <a:cubicBezTo>
                    <a:pt x="106" y="29"/>
                    <a:pt x="104" y="23"/>
                    <a:pt x="101" y="17"/>
                  </a:cubicBezTo>
                  <a:cubicBezTo>
                    <a:pt x="92" y="3"/>
                    <a:pt x="73" y="0"/>
                    <a:pt x="60" y="9"/>
                  </a:cubicBezTo>
                  <a:cubicBezTo>
                    <a:pt x="58" y="10"/>
                    <a:pt x="57" y="11"/>
                    <a:pt x="56" y="12"/>
                  </a:cubicBezTo>
                  <a:cubicBezTo>
                    <a:pt x="45" y="4"/>
                    <a:pt x="30" y="3"/>
                    <a:pt x="18" y="11"/>
                  </a:cubicBezTo>
                  <a:cubicBezTo>
                    <a:pt x="4" y="20"/>
                    <a:pt x="0" y="40"/>
                    <a:pt x="10" y="54"/>
                  </a:cubicBezTo>
                  <a:cubicBezTo>
                    <a:pt x="10" y="56"/>
                    <a:pt x="11" y="57"/>
                    <a:pt x="12" y="58"/>
                  </a:cubicBezTo>
                  <a:cubicBezTo>
                    <a:pt x="41" y="101"/>
                    <a:pt x="41" y="101"/>
                    <a:pt x="41" y="101"/>
                  </a:cubicBezTo>
                  <a:cubicBezTo>
                    <a:pt x="65" y="137"/>
                    <a:pt x="65" y="137"/>
                    <a:pt x="65" y="137"/>
                  </a:cubicBezTo>
                  <a:cubicBezTo>
                    <a:pt x="65" y="138"/>
                    <a:pt x="66" y="139"/>
                    <a:pt x="67" y="140"/>
                  </a:cubicBezTo>
                  <a:cubicBezTo>
                    <a:pt x="78" y="157"/>
                    <a:pt x="100" y="161"/>
                    <a:pt x="117" y="150"/>
                  </a:cubicBezTo>
                  <a:cubicBezTo>
                    <a:pt x="133" y="140"/>
                    <a:pt x="138" y="118"/>
                    <a:pt x="128" y="101"/>
                  </a:cubicBezTo>
                  <a:cubicBezTo>
                    <a:pt x="143" y="90"/>
                    <a:pt x="147" y="68"/>
                    <a:pt x="137" y="52"/>
                  </a:cubicBezTo>
                  <a:close/>
                  <a:moveTo>
                    <a:pt x="72" y="62"/>
                  </a:moveTo>
                  <a:cubicBezTo>
                    <a:pt x="72" y="62"/>
                    <a:pt x="72" y="62"/>
                    <a:pt x="72" y="62"/>
                  </a:cubicBezTo>
                  <a:cubicBezTo>
                    <a:pt x="72" y="62"/>
                    <a:pt x="72" y="62"/>
                    <a:pt x="72" y="62"/>
                  </a:cubicBezTo>
                  <a:cubicBezTo>
                    <a:pt x="72" y="62"/>
                    <a:pt x="72" y="62"/>
                    <a:pt x="72"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0" name="Freeform 12"/>
            <p:cNvSpPr>
              <a:spLocks noEditPoints="1"/>
            </p:cNvSpPr>
            <p:nvPr/>
          </p:nvSpPr>
          <p:spPr bwMode="auto">
            <a:xfrm>
              <a:off x="5006176" y="2428333"/>
              <a:ext cx="409575" cy="255587"/>
            </a:xfrm>
            <a:custGeom>
              <a:avLst/>
              <a:gdLst>
                <a:gd name="T0" fmla="*/ 2147483646 w 171"/>
                <a:gd name="T1" fmla="*/ 2147483646 h 107"/>
                <a:gd name="T2" fmla="*/ 2147483646 w 171"/>
                <a:gd name="T3" fmla="*/ 0 h 107"/>
                <a:gd name="T4" fmla="*/ 2147483646 w 171"/>
                <a:gd name="T5" fmla="*/ 2147483646 h 107"/>
                <a:gd name="T6" fmla="*/ 2147483646 w 171"/>
                <a:gd name="T7" fmla="*/ 2147483646 h 107"/>
                <a:gd name="T8" fmla="*/ 2147483646 w 171"/>
                <a:gd name="T9" fmla="*/ 2147483646 h 107"/>
                <a:gd name="T10" fmla="*/ 2147483646 w 171"/>
                <a:gd name="T11" fmla="*/ 2147483646 h 107"/>
                <a:gd name="T12" fmla="*/ 2147483646 w 171"/>
                <a:gd name="T13" fmla="*/ 2147483646 h 107"/>
                <a:gd name="T14" fmla="*/ 0 w 171"/>
                <a:gd name="T15" fmla="*/ 2147483646 h 107"/>
                <a:gd name="T16" fmla="*/ 2147483646 w 171"/>
                <a:gd name="T17" fmla="*/ 2147483646 h 107"/>
                <a:gd name="T18" fmla="*/ 2147483646 w 171"/>
                <a:gd name="T19" fmla="*/ 2147483646 h 107"/>
                <a:gd name="T20" fmla="*/ 2147483646 w 171"/>
                <a:gd name="T21" fmla="*/ 2147483646 h 107"/>
                <a:gd name="T22" fmla="*/ 2147483646 w 171"/>
                <a:gd name="T23" fmla="*/ 2147483646 h 107"/>
                <a:gd name="T24" fmla="*/ 2147483646 w 171"/>
                <a:gd name="T25" fmla="*/ 2147483646 h 107"/>
                <a:gd name="T26" fmla="*/ 2147483646 w 171"/>
                <a:gd name="T27" fmla="*/ 2147483646 h 107"/>
                <a:gd name="T28" fmla="*/ 2147483646 w 171"/>
                <a:gd name="T29" fmla="*/ 2147483646 h 107"/>
                <a:gd name="T30" fmla="*/ 2147483646 w 171"/>
                <a:gd name="T31" fmla="*/ 2147483646 h 107"/>
                <a:gd name="T32" fmla="*/ 2147483646 w 171"/>
                <a:gd name="T33" fmla="*/ 2147483646 h 107"/>
                <a:gd name="T34" fmla="*/ 2147483646 w 171"/>
                <a:gd name="T35" fmla="*/ 2147483646 h 10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1" h="107">
                  <a:moveTo>
                    <a:pt x="136" y="35"/>
                  </a:moveTo>
                  <a:cubicBezTo>
                    <a:pt x="135" y="16"/>
                    <a:pt x="119" y="0"/>
                    <a:pt x="100" y="0"/>
                  </a:cubicBezTo>
                  <a:cubicBezTo>
                    <a:pt x="95" y="0"/>
                    <a:pt x="91" y="1"/>
                    <a:pt x="87" y="2"/>
                  </a:cubicBezTo>
                  <a:cubicBezTo>
                    <a:pt x="80" y="5"/>
                    <a:pt x="73" y="11"/>
                    <a:pt x="69" y="17"/>
                  </a:cubicBezTo>
                  <a:cubicBezTo>
                    <a:pt x="64" y="13"/>
                    <a:pt x="57" y="11"/>
                    <a:pt x="50" y="11"/>
                  </a:cubicBezTo>
                  <a:cubicBezTo>
                    <a:pt x="34" y="11"/>
                    <a:pt x="21" y="24"/>
                    <a:pt x="21" y="40"/>
                  </a:cubicBezTo>
                  <a:cubicBezTo>
                    <a:pt x="21" y="42"/>
                    <a:pt x="21" y="44"/>
                    <a:pt x="22" y="46"/>
                  </a:cubicBezTo>
                  <a:cubicBezTo>
                    <a:pt x="9" y="50"/>
                    <a:pt x="0" y="62"/>
                    <a:pt x="0" y="76"/>
                  </a:cubicBezTo>
                  <a:cubicBezTo>
                    <a:pt x="0" y="93"/>
                    <a:pt x="14" y="107"/>
                    <a:pt x="31" y="107"/>
                  </a:cubicBezTo>
                  <a:cubicBezTo>
                    <a:pt x="33" y="107"/>
                    <a:pt x="34" y="107"/>
                    <a:pt x="36" y="107"/>
                  </a:cubicBezTo>
                  <a:cubicBezTo>
                    <a:pt x="87" y="107"/>
                    <a:pt x="87" y="107"/>
                    <a:pt x="87" y="107"/>
                  </a:cubicBezTo>
                  <a:cubicBezTo>
                    <a:pt x="131" y="107"/>
                    <a:pt x="131" y="107"/>
                    <a:pt x="131" y="107"/>
                  </a:cubicBezTo>
                  <a:cubicBezTo>
                    <a:pt x="132" y="107"/>
                    <a:pt x="133" y="107"/>
                    <a:pt x="134" y="107"/>
                  </a:cubicBezTo>
                  <a:cubicBezTo>
                    <a:pt x="154" y="107"/>
                    <a:pt x="171" y="91"/>
                    <a:pt x="171" y="71"/>
                  </a:cubicBezTo>
                  <a:cubicBezTo>
                    <a:pt x="171" y="52"/>
                    <a:pt x="155" y="36"/>
                    <a:pt x="136" y="35"/>
                  </a:cubicBezTo>
                  <a:close/>
                  <a:moveTo>
                    <a:pt x="72" y="60"/>
                  </a:moveTo>
                  <a:cubicBezTo>
                    <a:pt x="72" y="60"/>
                    <a:pt x="72" y="60"/>
                    <a:pt x="72" y="60"/>
                  </a:cubicBezTo>
                  <a:cubicBezTo>
                    <a:pt x="72" y="60"/>
                    <a:pt x="72" y="60"/>
                    <a:pt x="72"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1" name="Freeform 13"/>
            <p:cNvSpPr>
              <a:spLocks noEditPoints="1"/>
            </p:cNvSpPr>
            <p:nvPr/>
          </p:nvSpPr>
          <p:spPr bwMode="auto">
            <a:xfrm>
              <a:off x="7527903" y="2892883"/>
              <a:ext cx="417513" cy="327025"/>
            </a:xfrm>
            <a:custGeom>
              <a:avLst/>
              <a:gdLst>
                <a:gd name="T0" fmla="*/ 2147483646 w 174"/>
                <a:gd name="T1" fmla="*/ 2147483646 h 136"/>
                <a:gd name="T2" fmla="*/ 2147483646 w 174"/>
                <a:gd name="T3" fmla="*/ 2147483646 h 136"/>
                <a:gd name="T4" fmla="*/ 2147483646 w 174"/>
                <a:gd name="T5" fmla="*/ 2147483646 h 136"/>
                <a:gd name="T6" fmla="*/ 2147483646 w 174"/>
                <a:gd name="T7" fmla="*/ 2147483646 h 136"/>
                <a:gd name="T8" fmla="*/ 2147483646 w 174"/>
                <a:gd name="T9" fmla="*/ 2147483646 h 136"/>
                <a:gd name="T10" fmla="*/ 2147483646 w 174"/>
                <a:gd name="T11" fmla="*/ 2147483646 h 136"/>
                <a:gd name="T12" fmla="*/ 2147483646 w 174"/>
                <a:gd name="T13" fmla="*/ 2147483646 h 136"/>
                <a:gd name="T14" fmla="*/ 2147483646 w 174"/>
                <a:gd name="T15" fmla="*/ 2147483646 h 136"/>
                <a:gd name="T16" fmla="*/ 2147483646 w 174"/>
                <a:gd name="T17" fmla="*/ 2147483646 h 136"/>
                <a:gd name="T18" fmla="*/ 2147483646 w 174"/>
                <a:gd name="T19" fmla="*/ 2147483646 h 136"/>
                <a:gd name="T20" fmla="*/ 2147483646 w 174"/>
                <a:gd name="T21" fmla="*/ 2147483646 h 136"/>
                <a:gd name="T22" fmla="*/ 2147483646 w 174"/>
                <a:gd name="T23" fmla="*/ 2147483646 h 136"/>
                <a:gd name="T24" fmla="*/ 2147483646 w 174"/>
                <a:gd name="T25" fmla="*/ 2147483646 h 136"/>
                <a:gd name="T26" fmla="*/ 2147483646 w 174"/>
                <a:gd name="T27" fmla="*/ 2147483646 h 136"/>
                <a:gd name="T28" fmla="*/ 2147483646 w 174"/>
                <a:gd name="T29" fmla="*/ 2147483646 h 136"/>
                <a:gd name="T30" fmla="*/ 2147483646 w 174"/>
                <a:gd name="T31" fmla="*/ 2147483646 h 136"/>
                <a:gd name="T32" fmla="*/ 2147483646 w 174"/>
                <a:gd name="T33" fmla="*/ 2147483646 h 136"/>
                <a:gd name="T34" fmla="*/ 2147483646 w 174"/>
                <a:gd name="T35" fmla="*/ 2147483646 h 136"/>
                <a:gd name="T36" fmla="*/ 2147483646 w 174"/>
                <a:gd name="T37" fmla="*/ 2147483646 h 1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4" h="136">
                  <a:moveTo>
                    <a:pt x="148" y="62"/>
                  </a:moveTo>
                  <a:cubicBezTo>
                    <a:pt x="155" y="44"/>
                    <a:pt x="146" y="23"/>
                    <a:pt x="128" y="16"/>
                  </a:cubicBezTo>
                  <a:cubicBezTo>
                    <a:pt x="124" y="14"/>
                    <a:pt x="120" y="13"/>
                    <a:pt x="116" y="13"/>
                  </a:cubicBezTo>
                  <a:cubicBezTo>
                    <a:pt x="108" y="12"/>
                    <a:pt x="100" y="15"/>
                    <a:pt x="93" y="19"/>
                  </a:cubicBezTo>
                  <a:cubicBezTo>
                    <a:pt x="90" y="14"/>
                    <a:pt x="85" y="9"/>
                    <a:pt x="79" y="6"/>
                  </a:cubicBezTo>
                  <a:cubicBezTo>
                    <a:pt x="64" y="0"/>
                    <a:pt x="47" y="7"/>
                    <a:pt x="41" y="21"/>
                  </a:cubicBezTo>
                  <a:cubicBezTo>
                    <a:pt x="40" y="23"/>
                    <a:pt x="39" y="25"/>
                    <a:pt x="39" y="27"/>
                  </a:cubicBezTo>
                  <a:cubicBezTo>
                    <a:pt x="26" y="26"/>
                    <a:pt x="12" y="33"/>
                    <a:pt x="7" y="46"/>
                  </a:cubicBezTo>
                  <a:cubicBezTo>
                    <a:pt x="0" y="62"/>
                    <a:pt x="8" y="81"/>
                    <a:pt x="24" y="87"/>
                  </a:cubicBezTo>
                  <a:cubicBezTo>
                    <a:pt x="25" y="88"/>
                    <a:pt x="26" y="89"/>
                    <a:pt x="28" y="89"/>
                  </a:cubicBezTo>
                  <a:cubicBezTo>
                    <a:pt x="75" y="109"/>
                    <a:pt x="75" y="109"/>
                    <a:pt x="75" y="109"/>
                  </a:cubicBezTo>
                  <a:cubicBezTo>
                    <a:pt x="115" y="126"/>
                    <a:pt x="115" y="126"/>
                    <a:pt x="115" y="126"/>
                  </a:cubicBezTo>
                  <a:cubicBezTo>
                    <a:pt x="116" y="127"/>
                    <a:pt x="117" y="127"/>
                    <a:pt x="118" y="128"/>
                  </a:cubicBezTo>
                  <a:cubicBezTo>
                    <a:pt x="137" y="136"/>
                    <a:pt x="158" y="127"/>
                    <a:pt x="166" y="109"/>
                  </a:cubicBezTo>
                  <a:cubicBezTo>
                    <a:pt x="174" y="91"/>
                    <a:pt x="166" y="70"/>
                    <a:pt x="148" y="62"/>
                  </a:cubicBezTo>
                  <a:close/>
                  <a:moveTo>
                    <a:pt x="80" y="60"/>
                  </a:moveTo>
                  <a:cubicBezTo>
                    <a:pt x="80" y="60"/>
                    <a:pt x="80" y="60"/>
                    <a:pt x="80" y="60"/>
                  </a:cubicBezTo>
                  <a:cubicBezTo>
                    <a:pt x="80" y="60"/>
                    <a:pt x="80" y="60"/>
                    <a:pt x="80" y="60"/>
                  </a:cubicBezTo>
                  <a:cubicBezTo>
                    <a:pt x="80" y="60"/>
                    <a:pt x="80" y="60"/>
                    <a:pt x="8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3" name="Freeform 16"/>
            <p:cNvSpPr>
              <a:spLocks noEditPoints="1"/>
            </p:cNvSpPr>
            <p:nvPr/>
          </p:nvSpPr>
          <p:spPr bwMode="auto">
            <a:xfrm>
              <a:off x="3963988" y="2055813"/>
              <a:ext cx="893762" cy="625475"/>
            </a:xfrm>
            <a:custGeom>
              <a:avLst/>
              <a:gdLst>
                <a:gd name="T0" fmla="*/ 2147483646 w 372"/>
                <a:gd name="T1" fmla="*/ 2147483646 h 260"/>
                <a:gd name="T2" fmla="*/ 2147483646 w 372"/>
                <a:gd name="T3" fmla="*/ 2147483646 h 260"/>
                <a:gd name="T4" fmla="*/ 2147483646 w 372"/>
                <a:gd name="T5" fmla="*/ 2147483646 h 260"/>
                <a:gd name="T6" fmla="*/ 2147483646 w 372"/>
                <a:gd name="T7" fmla="*/ 2147483646 h 260"/>
                <a:gd name="T8" fmla="*/ 2147483646 w 372"/>
                <a:gd name="T9" fmla="*/ 2147483646 h 260"/>
                <a:gd name="T10" fmla="*/ 2147483646 w 372"/>
                <a:gd name="T11" fmla="*/ 2147483646 h 260"/>
                <a:gd name="T12" fmla="*/ 2147483646 w 372"/>
                <a:gd name="T13" fmla="*/ 2147483646 h 260"/>
                <a:gd name="T14" fmla="*/ 2147483646 w 372"/>
                <a:gd name="T15" fmla="*/ 2147483646 h 260"/>
                <a:gd name="T16" fmla="*/ 2147483646 w 372"/>
                <a:gd name="T17" fmla="*/ 2147483646 h 260"/>
                <a:gd name="T18" fmla="*/ 2147483646 w 372"/>
                <a:gd name="T19" fmla="*/ 2147483646 h 260"/>
                <a:gd name="T20" fmla="*/ 2147483646 w 372"/>
                <a:gd name="T21" fmla="*/ 2147483646 h 260"/>
                <a:gd name="T22" fmla="*/ 2147483646 w 372"/>
                <a:gd name="T23" fmla="*/ 2147483646 h 260"/>
                <a:gd name="T24" fmla="*/ 2147483646 w 372"/>
                <a:gd name="T25" fmla="*/ 2147483646 h 260"/>
                <a:gd name="T26" fmla="*/ 2147483646 w 372"/>
                <a:gd name="T27" fmla="*/ 2147483646 h 260"/>
                <a:gd name="T28" fmla="*/ 2147483646 w 372"/>
                <a:gd name="T29" fmla="*/ 2147483646 h 260"/>
                <a:gd name="T30" fmla="*/ 2147483646 w 372"/>
                <a:gd name="T31" fmla="*/ 2147483646 h 260"/>
                <a:gd name="T32" fmla="*/ 2147483646 w 372"/>
                <a:gd name="T33" fmla="*/ 2147483646 h 260"/>
                <a:gd name="T34" fmla="*/ 2147483646 w 372"/>
                <a:gd name="T35" fmla="*/ 2147483646 h 260"/>
                <a:gd name="T36" fmla="*/ 2147483646 w 372"/>
                <a:gd name="T37" fmla="*/ 2147483646 h 260"/>
                <a:gd name="T38" fmla="*/ 2147483646 w 372"/>
                <a:gd name="T39" fmla="*/ 2147483646 h 260"/>
                <a:gd name="T40" fmla="*/ 2147483646 w 372"/>
                <a:gd name="T41" fmla="*/ 2147483646 h 260"/>
                <a:gd name="T42" fmla="*/ 2147483646 w 372"/>
                <a:gd name="T43" fmla="*/ 2147483646 h 260"/>
                <a:gd name="T44" fmla="*/ 2147483646 w 372"/>
                <a:gd name="T45" fmla="*/ 2147483646 h 260"/>
                <a:gd name="T46" fmla="*/ 2147483646 w 372"/>
                <a:gd name="T47" fmla="*/ 2147483646 h 260"/>
                <a:gd name="T48" fmla="*/ 2147483646 w 372"/>
                <a:gd name="T49" fmla="*/ 2147483646 h 260"/>
                <a:gd name="T50" fmla="*/ 2147483646 w 372"/>
                <a:gd name="T51" fmla="*/ 2147483646 h 260"/>
                <a:gd name="T52" fmla="*/ 2147483646 w 372"/>
                <a:gd name="T53" fmla="*/ 2147483646 h 260"/>
                <a:gd name="T54" fmla="*/ 2147483646 w 372"/>
                <a:gd name="T55" fmla="*/ 2147483646 h 260"/>
                <a:gd name="T56" fmla="*/ 2147483646 w 372"/>
                <a:gd name="T57" fmla="*/ 2147483646 h 260"/>
                <a:gd name="T58" fmla="*/ 2147483646 w 372"/>
                <a:gd name="T59" fmla="*/ 2147483646 h 260"/>
                <a:gd name="T60" fmla="*/ 2147483646 w 372"/>
                <a:gd name="T61" fmla="*/ 2147483646 h 260"/>
                <a:gd name="T62" fmla="*/ 2147483646 w 372"/>
                <a:gd name="T63" fmla="*/ 2147483646 h 260"/>
                <a:gd name="T64" fmla="*/ 2147483646 w 372"/>
                <a:gd name="T65" fmla="*/ 2147483646 h 260"/>
                <a:gd name="T66" fmla="*/ 2147483646 w 372"/>
                <a:gd name="T67" fmla="*/ 2147483646 h 260"/>
                <a:gd name="T68" fmla="*/ 2147483646 w 372"/>
                <a:gd name="T69" fmla="*/ 2147483646 h 260"/>
                <a:gd name="T70" fmla="*/ 2147483646 w 372"/>
                <a:gd name="T71" fmla="*/ 2147483646 h 260"/>
                <a:gd name="T72" fmla="*/ 2147483646 w 372"/>
                <a:gd name="T73" fmla="*/ 2147483646 h 26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72" h="260">
                  <a:moveTo>
                    <a:pt x="361" y="86"/>
                  </a:moveTo>
                  <a:cubicBezTo>
                    <a:pt x="351" y="55"/>
                    <a:pt x="318" y="38"/>
                    <a:pt x="287" y="47"/>
                  </a:cubicBezTo>
                  <a:cubicBezTo>
                    <a:pt x="276" y="17"/>
                    <a:pt x="242" y="0"/>
                    <a:pt x="211" y="11"/>
                  </a:cubicBezTo>
                  <a:cubicBezTo>
                    <a:pt x="204" y="13"/>
                    <a:pt x="198" y="16"/>
                    <a:pt x="193" y="20"/>
                  </a:cubicBezTo>
                  <a:cubicBezTo>
                    <a:pt x="182" y="29"/>
                    <a:pt x="175" y="41"/>
                    <a:pt x="171" y="54"/>
                  </a:cubicBezTo>
                  <a:cubicBezTo>
                    <a:pt x="162" y="50"/>
                    <a:pt x="151" y="50"/>
                    <a:pt x="140" y="53"/>
                  </a:cubicBezTo>
                  <a:cubicBezTo>
                    <a:pt x="140" y="53"/>
                    <a:pt x="139" y="53"/>
                    <a:pt x="139" y="53"/>
                  </a:cubicBezTo>
                  <a:cubicBezTo>
                    <a:pt x="113" y="62"/>
                    <a:pt x="99" y="90"/>
                    <a:pt x="108" y="115"/>
                  </a:cubicBezTo>
                  <a:cubicBezTo>
                    <a:pt x="109" y="118"/>
                    <a:pt x="110" y="121"/>
                    <a:pt x="111" y="124"/>
                  </a:cubicBezTo>
                  <a:cubicBezTo>
                    <a:pt x="111" y="124"/>
                    <a:pt x="110" y="124"/>
                    <a:pt x="110" y="125"/>
                  </a:cubicBezTo>
                  <a:cubicBezTo>
                    <a:pt x="101" y="120"/>
                    <a:pt x="91" y="119"/>
                    <a:pt x="81" y="123"/>
                  </a:cubicBezTo>
                  <a:cubicBezTo>
                    <a:pt x="76" y="124"/>
                    <a:pt x="72" y="126"/>
                    <a:pt x="69" y="129"/>
                  </a:cubicBezTo>
                  <a:cubicBezTo>
                    <a:pt x="62" y="134"/>
                    <a:pt x="57" y="142"/>
                    <a:pt x="55" y="150"/>
                  </a:cubicBezTo>
                  <a:cubicBezTo>
                    <a:pt x="49" y="148"/>
                    <a:pt x="41" y="147"/>
                    <a:pt x="34" y="150"/>
                  </a:cubicBezTo>
                  <a:cubicBezTo>
                    <a:pt x="18" y="155"/>
                    <a:pt x="9" y="173"/>
                    <a:pt x="14" y="189"/>
                  </a:cubicBezTo>
                  <a:cubicBezTo>
                    <a:pt x="15" y="191"/>
                    <a:pt x="16" y="193"/>
                    <a:pt x="17" y="195"/>
                  </a:cubicBezTo>
                  <a:cubicBezTo>
                    <a:pt x="5" y="203"/>
                    <a:pt x="0" y="218"/>
                    <a:pt x="5" y="232"/>
                  </a:cubicBezTo>
                  <a:cubicBezTo>
                    <a:pt x="11" y="250"/>
                    <a:pt x="30" y="260"/>
                    <a:pt x="47" y="254"/>
                  </a:cubicBezTo>
                  <a:cubicBezTo>
                    <a:pt x="49" y="253"/>
                    <a:pt x="50" y="253"/>
                    <a:pt x="52" y="252"/>
                  </a:cubicBezTo>
                  <a:cubicBezTo>
                    <a:pt x="104" y="235"/>
                    <a:pt x="104" y="235"/>
                    <a:pt x="104" y="235"/>
                  </a:cubicBezTo>
                  <a:cubicBezTo>
                    <a:pt x="148" y="220"/>
                    <a:pt x="148" y="220"/>
                    <a:pt x="148" y="220"/>
                  </a:cubicBezTo>
                  <a:cubicBezTo>
                    <a:pt x="149" y="220"/>
                    <a:pt x="150" y="220"/>
                    <a:pt x="152" y="219"/>
                  </a:cubicBezTo>
                  <a:cubicBezTo>
                    <a:pt x="153" y="219"/>
                    <a:pt x="153" y="218"/>
                    <a:pt x="154" y="218"/>
                  </a:cubicBezTo>
                  <a:cubicBezTo>
                    <a:pt x="156" y="218"/>
                    <a:pt x="158" y="217"/>
                    <a:pt x="159" y="217"/>
                  </a:cubicBezTo>
                  <a:cubicBezTo>
                    <a:pt x="162" y="216"/>
                    <a:pt x="164" y="215"/>
                    <a:pt x="166" y="214"/>
                  </a:cubicBezTo>
                  <a:cubicBezTo>
                    <a:pt x="191" y="206"/>
                    <a:pt x="191" y="206"/>
                    <a:pt x="191" y="206"/>
                  </a:cubicBezTo>
                  <a:cubicBezTo>
                    <a:pt x="248" y="187"/>
                    <a:pt x="248" y="187"/>
                    <a:pt x="248" y="187"/>
                  </a:cubicBezTo>
                  <a:cubicBezTo>
                    <a:pt x="316" y="164"/>
                    <a:pt x="316" y="164"/>
                    <a:pt x="316" y="164"/>
                  </a:cubicBezTo>
                  <a:cubicBezTo>
                    <a:pt x="319" y="163"/>
                    <a:pt x="321" y="163"/>
                    <a:pt x="323" y="162"/>
                  </a:cubicBezTo>
                  <a:cubicBezTo>
                    <a:pt x="354" y="152"/>
                    <a:pt x="372" y="117"/>
                    <a:pt x="361" y="86"/>
                  </a:cubicBezTo>
                  <a:close/>
                  <a:moveTo>
                    <a:pt x="72" y="192"/>
                  </a:moveTo>
                  <a:cubicBezTo>
                    <a:pt x="73" y="192"/>
                    <a:pt x="73" y="192"/>
                    <a:pt x="73" y="192"/>
                  </a:cubicBezTo>
                  <a:cubicBezTo>
                    <a:pt x="73" y="192"/>
                    <a:pt x="73" y="192"/>
                    <a:pt x="73" y="192"/>
                  </a:cubicBezTo>
                  <a:lnTo>
                    <a:pt x="72" y="192"/>
                  </a:lnTo>
                  <a:close/>
                  <a:moveTo>
                    <a:pt x="199" y="120"/>
                  </a:moveTo>
                  <a:cubicBezTo>
                    <a:pt x="199" y="120"/>
                    <a:pt x="199" y="120"/>
                    <a:pt x="199" y="120"/>
                  </a:cubicBezTo>
                  <a:cubicBezTo>
                    <a:pt x="199" y="120"/>
                    <a:pt x="199" y="120"/>
                    <a:pt x="199"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5" name="Freeform 18"/>
            <p:cNvSpPr>
              <a:spLocks noEditPoints="1"/>
            </p:cNvSpPr>
            <p:nvPr/>
          </p:nvSpPr>
          <p:spPr bwMode="auto">
            <a:xfrm>
              <a:off x="2881313" y="3219450"/>
              <a:ext cx="534987" cy="503238"/>
            </a:xfrm>
            <a:custGeom>
              <a:avLst/>
              <a:gdLst>
                <a:gd name="T0" fmla="*/ 2147483646 w 223"/>
                <a:gd name="T1" fmla="*/ 2147483646 h 210"/>
                <a:gd name="T2" fmla="*/ 2147483646 w 223"/>
                <a:gd name="T3" fmla="*/ 2147483646 h 210"/>
                <a:gd name="T4" fmla="*/ 2147483646 w 223"/>
                <a:gd name="T5" fmla="*/ 2147483646 h 210"/>
                <a:gd name="T6" fmla="*/ 2147483646 w 223"/>
                <a:gd name="T7" fmla="*/ 2147483646 h 210"/>
                <a:gd name="T8" fmla="*/ 2147483646 w 223"/>
                <a:gd name="T9" fmla="*/ 2147483646 h 210"/>
                <a:gd name="T10" fmla="*/ 2147483646 w 223"/>
                <a:gd name="T11" fmla="*/ 2147483646 h 210"/>
                <a:gd name="T12" fmla="*/ 2147483646 w 223"/>
                <a:gd name="T13" fmla="*/ 2147483646 h 210"/>
                <a:gd name="T14" fmla="*/ 2147483646 w 223"/>
                <a:gd name="T15" fmla="*/ 2147483646 h 210"/>
                <a:gd name="T16" fmla="*/ 2147483646 w 223"/>
                <a:gd name="T17" fmla="*/ 2147483646 h 210"/>
                <a:gd name="T18" fmla="*/ 2147483646 w 223"/>
                <a:gd name="T19" fmla="*/ 2147483646 h 210"/>
                <a:gd name="T20" fmla="*/ 2147483646 w 223"/>
                <a:gd name="T21" fmla="*/ 2147483646 h 210"/>
                <a:gd name="T22" fmla="*/ 2147483646 w 223"/>
                <a:gd name="T23" fmla="*/ 2147483646 h 210"/>
                <a:gd name="T24" fmla="*/ 2147483646 w 223"/>
                <a:gd name="T25" fmla="*/ 2147483646 h 210"/>
                <a:gd name="T26" fmla="*/ 2147483646 w 223"/>
                <a:gd name="T27" fmla="*/ 2147483646 h 210"/>
                <a:gd name="T28" fmla="*/ 2147483646 w 223"/>
                <a:gd name="T29" fmla="*/ 2147483646 h 210"/>
                <a:gd name="T30" fmla="*/ 2147483646 w 223"/>
                <a:gd name="T31" fmla="*/ 2147483646 h 210"/>
                <a:gd name="T32" fmla="*/ 2147483646 w 223"/>
                <a:gd name="T33" fmla="*/ 2147483646 h 210"/>
                <a:gd name="T34" fmla="*/ 2147483646 w 223"/>
                <a:gd name="T35" fmla="*/ 2147483646 h 210"/>
                <a:gd name="T36" fmla="*/ 2147483646 w 223"/>
                <a:gd name="T37" fmla="*/ 2147483646 h 210"/>
                <a:gd name="T38" fmla="*/ 2147483646 w 223"/>
                <a:gd name="T39" fmla="*/ 2147483646 h 21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23" h="210">
                  <a:moveTo>
                    <a:pt x="206" y="32"/>
                  </a:moveTo>
                  <a:cubicBezTo>
                    <a:pt x="188" y="10"/>
                    <a:pt x="158" y="7"/>
                    <a:pt x="136" y="23"/>
                  </a:cubicBezTo>
                  <a:cubicBezTo>
                    <a:pt x="118" y="2"/>
                    <a:pt x="87" y="0"/>
                    <a:pt x="66" y="17"/>
                  </a:cubicBezTo>
                  <a:cubicBezTo>
                    <a:pt x="61" y="21"/>
                    <a:pt x="57" y="25"/>
                    <a:pt x="54" y="30"/>
                  </a:cubicBezTo>
                  <a:cubicBezTo>
                    <a:pt x="54" y="30"/>
                    <a:pt x="54" y="30"/>
                    <a:pt x="54" y="30"/>
                  </a:cubicBezTo>
                  <a:cubicBezTo>
                    <a:pt x="48" y="40"/>
                    <a:pt x="46" y="51"/>
                    <a:pt x="47" y="63"/>
                  </a:cubicBezTo>
                  <a:cubicBezTo>
                    <a:pt x="38" y="63"/>
                    <a:pt x="29" y="65"/>
                    <a:pt x="21" y="72"/>
                  </a:cubicBezTo>
                  <a:cubicBezTo>
                    <a:pt x="3" y="86"/>
                    <a:pt x="0" y="112"/>
                    <a:pt x="15" y="130"/>
                  </a:cubicBezTo>
                  <a:cubicBezTo>
                    <a:pt x="16" y="132"/>
                    <a:pt x="18" y="133"/>
                    <a:pt x="20" y="135"/>
                  </a:cubicBezTo>
                  <a:cubicBezTo>
                    <a:pt x="10" y="151"/>
                    <a:pt x="10" y="172"/>
                    <a:pt x="23" y="187"/>
                  </a:cubicBezTo>
                  <a:cubicBezTo>
                    <a:pt x="38" y="207"/>
                    <a:pt x="66" y="210"/>
                    <a:pt x="85" y="194"/>
                  </a:cubicBezTo>
                  <a:cubicBezTo>
                    <a:pt x="87" y="193"/>
                    <a:pt x="89" y="191"/>
                    <a:pt x="90" y="190"/>
                  </a:cubicBezTo>
                  <a:cubicBezTo>
                    <a:pt x="146" y="145"/>
                    <a:pt x="146" y="145"/>
                    <a:pt x="146" y="145"/>
                  </a:cubicBezTo>
                  <a:cubicBezTo>
                    <a:pt x="146" y="144"/>
                    <a:pt x="146" y="144"/>
                    <a:pt x="146" y="144"/>
                  </a:cubicBezTo>
                  <a:cubicBezTo>
                    <a:pt x="193" y="106"/>
                    <a:pt x="193" y="106"/>
                    <a:pt x="193" y="106"/>
                  </a:cubicBezTo>
                  <a:cubicBezTo>
                    <a:pt x="195" y="105"/>
                    <a:pt x="197" y="104"/>
                    <a:pt x="198" y="103"/>
                  </a:cubicBezTo>
                  <a:cubicBezTo>
                    <a:pt x="220" y="86"/>
                    <a:pt x="223" y="54"/>
                    <a:pt x="206" y="32"/>
                  </a:cubicBezTo>
                  <a:close/>
                  <a:moveTo>
                    <a:pt x="88" y="106"/>
                  </a:moveTo>
                  <a:cubicBezTo>
                    <a:pt x="88" y="106"/>
                    <a:pt x="88" y="106"/>
                    <a:pt x="88" y="106"/>
                  </a:cubicBezTo>
                  <a:cubicBezTo>
                    <a:pt x="88" y="106"/>
                    <a:pt x="88" y="106"/>
                    <a:pt x="88" y="10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6" name="Freeform 19"/>
            <p:cNvSpPr>
              <a:spLocks/>
            </p:cNvSpPr>
            <p:nvPr/>
          </p:nvSpPr>
          <p:spPr bwMode="auto">
            <a:xfrm rot="396022">
              <a:off x="7031038" y="2306638"/>
              <a:ext cx="3052762" cy="1833562"/>
            </a:xfrm>
            <a:custGeom>
              <a:avLst/>
              <a:gdLst>
                <a:gd name="T0" fmla="*/ 2147483646 w 727"/>
                <a:gd name="T1" fmla="*/ 2147483646 h 436"/>
                <a:gd name="T2" fmla="*/ 2147483646 w 727"/>
                <a:gd name="T3" fmla="*/ 2147483646 h 436"/>
                <a:gd name="T4" fmla="*/ 2147483646 w 727"/>
                <a:gd name="T5" fmla="*/ 2147483646 h 436"/>
                <a:gd name="T6" fmla="*/ 2147483646 w 727"/>
                <a:gd name="T7" fmla="*/ 2147483646 h 4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27" h="436">
                  <a:moveTo>
                    <a:pt x="1" y="24"/>
                  </a:moveTo>
                  <a:cubicBezTo>
                    <a:pt x="0" y="16"/>
                    <a:pt x="1" y="0"/>
                    <a:pt x="2" y="1"/>
                  </a:cubicBezTo>
                  <a:cubicBezTo>
                    <a:pt x="293" y="36"/>
                    <a:pt x="559" y="196"/>
                    <a:pt x="727" y="436"/>
                  </a:cubicBezTo>
                  <a:cubicBezTo>
                    <a:pt x="727" y="436"/>
                    <a:pt x="475" y="86"/>
                    <a:pt x="1"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7" name="Freeform 20"/>
            <p:cNvSpPr>
              <a:spLocks/>
            </p:cNvSpPr>
            <p:nvPr/>
          </p:nvSpPr>
          <p:spPr bwMode="auto">
            <a:xfrm>
              <a:off x="6148388" y="1646238"/>
              <a:ext cx="1069975" cy="1052512"/>
            </a:xfrm>
            <a:custGeom>
              <a:avLst/>
              <a:gdLst>
                <a:gd name="T0" fmla="*/ 2147483646 w 179"/>
                <a:gd name="T1" fmla="*/ 2147483646 h 176"/>
                <a:gd name="T2" fmla="*/ 2147483646 w 179"/>
                <a:gd name="T3" fmla="*/ 2147483646 h 176"/>
                <a:gd name="T4" fmla="*/ 2147483646 w 179"/>
                <a:gd name="T5" fmla="*/ 2147483646 h 176"/>
                <a:gd name="T6" fmla="*/ 2147483646 w 179"/>
                <a:gd name="T7" fmla="*/ 2147483646 h 176"/>
                <a:gd name="T8" fmla="*/ 2147483646 w 179"/>
                <a:gd name="T9" fmla="*/ 2147483646 h 176"/>
                <a:gd name="T10" fmla="*/ 2147483646 w 179"/>
                <a:gd name="T11" fmla="*/ 2147483646 h 176"/>
                <a:gd name="T12" fmla="*/ 2147483646 w 179"/>
                <a:gd name="T13" fmla="*/ 2147483646 h 176"/>
                <a:gd name="T14" fmla="*/ 2147483646 w 179"/>
                <a:gd name="T15" fmla="*/ 2147483646 h 176"/>
                <a:gd name="T16" fmla="*/ 2147483646 w 179"/>
                <a:gd name="T17" fmla="*/ 2147483646 h 176"/>
                <a:gd name="T18" fmla="*/ 2147483646 w 179"/>
                <a:gd name="T19" fmla="*/ 2147483646 h 176"/>
                <a:gd name="T20" fmla="*/ 2147483646 w 179"/>
                <a:gd name="T21" fmla="*/ 2147483646 h 176"/>
                <a:gd name="T22" fmla="*/ 2147483646 w 179"/>
                <a:gd name="T23" fmla="*/ 2147483646 h 176"/>
                <a:gd name="T24" fmla="*/ 2147483646 w 179"/>
                <a:gd name="T25" fmla="*/ 2147483646 h 176"/>
                <a:gd name="T26" fmla="*/ 2147483646 w 179"/>
                <a:gd name="T27" fmla="*/ 2147483646 h 176"/>
                <a:gd name="T28" fmla="*/ 2147483646 w 179"/>
                <a:gd name="T29" fmla="*/ 2147483646 h 176"/>
                <a:gd name="T30" fmla="*/ 2147483646 w 179"/>
                <a:gd name="T31" fmla="*/ 2147483646 h 176"/>
                <a:gd name="T32" fmla="*/ 2147483646 w 179"/>
                <a:gd name="T33" fmla="*/ 2147483646 h 176"/>
                <a:gd name="T34" fmla="*/ 2147483646 w 179"/>
                <a:gd name="T35" fmla="*/ 2147483646 h 176"/>
                <a:gd name="T36" fmla="*/ 2147483646 w 179"/>
                <a:gd name="T37" fmla="*/ 2147483646 h 176"/>
                <a:gd name="T38" fmla="*/ 2147483646 w 179"/>
                <a:gd name="T39" fmla="*/ 2147483646 h 176"/>
                <a:gd name="T40" fmla="*/ 2147483646 w 179"/>
                <a:gd name="T41" fmla="*/ 2147483646 h 176"/>
                <a:gd name="T42" fmla="*/ 2147483646 w 179"/>
                <a:gd name="T43" fmla="*/ 2147483646 h 176"/>
                <a:gd name="T44" fmla="*/ 2147483646 w 179"/>
                <a:gd name="T45" fmla="*/ 2147483646 h 176"/>
                <a:gd name="T46" fmla="*/ 2147483646 w 179"/>
                <a:gd name="T47" fmla="*/ 2147483646 h 176"/>
                <a:gd name="T48" fmla="*/ 2147483646 w 179"/>
                <a:gd name="T49" fmla="*/ 2147483646 h 176"/>
                <a:gd name="T50" fmla="*/ 2147483646 w 179"/>
                <a:gd name="T51" fmla="*/ 2147483646 h 176"/>
                <a:gd name="T52" fmla="*/ 2147483646 w 179"/>
                <a:gd name="T53" fmla="*/ 2147483646 h 176"/>
                <a:gd name="T54" fmla="*/ 2147483646 w 179"/>
                <a:gd name="T55" fmla="*/ 2147483646 h 176"/>
                <a:gd name="T56" fmla="*/ 2147483646 w 179"/>
                <a:gd name="T57" fmla="*/ 2147483646 h 176"/>
                <a:gd name="T58" fmla="*/ 2147483646 w 179"/>
                <a:gd name="T59" fmla="*/ 2147483646 h 176"/>
                <a:gd name="T60" fmla="*/ 2147483646 w 179"/>
                <a:gd name="T61" fmla="*/ 2147483646 h 176"/>
                <a:gd name="T62" fmla="*/ 2147483646 w 179"/>
                <a:gd name="T63" fmla="*/ 0 h 176"/>
                <a:gd name="T64" fmla="*/ 2147483646 w 179"/>
                <a:gd name="T65" fmla="*/ 2147483646 h 176"/>
                <a:gd name="T66" fmla="*/ 2147483646 w 179"/>
                <a:gd name="T67" fmla="*/ 2147483646 h 176"/>
                <a:gd name="T68" fmla="*/ 2147483646 w 179"/>
                <a:gd name="T69" fmla="*/ 2147483646 h 176"/>
                <a:gd name="T70" fmla="*/ 2147483646 w 179"/>
                <a:gd name="T71" fmla="*/ 2147483646 h 176"/>
                <a:gd name="T72" fmla="*/ 2147483646 w 179"/>
                <a:gd name="T73" fmla="*/ 2147483646 h 176"/>
                <a:gd name="T74" fmla="*/ 2147483646 w 179"/>
                <a:gd name="T75" fmla="*/ 2147483646 h 176"/>
                <a:gd name="T76" fmla="*/ 2147483646 w 179"/>
                <a:gd name="T77" fmla="*/ 2147483646 h 176"/>
                <a:gd name="T78" fmla="*/ 2147483646 w 179"/>
                <a:gd name="T79" fmla="*/ 2147483646 h 176"/>
                <a:gd name="T80" fmla="*/ 2147483646 w 179"/>
                <a:gd name="T81" fmla="*/ 2147483646 h 176"/>
                <a:gd name="T82" fmla="*/ 0 w 179"/>
                <a:gd name="T83" fmla="*/ 2147483646 h 176"/>
                <a:gd name="T84" fmla="*/ 0 w 179"/>
                <a:gd name="T85" fmla="*/ 2147483646 h 176"/>
                <a:gd name="T86" fmla="*/ 0 w 179"/>
                <a:gd name="T87" fmla="*/ 2147483646 h 176"/>
                <a:gd name="T88" fmla="*/ 0 w 179"/>
                <a:gd name="T89" fmla="*/ 2147483646 h 176"/>
                <a:gd name="T90" fmla="*/ 0 w 179"/>
                <a:gd name="T91" fmla="*/ 2147483646 h 176"/>
                <a:gd name="T92" fmla="*/ 2147483646 w 179"/>
                <a:gd name="T93" fmla="*/ 2147483646 h 17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79" h="176">
                  <a:moveTo>
                    <a:pt x="25" y="94"/>
                  </a:moveTo>
                  <a:cubicBezTo>
                    <a:pt x="61" y="94"/>
                    <a:pt x="61" y="94"/>
                    <a:pt x="61" y="94"/>
                  </a:cubicBezTo>
                  <a:cubicBezTo>
                    <a:pt x="73" y="111"/>
                    <a:pt x="73" y="111"/>
                    <a:pt x="73" y="111"/>
                  </a:cubicBezTo>
                  <a:cubicBezTo>
                    <a:pt x="64" y="110"/>
                    <a:pt x="64" y="110"/>
                    <a:pt x="64" y="110"/>
                  </a:cubicBezTo>
                  <a:cubicBezTo>
                    <a:pt x="61" y="110"/>
                    <a:pt x="59" y="112"/>
                    <a:pt x="59" y="115"/>
                  </a:cubicBezTo>
                  <a:cubicBezTo>
                    <a:pt x="59" y="115"/>
                    <a:pt x="59" y="115"/>
                    <a:pt x="59" y="115"/>
                  </a:cubicBezTo>
                  <a:cubicBezTo>
                    <a:pt x="59" y="118"/>
                    <a:pt x="61" y="120"/>
                    <a:pt x="63" y="120"/>
                  </a:cubicBezTo>
                  <a:cubicBezTo>
                    <a:pt x="77" y="121"/>
                    <a:pt x="77" y="121"/>
                    <a:pt x="77" y="121"/>
                  </a:cubicBezTo>
                  <a:cubicBezTo>
                    <a:pt x="78" y="121"/>
                    <a:pt x="79" y="121"/>
                    <a:pt x="80" y="120"/>
                  </a:cubicBezTo>
                  <a:cubicBezTo>
                    <a:pt x="120" y="175"/>
                    <a:pt x="120" y="175"/>
                    <a:pt x="120" y="175"/>
                  </a:cubicBezTo>
                  <a:cubicBezTo>
                    <a:pt x="129" y="176"/>
                    <a:pt x="129" y="176"/>
                    <a:pt x="129" y="176"/>
                  </a:cubicBezTo>
                  <a:cubicBezTo>
                    <a:pt x="102" y="114"/>
                    <a:pt x="102" y="114"/>
                    <a:pt x="102" y="114"/>
                  </a:cubicBezTo>
                  <a:cubicBezTo>
                    <a:pt x="103" y="98"/>
                    <a:pt x="103" y="98"/>
                    <a:pt x="103" y="98"/>
                  </a:cubicBezTo>
                  <a:cubicBezTo>
                    <a:pt x="103" y="98"/>
                    <a:pt x="122" y="100"/>
                    <a:pt x="128" y="99"/>
                  </a:cubicBezTo>
                  <a:cubicBezTo>
                    <a:pt x="134" y="98"/>
                    <a:pt x="140" y="97"/>
                    <a:pt x="140" y="97"/>
                  </a:cubicBezTo>
                  <a:cubicBezTo>
                    <a:pt x="163" y="133"/>
                    <a:pt x="163" y="133"/>
                    <a:pt x="163" y="133"/>
                  </a:cubicBezTo>
                  <a:cubicBezTo>
                    <a:pt x="175" y="134"/>
                    <a:pt x="175" y="134"/>
                    <a:pt x="175" y="134"/>
                  </a:cubicBezTo>
                  <a:cubicBezTo>
                    <a:pt x="166" y="95"/>
                    <a:pt x="166" y="95"/>
                    <a:pt x="166" y="95"/>
                  </a:cubicBezTo>
                  <a:cubicBezTo>
                    <a:pt x="169" y="94"/>
                    <a:pt x="175" y="93"/>
                    <a:pt x="177" y="91"/>
                  </a:cubicBezTo>
                  <a:cubicBezTo>
                    <a:pt x="177" y="91"/>
                    <a:pt x="177" y="91"/>
                    <a:pt x="177" y="91"/>
                  </a:cubicBezTo>
                  <a:cubicBezTo>
                    <a:pt x="177" y="91"/>
                    <a:pt x="177" y="91"/>
                    <a:pt x="177" y="91"/>
                  </a:cubicBezTo>
                  <a:cubicBezTo>
                    <a:pt x="177" y="90"/>
                    <a:pt x="177" y="90"/>
                    <a:pt x="177" y="90"/>
                  </a:cubicBezTo>
                  <a:cubicBezTo>
                    <a:pt x="177" y="90"/>
                    <a:pt x="177" y="90"/>
                    <a:pt x="177" y="90"/>
                  </a:cubicBezTo>
                  <a:cubicBezTo>
                    <a:pt x="176" y="88"/>
                    <a:pt x="169" y="86"/>
                    <a:pt x="167" y="85"/>
                  </a:cubicBezTo>
                  <a:cubicBezTo>
                    <a:pt x="179" y="47"/>
                    <a:pt x="179" y="47"/>
                    <a:pt x="179" y="47"/>
                  </a:cubicBezTo>
                  <a:cubicBezTo>
                    <a:pt x="168" y="47"/>
                    <a:pt x="168" y="47"/>
                    <a:pt x="168" y="47"/>
                  </a:cubicBezTo>
                  <a:cubicBezTo>
                    <a:pt x="141" y="80"/>
                    <a:pt x="141" y="80"/>
                    <a:pt x="141" y="80"/>
                  </a:cubicBezTo>
                  <a:cubicBezTo>
                    <a:pt x="141" y="80"/>
                    <a:pt x="135" y="78"/>
                    <a:pt x="129" y="77"/>
                  </a:cubicBezTo>
                  <a:cubicBezTo>
                    <a:pt x="123" y="76"/>
                    <a:pt x="104" y="75"/>
                    <a:pt x="104" y="75"/>
                  </a:cubicBezTo>
                  <a:cubicBezTo>
                    <a:pt x="105" y="60"/>
                    <a:pt x="105" y="60"/>
                    <a:pt x="105" y="60"/>
                  </a:cubicBezTo>
                  <a:cubicBezTo>
                    <a:pt x="138" y="1"/>
                    <a:pt x="138" y="1"/>
                    <a:pt x="138" y="1"/>
                  </a:cubicBezTo>
                  <a:cubicBezTo>
                    <a:pt x="129" y="0"/>
                    <a:pt x="129" y="0"/>
                    <a:pt x="129" y="0"/>
                  </a:cubicBezTo>
                  <a:cubicBezTo>
                    <a:pt x="83" y="51"/>
                    <a:pt x="83" y="51"/>
                    <a:pt x="83" y="51"/>
                  </a:cubicBezTo>
                  <a:cubicBezTo>
                    <a:pt x="83" y="51"/>
                    <a:pt x="82" y="50"/>
                    <a:pt x="81" y="50"/>
                  </a:cubicBezTo>
                  <a:cubicBezTo>
                    <a:pt x="67" y="49"/>
                    <a:pt x="67" y="49"/>
                    <a:pt x="67" y="49"/>
                  </a:cubicBezTo>
                  <a:cubicBezTo>
                    <a:pt x="64" y="49"/>
                    <a:pt x="62" y="51"/>
                    <a:pt x="62" y="54"/>
                  </a:cubicBezTo>
                  <a:cubicBezTo>
                    <a:pt x="62" y="54"/>
                    <a:pt x="62" y="54"/>
                    <a:pt x="62" y="54"/>
                  </a:cubicBezTo>
                  <a:cubicBezTo>
                    <a:pt x="62" y="57"/>
                    <a:pt x="64" y="59"/>
                    <a:pt x="66" y="59"/>
                  </a:cubicBezTo>
                  <a:cubicBezTo>
                    <a:pt x="75" y="60"/>
                    <a:pt x="75" y="60"/>
                    <a:pt x="75" y="60"/>
                  </a:cubicBezTo>
                  <a:cubicBezTo>
                    <a:pt x="62" y="75"/>
                    <a:pt x="62" y="75"/>
                    <a:pt x="62" y="75"/>
                  </a:cubicBezTo>
                  <a:cubicBezTo>
                    <a:pt x="26" y="71"/>
                    <a:pt x="26" y="71"/>
                    <a:pt x="26" y="71"/>
                  </a:cubicBezTo>
                  <a:cubicBezTo>
                    <a:pt x="21" y="71"/>
                    <a:pt x="0" y="77"/>
                    <a:pt x="0" y="81"/>
                  </a:cubicBezTo>
                  <a:cubicBezTo>
                    <a:pt x="0" y="81"/>
                    <a:pt x="0" y="81"/>
                    <a:pt x="0" y="81"/>
                  </a:cubicBezTo>
                  <a:cubicBezTo>
                    <a:pt x="0" y="81"/>
                    <a:pt x="0" y="81"/>
                    <a:pt x="0" y="81"/>
                  </a:cubicBezTo>
                  <a:cubicBezTo>
                    <a:pt x="0" y="81"/>
                    <a:pt x="0" y="81"/>
                    <a:pt x="0" y="81"/>
                  </a:cubicBezTo>
                  <a:cubicBezTo>
                    <a:pt x="0" y="81"/>
                    <a:pt x="0" y="81"/>
                    <a:pt x="0" y="81"/>
                  </a:cubicBezTo>
                  <a:cubicBezTo>
                    <a:pt x="0" y="86"/>
                    <a:pt x="19" y="94"/>
                    <a:pt x="25"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8" name="Freeform 10"/>
            <p:cNvSpPr>
              <a:spLocks noEditPoints="1"/>
            </p:cNvSpPr>
            <p:nvPr/>
          </p:nvSpPr>
          <p:spPr bwMode="auto">
            <a:xfrm>
              <a:off x="2857500" y="4302125"/>
              <a:ext cx="360363" cy="384175"/>
            </a:xfrm>
            <a:custGeom>
              <a:avLst/>
              <a:gdLst>
                <a:gd name="T0" fmla="*/ 2147483646 w 150"/>
                <a:gd name="T1" fmla="*/ 2147483646 h 160"/>
                <a:gd name="T2" fmla="*/ 2147483646 w 150"/>
                <a:gd name="T3" fmla="*/ 2147483646 h 160"/>
                <a:gd name="T4" fmla="*/ 2147483646 w 150"/>
                <a:gd name="T5" fmla="*/ 2147483646 h 160"/>
                <a:gd name="T6" fmla="*/ 2147483646 w 150"/>
                <a:gd name="T7" fmla="*/ 2147483646 h 160"/>
                <a:gd name="T8" fmla="*/ 2147483646 w 150"/>
                <a:gd name="T9" fmla="*/ 2147483646 h 160"/>
                <a:gd name="T10" fmla="*/ 2147483646 w 150"/>
                <a:gd name="T11" fmla="*/ 2147483646 h 160"/>
                <a:gd name="T12" fmla="*/ 2147483646 w 150"/>
                <a:gd name="T13" fmla="*/ 2147483646 h 160"/>
                <a:gd name="T14" fmla="*/ 2147483646 w 150"/>
                <a:gd name="T15" fmla="*/ 2147483646 h 160"/>
                <a:gd name="T16" fmla="*/ 2147483646 w 150"/>
                <a:gd name="T17" fmla="*/ 2147483646 h 160"/>
                <a:gd name="T18" fmla="*/ 2147483646 w 150"/>
                <a:gd name="T19" fmla="*/ 2147483646 h 160"/>
                <a:gd name="T20" fmla="*/ 2147483646 w 150"/>
                <a:gd name="T21" fmla="*/ 2147483646 h 160"/>
                <a:gd name="T22" fmla="*/ 2147483646 w 150"/>
                <a:gd name="T23" fmla="*/ 2147483646 h 160"/>
                <a:gd name="T24" fmla="*/ 2147483646 w 150"/>
                <a:gd name="T25" fmla="*/ 2147483646 h 160"/>
                <a:gd name="T26" fmla="*/ 2147483646 w 150"/>
                <a:gd name="T27" fmla="*/ 2147483646 h 160"/>
                <a:gd name="T28" fmla="*/ 2147483646 w 150"/>
                <a:gd name="T29" fmla="*/ 2147483646 h 160"/>
                <a:gd name="T30" fmla="*/ 2147483646 w 150"/>
                <a:gd name="T31" fmla="*/ 2147483646 h 160"/>
                <a:gd name="T32" fmla="*/ 2147483646 w 150"/>
                <a:gd name="T33" fmla="*/ 2147483646 h 160"/>
                <a:gd name="T34" fmla="*/ 2147483646 w 150"/>
                <a:gd name="T35" fmla="*/ 2147483646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50" h="160">
                  <a:moveTo>
                    <a:pt x="131" y="12"/>
                  </a:moveTo>
                  <a:cubicBezTo>
                    <a:pt x="116" y="0"/>
                    <a:pt x="94" y="2"/>
                    <a:pt x="81" y="17"/>
                  </a:cubicBezTo>
                  <a:cubicBezTo>
                    <a:pt x="66" y="6"/>
                    <a:pt x="44" y="8"/>
                    <a:pt x="32" y="24"/>
                  </a:cubicBezTo>
                  <a:cubicBezTo>
                    <a:pt x="29" y="27"/>
                    <a:pt x="27" y="31"/>
                    <a:pt x="26" y="35"/>
                  </a:cubicBezTo>
                  <a:cubicBezTo>
                    <a:pt x="23" y="43"/>
                    <a:pt x="23" y="51"/>
                    <a:pt x="26" y="59"/>
                  </a:cubicBezTo>
                  <a:cubicBezTo>
                    <a:pt x="20" y="60"/>
                    <a:pt x="14" y="64"/>
                    <a:pt x="10" y="69"/>
                  </a:cubicBezTo>
                  <a:cubicBezTo>
                    <a:pt x="0" y="82"/>
                    <a:pt x="2" y="100"/>
                    <a:pt x="15" y="110"/>
                  </a:cubicBezTo>
                  <a:cubicBezTo>
                    <a:pt x="16" y="111"/>
                    <a:pt x="18" y="112"/>
                    <a:pt x="19" y="113"/>
                  </a:cubicBezTo>
                  <a:cubicBezTo>
                    <a:pt x="15" y="126"/>
                    <a:pt x="18" y="140"/>
                    <a:pt x="29" y="149"/>
                  </a:cubicBezTo>
                  <a:cubicBezTo>
                    <a:pt x="43" y="160"/>
                    <a:pt x="63" y="157"/>
                    <a:pt x="74" y="144"/>
                  </a:cubicBezTo>
                  <a:cubicBezTo>
                    <a:pt x="75" y="143"/>
                    <a:pt x="76" y="141"/>
                    <a:pt x="76" y="140"/>
                  </a:cubicBezTo>
                  <a:cubicBezTo>
                    <a:pt x="108" y="99"/>
                    <a:pt x="108" y="99"/>
                    <a:pt x="108" y="99"/>
                  </a:cubicBezTo>
                  <a:cubicBezTo>
                    <a:pt x="135" y="66"/>
                    <a:pt x="135" y="66"/>
                    <a:pt x="135" y="66"/>
                  </a:cubicBezTo>
                  <a:cubicBezTo>
                    <a:pt x="136" y="65"/>
                    <a:pt x="137" y="64"/>
                    <a:pt x="137" y="63"/>
                  </a:cubicBezTo>
                  <a:cubicBezTo>
                    <a:pt x="150" y="47"/>
                    <a:pt x="147" y="24"/>
                    <a:pt x="131" y="12"/>
                  </a:cubicBezTo>
                  <a:close/>
                  <a:moveTo>
                    <a:pt x="62" y="82"/>
                  </a:moveTo>
                  <a:cubicBezTo>
                    <a:pt x="62" y="82"/>
                    <a:pt x="62" y="82"/>
                    <a:pt x="61" y="82"/>
                  </a:cubicBezTo>
                  <a:cubicBezTo>
                    <a:pt x="62" y="82"/>
                    <a:pt x="62" y="82"/>
                    <a:pt x="62"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399" name="Freeform 11"/>
            <p:cNvSpPr>
              <a:spLocks noEditPoints="1"/>
            </p:cNvSpPr>
            <p:nvPr/>
          </p:nvSpPr>
          <p:spPr bwMode="auto">
            <a:xfrm>
              <a:off x="9294813" y="4551363"/>
              <a:ext cx="352425" cy="385762"/>
            </a:xfrm>
            <a:custGeom>
              <a:avLst/>
              <a:gdLst>
                <a:gd name="T0" fmla="*/ 2147483646 w 147"/>
                <a:gd name="T1" fmla="*/ 2147483646 h 161"/>
                <a:gd name="T2" fmla="*/ 2147483646 w 147"/>
                <a:gd name="T3" fmla="*/ 2147483646 h 161"/>
                <a:gd name="T4" fmla="*/ 2147483646 w 147"/>
                <a:gd name="T5" fmla="*/ 2147483646 h 161"/>
                <a:gd name="T6" fmla="*/ 2147483646 w 147"/>
                <a:gd name="T7" fmla="*/ 2147483646 h 161"/>
                <a:gd name="T8" fmla="*/ 2147483646 w 147"/>
                <a:gd name="T9" fmla="*/ 2147483646 h 161"/>
                <a:gd name="T10" fmla="*/ 2147483646 w 147"/>
                <a:gd name="T11" fmla="*/ 2147483646 h 161"/>
                <a:gd name="T12" fmla="*/ 2147483646 w 147"/>
                <a:gd name="T13" fmla="*/ 2147483646 h 161"/>
                <a:gd name="T14" fmla="*/ 2147483646 w 147"/>
                <a:gd name="T15" fmla="*/ 2147483646 h 161"/>
                <a:gd name="T16" fmla="*/ 2147483646 w 147"/>
                <a:gd name="T17" fmla="*/ 2147483646 h 161"/>
                <a:gd name="T18" fmla="*/ 2147483646 w 147"/>
                <a:gd name="T19" fmla="*/ 2147483646 h 161"/>
                <a:gd name="T20" fmla="*/ 2147483646 w 147"/>
                <a:gd name="T21" fmla="*/ 2147483646 h 161"/>
                <a:gd name="T22" fmla="*/ 2147483646 w 147"/>
                <a:gd name="T23" fmla="*/ 2147483646 h 161"/>
                <a:gd name="T24" fmla="*/ 2147483646 w 147"/>
                <a:gd name="T25" fmla="*/ 2147483646 h 161"/>
                <a:gd name="T26" fmla="*/ 2147483646 w 147"/>
                <a:gd name="T27" fmla="*/ 2147483646 h 161"/>
                <a:gd name="T28" fmla="*/ 2147483646 w 147"/>
                <a:gd name="T29" fmla="*/ 2147483646 h 161"/>
                <a:gd name="T30" fmla="*/ 2147483646 w 147"/>
                <a:gd name="T31" fmla="*/ 2147483646 h 161"/>
                <a:gd name="T32" fmla="*/ 2147483646 w 147"/>
                <a:gd name="T33" fmla="*/ 2147483646 h 161"/>
                <a:gd name="T34" fmla="*/ 2147483646 w 147"/>
                <a:gd name="T35" fmla="*/ 2147483646 h 161"/>
                <a:gd name="T36" fmla="*/ 2147483646 w 147"/>
                <a:gd name="T37" fmla="*/ 2147483646 h 16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7" h="161">
                  <a:moveTo>
                    <a:pt x="137" y="52"/>
                  </a:moveTo>
                  <a:cubicBezTo>
                    <a:pt x="134" y="49"/>
                    <a:pt x="131" y="46"/>
                    <a:pt x="128" y="43"/>
                  </a:cubicBezTo>
                  <a:cubicBezTo>
                    <a:pt x="121" y="38"/>
                    <a:pt x="113" y="36"/>
                    <a:pt x="105" y="36"/>
                  </a:cubicBezTo>
                  <a:cubicBezTo>
                    <a:pt x="106" y="29"/>
                    <a:pt x="104" y="23"/>
                    <a:pt x="101" y="17"/>
                  </a:cubicBezTo>
                  <a:cubicBezTo>
                    <a:pt x="92" y="3"/>
                    <a:pt x="73" y="0"/>
                    <a:pt x="60" y="9"/>
                  </a:cubicBezTo>
                  <a:cubicBezTo>
                    <a:pt x="58" y="10"/>
                    <a:pt x="57" y="11"/>
                    <a:pt x="56" y="12"/>
                  </a:cubicBezTo>
                  <a:cubicBezTo>
                    <a:pt x="45" y="4"/>
                    <a:pt x="30" y="3"/>
                    <a:pt x="18" y="11"/>
                  </a:cubicBezTo>
                  <a:cubicBezTo>
                    <a:pt x="4" y="20"/>
                    <a:pt x="0" y="40"/>
                    <a:pt x="10" y="54"/>
                  </a:cubicBezTo>
                  <a:cubicBezTo>
                    <a:pt x="10" y="56"/>
                    <a:pt x="11" y="57"/>
                    <a:pt x="12" y="58"/>
                  </a:cubicBezTo>
                  <a:cubicBezTo>
                    <a:pt x="41" y="101"/>
                    <a:pt x="41" y="101"/>
                    <a:pt x="41" y="101"/>
                  </a:cubicBezTo>
                  <a:cubicBezTo>
                    <a:pt x="65" y="137"/>
                    <a:pt x="65" y="137"/>
                    <a:pt x="65" y="137"/>
                  </a:cubicBezTo>
                  <a:cubicBezTo>
                    <a:pt x="65" y="138"/>
                    <a:pt x="66" y="139"/>
                    <a:pt x="67" y="140"/>
                  </a:cubicBezTo>
                  <a:cubicBezTo>
                    <a:pt x="78" y="157"/>
                    <a:pt x="100" y="161"/>
                    <a:pt x="117" y="150"/>
                  </a:cubicBezTo>
                  <a:cubicBezTo>
                    <a:pt x="133" y="140"/>
                    <a:pt x="138" y="118"/>
                    <a:pt x="128" y="101"/>
                  </a:cubicBezTo>
                  <a:cubicBezTo>
                    <a:pt x="143" y="90"/>
                    <a:pt x="147" y="68"/>
                    <a:pt x="137" y="52"/>
                  </a:cubicBezTo>
                  <a:close/>
                  <a:moveTo>
                    <a:pt x="72" y="62"/>
                  </a:moveTo>
                  <a:cubicBezTo>
                    <a:pt x="72" y="62"/>
                    <a:pt x="72" y="62"/>
                    <a:pt x="72" y="62"/>
                  </a:cubicBezTo>
                  <a:cubicBezTo>
                    <a:pt x="72" y="62"/>
                    <a:pt x="72" y="62"/>
                    <a:pt x="72" y="62"/>
                  </a:cubicBezTo>
                  <a:cubicBezTo>
                    <a:pt x="72" y="62"/>
                    <a:pt x="72" y="62"/>
                    <a:pt x="72"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400" name="Freeform 12"/>
            <p:cNvSpPr>
              <a:spLocks noEditPoints="1"/>
            </p:cNvSpPr>
            <p:nvPr/>
          </p:nvSpPr>
          <p:spPr bwMode="auto">
            <a:xfrm rot="9305803">
              <a:off x="7915562" y="9346982"/>
              <a:ext cx="409575" cy="255587"/>
            </a:xfrm>
            <a:custGeom>
              <a:avLst/>
              <a:gdLst>
                <a:gd name="T0" fmla="*/ 2147483646 w 171"/>
                <a:gd name="T1" fmla="*/ 2147483646 h 107"/>
                <a:gd name="T2" fmla="*/ 2147483646 w 171"/>
                <a:gd name="T3" fmla="*/ 0 h 107"/>
                <a:gd name="T4" fmla="*/ 2147483646 w 171"/>
                <a:gd name="T5" fmla="*/ 2147483646 h 107"/>
                <a:gd name="T6" fmla="*/ 2147483646 w 171"/>
                <a:gd name="T7" fmla="*/ 2147483646 h 107"/>
                <a:gd name="T8" fmla="*/ 2147483646 w 171"/>
                <a:gd name="T9" fmla="*/ 2147483646 h 107"/>
                <a:gd name="T10" fmla="*/ 2147483646 w 171"/>
                <a:gd name="T11" fmla="*/ 2147483646 h 107"/>
                <a:gd name="T12" fmla="*/ 2147483646 w 171"/>
                <a:gd name="T13" fmla="*/ 2147483646 h 107"/>
                <a:gd name="T14" fmla="*/ 0 w 171"/>
                <a:gd name="T15" fmla="*/ 2147483646 h 107"/>
                <a:gd name="T16" fmla="*/ 2147483646 w 171"/>
                <a:gd name="T17" fmla="*/ 2147483646 h 107"/>
                <a:gd name="T18" fmla="*/ 2147483646 w 171"/>
                <a:gd name="T19" fmla="*/ 2147483646 h 107"/>
                <a:gd name="T20" fmla="*/ 2147483646 w 171"/>
                <a:gd name="T21" fmla="*/ 2147483646 h 107"/>
                <a:gd name="T22" fmla="*/ 2147483646 w 171"/>
                <a:gd name="T23" fmla="*/ 2147483646 h 107"/>
                <a:gd name="T24" fmla="*/ 2147483646 w 171"/>
                <a:gd name="T25" fmla="*/ 2147483646 h 107"/>
                <a:gd name="T26" fmla="*/ 2147483646 w 171"/>
                <a:gd name="T27" fmla="*/ 2147483646 h 107"/>
                <a:gd name="T28" fmla="*/ 2147483646 w 171"/>
                <a:gd name="T29" fmla="*/ 2147483646 h 107"/>
                <a:gd name="T30" fmla="*/ 2147483646 w 171"/>
                <a:gd name="T31" fmla="*/ 2147483646 h 107"/>
                <a:gd name="T32" fmla="*/ 2147483646 w 171"/>
                <a:gd name="T33" fmla="*/ 2147483646 h 107"/>
                <a:gd name="T34" fmla="*/ 2147483646 w 171"/>
                <a:gd name="T35" fmla="*/ 2147483646 h 10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1" h="107">
                  <a:moveTo>
                    <a:pt x="136" y="35"/>
                  </a:moveTo>
                  <a:cubicBezTo>
                    <a:pt x="135" y="16"/>
                    <a:pt x="119" y="0"/>
                    <a:pt x="100" y="0"/>
                  </a:cubicBezTo>
                  <a:cubicBezTo>
                    <a:pt x="95" y="0"/>
                    <a:pt x="91" y="1"/>
                    <a:pt x="87" y="2"/>
                  </a:cubicBezTo>
                  <a:cubicBezTo>
                    <a:pt x="80" y="5"/>
                    <a:pt x="73" y="11"/>
                    <a:pt x="69" y="17"/>
                  </a:cubicBezTo>
                  <a:cubicBezTo>
                    <a:pt x="64" y="13"/>
                    <a:pt x="57" y="11"/>
                    <a:pt x="50" y="11"/>
                  </a:cubicBezTo>
                  <a:cubicBezTo>
                    <a:pt x="34" y="11"/>
                    <a:pt x="21" y="24"/>
                    <a:pt x="21" y="40"/>
                  </a:cubicBezTo>
                  <a:cubicBezTo>
                    <a:pt x="21" y="42"/>
                    <a:pt x="21" y="44"/>
                    <a:pt x="22" y="46"/>
                  </a:cubicBezTo>
                  <a:cubicBezTo>
                    <a:pt x="9" y="50"/>
                    <a:pt x="0" y="62"/>
                    <a:pt x="0" y="76"/>
                  </a:cubicBezTo>
                  <a:cubicBezTo>
                    <a:pt x="0" y="93"/>
                    <a:pt x="14" y="107"/>
                    <a:pt x="31" y="107"/>
                  </a:cubicBezTo>
                  <a:cubicBezTo>
                    <a:pt x="33" y="107"/>
                    <a:pt x="34" y="107"/>
                    <a:pt x="36" y="107"/>
                  </a:cubicBezTo>
                  <a:cubicBezTo>
                    <a:pt x="87" y="107"/>
                    <a:pt x="87" y="107"/>
                    <a:pt x="87" y="107"/>
                  </a:cubicBezTo>
                  <a:cubicBezTo>
                    <a:pt x="131" y="107"/>
                    <a:pt x="131" y="107"/>
                    <a:pt x="131" y="107"/>
                  </a:cubicBezTo>
                  <a:cubicBezTo>
                    <a:pt x="132" y="107"/>
                    <a:pt x="133" y="107"/>
                    <a:pt x="134" y="107"/>
                  </a:cubicBezTo>
                  <a:cubicBezTo>
                    <a:pt x="154" y="107"/>
                    <a:pt x="171" y="91"/>
                    <a:pt x="171" y="71"/>
                  </a:cubicBezTo>
                  <a:cubicBezTo>
                    <a:pt x="171" y="52"/>
                    <a:pt x="155" y="36"/>
                    <a:pt x="136" y="35"/>
                  </a:cubicBezTo>
                  <a:close/>
                  <a:moveTo>
                    <a:pt x="72" y="60"/>
                  </a:moveTo>
                  <a:cubicBezTo>
                    <a:pt x="72" y="60"/>
                    <a:pt x="72" y="60"/>
                    <a:pt x="72" y="60"/>
                  </a:cubicBezTo>
                  <a:cubicBezTo>
                    <a:pt x="72" y="60"/>
                    <a:pt x="72" y="60"/>
                    <a:pt x="72"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401" name="Freeform 13"/>
            <p:cNvSpPr>
              <a:spLocks noEditPoints="1"/>
            </p:cNvSpPr>
            <p:nvPr/>
          </p:nvSpPr>
          <p:spPr bwMode="auto">
            <a:xfrm>
              <a:off x="7246967" y="2681288"/>
              <a:ext cx="417513" cy="327025"/>
            </a:xfrm>
            <a:custGeom>
              <a:avLst/>
              <a:gdLst>
                <a:gd name="T0" fmla="*/ 2147483646 w 174"/>
                <a:gd name="T1" fmla="*/ 2147483646 h 136"/>
                <a:gd name="T2" fmla="*/ 2147483646 w 174"/>
                <a:gd name="T3" fmla="*/ 2147483646 h 136"/>
                <a:gd name="T4" fmla="*/ 2147483646 w 174"/>
                <a:gd name="T5" fmla="*/ 2147483646 h 136"/>
                <a:gd name="T6" fmla="*/ 2147483646 w 174"/>
                <a:gd name="T7" fmla="*/ 2147483646 h 136"/>
                <a:gd name="T8" fmla="*/ 2147483646 w 174"/>
                <a:gd name="T9" fmla="*/ 2147483646 h 136"/>
                <a:gd name="T10" fmla="*/ 2147483646 w 174"/>
                <a:gd name="T11" fmla="*/ 2147483646 h 136"/>
                <a:gd name="T12" fmla="*/ 2147483646 w 174"/>
                <a:gd name="T13" fmla="*/ 2147483646 h 136"/>
                <a:gd name="T14" fmla="*/ 2147483646 w 174"/>
                <a:gd name="T15" fmla="*/ 2147483646 h 136"/>
                <a:gd name="T16" fmla="*/ 2147483646 w 174"/>
                <a:gd name="T17" fmla="*/ 2147483646 h 136"/>
                <a:gd name="T18" fmla="*/ 2147483646 w 174"/>
                <a:gd name="T19" fmla="*/ 2147483646 h 136"/>
                <a:gd name="T20" fmla="*/ 2147483646 w 174"/>
                <a:gd name="T21" fmla="*/ 2147483646 h 136"/>
                <a:gd name="T22" fmla="*/ 2147483646 w 174"/>
                <a:gd name="T23" fmla="*/ 2147483646 h 136"/>
                <a:gd name="T24" fmla="*/ 2147483646 w 174"/>
                <a:gd name="T25" fmla="*/ 2147483646 h 136"/>
                <a:gd name="T26" fmla="*/ 2147483646 w 174"/>
                <a:gd name="T27" fmla="*/ 2147483646 h 136"/>
                <a:gd name="T28" fmla="*/ 2147483646 w 174"/>
                <a:gd name="T29" fmla="*/ 2147483646 h 136"/>
                <a:gd name="T30" fmla="*/ 2147483646 w 174"/>
                <a:gd name="T31" fmla="*/ 2147483646 h 136"/>
                <a:gd name="T32" fmla="*/ 2147483646 w 174"/>
                <a:gd name="T33" fmla="*/ 2147483646 h 136"/>
                <a:gd name="T34" fmla="*/ 2147483646 w 174"/>
                <a:gd name="T35" fmla="*/ 2147483646 h 136"/>
                <a:gd name="T36" fmla="*/ 2147483646 w 174"/>
                <a:gd name="T37" fmla="*/ 2147483646 h 1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4" h="136">
                  <a:moveTo>
                    <a:pt x="148" y="62"/>
                  </a:moveTo>
                  <a:cubicBezTo>
                    <a:pt x="155" y="44"/>
                    <a:pt x="146" y="23"/>
                    <a:pt x="128" y="16"/>
                  </a:cubicBezTo>
                  <a:cubicBezTo>
                    <a:pt x="124" y="14"/>
                    <a:pt x="120" y="13"/>
                    <a:pt x="116" y="13"/>
                  </a:cubicBezTo>
                  <a:cubicBezTo>
                    <a:pt x="108" y="12"/>
                    <a:pt x="100" y="15"/>
                    <a:pt x="93" y="19"/>
                  </a:cubicBezTo>
                  <a:cubicBezTo>
                    <a:pt x="90" y="14"/>
                    <a:pt x="85" y="9"/>
                    <a:pt x="79" y="6"/>
                  </a:cubicBezTo>
                  <a:cubicBezTo>
                    <a:pt x="64" y="0"/>
                    <a:pt x="47" y="7"/>
                    <a:pt x="41" y="21"/>
                  </a:cubicBezTo>
                  <a:cubicBezTo>
                    <a:pt x="40" y="23"/>
                    <a:pt x="39" y="25"/>
                    <a:pt x="39" y="27"/>
                  </a:cubicBezTo>
                  <a:cubicBezTo>
                    <a:pt x="26" y="26"/>
                    <a:pt x="12" y="33"/>
                    <a:pt x="7" y="46"/>
                  </a:cubicBezTo>
                  <a:cubicBezTo>
                    <a:pt x="0" y="62"/>
                    <a:pt x="8" y="81"/>
                    <a:pt x="24" y="87"/>
                  </a:cubicBezTo>
                  <a:cubicBezTo>
                    <a:pt x="25" y="88"/>
                    <a:pt x="26" y="89"/>
                    <a:pt x="28" y="89"/>
                  </a:cubicBezTo>
                  <a:cubicBezTo>
                    <a:pt x="75" y="109"/>
                    <a:pt x="75" y="109"/>
                    <a:pt x="75" y="109"/>
                  </a:cubicBezTo>
                  <a:cubicBezTo>
                    <a:pt x="115" y="126"/>
                    <a:pt x="115" y="126"/>
                    <a:pt x="115" y="126"/>
                  </a:cubicBezTo>
                  <a:cubicBezTo>
                    <a:pt x="116" y="127"/>
                    <a:pt x="117" y="127"/>
                    <a:pt x="118" y="128"/>
                  </a:cubicBezTo>
                  <a:cubicBezTo>
                    <a:pt x="137" y="136"/>
                    <a:pt x="158" y="127"/>
                    <a:pt x="166" y="109"/>
                  </a:cubicBezTo>
                  <a:cubicBezTo>
                    <a:pt x="174" y="91"/>
                    <a:pt x="166" y="70"/>
                    <a:pt x="148" y="62"/>
                  </a:cubicBezTo>
                  <a:close/>
                  <a:moveTo>
                    <a:pt x="80" y="60"/>
                  </a:moveTo>
                  <a:cubicBezTo>
                    <a:pt x="80" y="60"/>
                    <a:pt x="80" y="60"/>
                    <a:pt x="80" y="60"/>
                  </a:cubicBezTo>
                  <a:cubicBezTo>
                    <a:pt x="80" y="60"/>
                    <a:pt x="80" y="60"/>
                    <a:pt x="80" y="60"/>
                  </a:cubicBezTo>
                  <a:cubicBezTo>
                    <a:pt x="80" y="60"/>
                    <a:pt x="80" y="60"/>
                    <a:pt x="8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402" name="Freeform 14"/>
            <p:cNvSpPr>
              <a:spLocks noEditPoints="1"/>
            </p:cNvSpPr>
            <p:nvPr/>
          </p:nvSpPr>
          <p:spPr bwMode="auto">
            <a:xfrm>
              <a:off x="2360804" y="5321060"/>
              <a:ext cx="290512" cy="561975"/>
            </a:xfrm>
            <a:custGeom>
              <a:avLst/>
              <a:gdLst>
                <a:gd name="T0" fmla="*/ 2147483646 w 121"/>
                <a:gd name="T1" fmla="*/ 2147483646 h 234"/>
                <a:gd name="T2" fmla="*/ 2147483646 w 121"/>
                <a:gd name="T3" fmla="*/ 2147483646 h 234"/>
                <a:gd name="T4" fmla="*/ 2147483646 w 121"/>
                <a:gd name="T5" fmla="*/ 2147483646 h 234"/>
                <a:gd name="T6" fmla="*/ 2147483646 w 121"/>
                <a:gd name="T7" fmla="*/ 2147483646 h 234"/>
                <a:gd name="T8" fmla="*/ 2147483646 w 121"/>
                <a:gd name="T9" fmla="*/ 2147483646 h 234"/>
                <a:gd name="T10" fmla="*/ 2147483646 w 121"/>
                <a:gd name="T11" fmla="*/ 2147483646 h 234"/>
                <a:gd name="T12" fmla="*/ 2147483646 w 121"/>
                <a:gd name="T13" fmla="*/ 2147483646 h 234"/>
                <a:gd name="T14" fmla="*/ 2147483646 w 121"/>
                <a:gd name="T15" fmla="*/ 2147483646 h 234"/>
                <a:gd name="T16" fmla="*/ 2147483646 w 121"/>
                <a:gd name="T17" fmla="*/ 2147483646 h 234"/>
                <a:gd name="T18" fmla="*/ 2147483646 w 121"/>
                <a:gd name="T19" fmla="*/ 2147483646 h 234"/>
                <a:gd name="T20" fmla="*/ 2147483646 w 121"/>
                <a:gd name="T21" fmla="*/ 2147483646 h 234"/>
                <a:gd name="T22" fmla="*/ 2147483646 w 121"/>
                <a:gd name="T23" fmla="*/ 2147483646 h 234"/>
                <a:gd name="T24" fmla="*/ 2147483646 w 121"/>
                <a:gd name="T25" fmla="*/ 2147483646 h 234"/>
                <a:gd name="T26" fmla="*/ 2147483646 w 121"/>
                <a:gd name="T27" fmla="*/ 2147483646 h 234"/>
                <a:gd name="T28" fmla="*/ 2147483646 w 121"/>
                <a:gd name="T29" fmla="*/ 2147483646 h 234"/>
                <a:gd name="T30" fmla="*/ 2147483646 w 121"/>
                <a:gd name="T31" fmla="*/ 2147483646 h 234"/>
                <a:gd name="T32" fmla="*/ 2147483646 w 121"/>
                <a:gd name="T33" fmla="*/ 2147483646 h 234"/>
                <a:gd name="T34" fmla="*/ 2147483646 w 121"/>
                <a:gd name="T35" fmla="*/ 2147483646 h 234"/>
                <a:gd name="T36" fmla="*/ 2147483646 w 121"/>
                <a:gd name="T37" fmla="*/ 2147483646 h 234"/>
                <a:gd name="T38" fmla="*/ 2147483646 w 121"/>
                <a:gd name="T39" fmla="*/ 2147483646 h 234"/>
                <a:gd name="T40" fmla="*/ 2147483646 w 121"/>
                <a:gd name="T41" fmla="*/ 2147483646 h 234"/>
                <a:gd name="T42" fmla="*/ 2147483646 w 121"/>
                <a:gd name="T43" fmla="*/ 2147483646 h 234"/>
                <a:gd name="T44" fmla="*/ 2147483646 w 121"/>
                <a:gd name="T45" fmla="*/ 2147483646 h 234"/>
                <a:gd name="T46" fmla="*/ 2147483646 w 121"/>
                <a:gd name="T47" fmla="*/ 2147483646 h 234"/>
                <a:gd name="T48" fmla="*/ 2147483646 w 121"/>
                <a:gd name="T49" fmla="*/ 2147483646 h 234"/>
                <a:gd name="T50" fmla="*/ 2147483646 w 121"/>
                <a:gd name="T51" fmla="*/ 2147483646 h 234"/>
                <a:gd name="T52" fmla="*/ 2147483646 w 121"/>
                <a:gd name="T53" fmla="*/ 2147483646 h 234"/>
                <a:gd name="T54" fmla="*/ 2147483646 w 121"/>
                <a:gd name="T55" fmla="*/ 2147483646 h 234"/>
                <a:gd name="T56" fmla="*/ 2147483646 w 121"/>
                <a:gd name="T57" fmla="*/ 2147483646 h 234"/>
                <a:gd name="T58" fmla="*/ 2147483646 w 121"/>
                <a:gd name="T59" fmla="*/ 2147483646 h 234"/>
                <a:gd name="T60" fmla="*/ 2147483646 w 121"/>
                <a:gd name="T61" fmla="*/ 2147483646 h 234"/>
                <a:gd name="T62" fmla="*/ 2147483646 w 121"/>
                <a:gd name="T63" fmla="*/ 2147483646 h 234"/>
                <a:gd name="T64" fmla="*/ 2147483646 w 121"/>
                <a:gd name="T65" fmla="*/ 2147483646 h 234"/>
                <a:gd name="T66" fmla="*/ 2147483646 w 121"/>
                <a:gd name="T67" fmla="*/ 2147483646 h 234"/>
                <a:gd name="T68" fmla="*/ 2147483646 w 121"/>
                <a:gd name="T69" fmla="*/ 2147483646 h 234"/>
                <a:gd name="T70" fmla="*/ 2147483646 w 121"/>
                <a:gd name="T71" fmla="*/ 2147483646 h 234"/>
                <a:gd name="T72" fmla="*/ 2147483646 w 121"/>
                <a:gd name="T73" fmla="*/ 2147483646 h 234"/>
                <a:gd name="T74" fmla="*/ 2147483646 w 121"/>
                <a:gd name="T75" fmla="*/ 2147483646 h 2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21" h="234">
                  <a:moveTo>
                    <a:pt x="90" y="4"/>
                  </a:moveTo>
                  <a:cubicBezTo>
                    <a:pt x="71" y="0"/>
                    <a:pt x="52" y="11"/>
                    <a:pt x="47" y="30"/>
                  </a:cubicBezTo>
                  <a:cubicBezTo>
                    <a:pt x="28" y="26"/>
                    <a:pt x="9" y="38"/>
                    <a:pt x="5" y="57"/>
                  </a:cubicBezTo>
                  <a:cubicBezTo>
                    <a:pt x="4" y="61"/>
                    <a:pt x="4" y="66"/>
                    <a:pt x="4" y="70"/>
                  </a:cubicBezTo>
                  <a:cubicBezTo>
                    <a:pt x="5" y="78"/>
                    <a:pt x="9" y="85"/>
                    <a:pt x="15" y="91"/>
                  </a:cubicBezTo>
                  <a:cubicBezTo>
                    <a:pt x="10" y="95"/>
                    <a:pt x="6" y="100"/>
                    <a:pt x="4" y="107"/>
                  </a:cubicBezTo>
                  <a:cubicBezTo>
                    <a:pt x="4" y="107"/>
                    <a:pt x="4" y="107"/>
                    <a:pt x="4" y="108"/>
                  </a:cubicBezTo>
                  <a:cubicBezTo>
                    <a:pt x="0" y="123"/>
                    <a:pt x="10" y="139"/>
                    <a:pt x="26" y="143"/>
                  </a:cubicBezTo>
                  <a:cubicBezTo>
                    <a:pt x="28" y="143"/>
                    <a:pt x="30" y="143"/>
                    <a:pt x="32" y="143"/>
                  </a:cubicBezTo>
                  <a:cubicBezTo>
                    <a:pt x="32" y="144"/>
                    <a:pt x="32" y="144"/>
                    <a:pt x="32" y="144"/>
                  </a:cubicBezTo>
                  <a:cubicBezTo>
                    <a:pt x="27" y="148"/>
                    <a:pt x="23" y="153"/>
                    <a:pt x="21" y="159"/>
                  </a:cubicBezTo>
                  <a:cubicBezTo>
                    <a:pt x="21" y="162"/>
                    <a:pt x="21" y="164"/>
                    <a:pt x="21" y="167"/>
                  </a:cubicBezTo>
                  <a:cubicBezTo>
                    <a:pt x="22" y="172"/>
                    <a:pt x="24" y="177"/>
                    <a:pt x="28" y="180"/>
                  </a:cubicBezTo>
                  <a:cubicBezTo>
                    <a:pt x="24" y="183"/>
                    <a:pt x="22" y="187"/>
                    <a:pt x="21" y="191"/>
                  </a:cubicBezTo>
                  <a:cubicBezTo>
                    <a:pt x="19" y="201"/>
                    <a:pt x="25" y="211"/>
                    <a:pt x="35" y="213"/>
                  </a:cubicBezTo>
                  <a:cubicBezTo>
                    <a:pt x="36" y="214"/>
                    <a:pt x="37" y="214"/>
                    <a:pt x="38" y="214"/>
                  </a:cubicBezTo>
                  <a:cubicBezTo>
                    <a:pt x="39" y="222"/>
                    <a:pt x="45" y="230"/>
                    <a:pt x="54" y="232"/>
                  </a:cubicBezTo>
                  <a:cubicBezTo>
                    <a:pt x="65" y="234"/>
                    <a:pt x="76" y="227"/>
                    <a:pt x="78" y="216"/>
                  </a:cubicBezTo>
                  <a:cubicBezTo>
                    <a:pt x="78" y="215"/>
                    <a:pt x="79" y="215"/>
                    <a:pt x="79" y="214"/>
                  </a:cubicBezTo>
                  <a:cubicBezTo>
                    <a:pt x="86" y="182"/>
                    <a:pt x="86" y="182"/>
                    <a:pt x="86" y="182"/>
                  </a:cubicBezTo>
                  <a:cubicBezTo>
                    <a:pt x="92" y="155"/>
                    <a:pt x="92" y="155"/>
                    <a:pt x="92" y="155"/>
                  </a:cubicBezTo>
                  <a:cubicBezTo>
                    <a:pt x="92" y="154"/>
                    <a:pt x="93" y="153"/>
                    <a:pt x="93" y="152"/>
                  </a:cubicBezTo>
                  <a:cubicBezTo>
                    <a:pt x="93" y="152"/>
                    <a:pt x="93" y="151"/>
                    <a:pt x="93" y="151"/>
                  </a:cubicBezTo>
                  <a:cubicBezTo>
                    <a:pt x="93" y="150"/>
                    <a:pt x="94" y="149"/>
                    <a:pt x="94" y="148"/>
                  </a:cubicBezTo>
                  <a:cubicBezTo>
                    <a:pt x="94" y="146"/>
                    <a:pt x="94" y="145"/>
                    <a:pt x="95" y="143"/>
                  </a:cubicBezTo>
                  <a:cubicBezTo>
                    <a:pt x="98" y="128"/>
                    <a:pt x="98" y="128"/>
                    <a:pt x="98" y="128"/>
                  </a:cubicBezTo>
                  <a:cubicBezTo>
                    <a:pt x="106" y="93"/>
                    <a:pt x="106" y="93"/>
                    <a:pt x="106" y="93"/>
                  </a:cubicBezTo>
                  <a:cubicBezTo>
                    <a:pt x="116" y="51"/>
                    <a:pt x="116" y="51"/>
                    <a:pt x="116" y="51"/>
                  </a:cubicBezTo>
                  <a:cubicBezTo>
                    <a:pt x="116" y="50"/>
                    <a:pt x="116" y="48"/>
                    <a:pt x="117" y="47"/>
                  </a:cubicBezTo>
                  <a:cubicBezTo>
                    <a:pt x="121" y="28"/>
                    <a:pt x="109" y="8"/>
                    <a:pt x="90" y="4"/>
                  </a:cubicBezTo>
                  <a:close/>
                  <a:moveTo>
                    <a:pt x="54" y="185"/>
                  </a:moveTo>
                  <a:cubicBezTo>
                    <a:pt x="54" y="184"/>
                    <a:pt x="54" y="184"/>
                    <a:pt x="54" y="184"/>
                  </a:cubicBezTo>
                  <a:cubicBezTo>
                    <a:pt x="54" y="184"/>
                    <a:pt x="54" y="184"/>
                    <a:pt x="55" y="184"/>
                  </a:cubicBezTo>
                  <a:lnTo>
                    <a:pt x="54" y="185"/>
                  </a:lnTo>
                  <a:close/>
                  <a:moveTo>
                    <a:pt x="57" y="97"/>
                  </a:moveTo>
                  <a:cubicBezTo>
                    <a:pt x="57" y="98"/>
                    <a:pt x="57" y="98"/>
                    <a:pt x="57" y="98"/>
                  </a:cubicBezTo>
                  <a:cubicBezTo>
                    <a:pt x="57" y="98"/>
                    <a:pt x="57" y="97"/>
                    <a:pt x="57" y="97"/>
                  </a:cubicBezTo>
                  <a:cubicBezTo>
                    <a:pt x="57" y="97"/>
                    <a:pt x="57" y="97"/>
                    <a:pt x="57"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403" name="Freeform 16"/>
            <p:cNvSpPr>
              <a:spLocks noEditPoints="1"/>
            </p:cNvSpPr>
            <p:nvPr/>
          </p:nvSpPr>
          <p:spPr bwMode="auto">
            <a:xfrm>
              <a:off x="4033838" y="2106613"/>
              <a:ext cx="893762" cy="625475"/>
            </a:xfrm>
            <a:custGeom>
              <a:avLst/>
              <a:gdLst>
                <a:gd name="T0" fmla="*/ 2147483646 w 372"/>
                <a:gd name="T1" fmla="*/ 2147483646 h 260"/>
                <a:gd name="T2" fmla="*/ 2147483646 w 372"/>
                <a:gd name="T3" fmla="*/ 2147483646 h 260"/>
                <a:gd name="T4" fmla="*/ 2147483646 w 372"/>
                <a:gd name="T5" fmla="*/ 2147483646 h 260"/>
                <a:gd name="T6" fmla="*/ 2147483646 w 372"/>
                <a:gd name="T7" fmla="*/ 2147483646 h 260"/>
                <a:gd name="T8" fmla="*/ 2147483646 w 372"/>
                <a:gd name="T9" fmla="*/ 2147483646 h 260"/>
                <a:gd name="T10" fmla="*/ 2147483646 w 372"/>
                <a:gd name="T11" fmla="*/ 2147483646 h 260"/>
                <a:gd name="T12" fmla="*/ 2147483646 w 372"/>
                <a:gd name="T13" fmla="*/ 2147483646 h 260"/>
                <a:gd name="T14" fmla="*/ 2147483646 w 372"/>
                <a:gd name="T15" fmla="*/ 2147483646 h 260"/>
                <a:gd name="T16" fmla="*/ 2147483646 w 372"/>
                <a:gd name="T17" fmla="*/ 2147483646 h 260"/>
                <a:gd name="T18" fmla="*/ 2147483646 w 372"/>
                <a:gd name="T19" fmla="*/ 2147483646 h 260"/>
                <a:gd name="T20" fmla="*/ 2147483646 w 372"/>
                <a:gd name="T21" fmla="*/ 2147483646 h 260"/>
                <a:gd name="T22" fmla="*/ 2147483646 w 372"/>
                <a:gd name="T23" fmla="*/ 2147483646 h 260"/>
                <a:gd name="T24" fmla="*/ 2147483646 w 372"/>
                <a:gd name="T25" fmla="*/ 2147483646 h 260"/>
                <a:gd name="T26" fmla="*/ 2147483646 w 372"/>
                <a:gd name="T27" fmla="*/ 2147483646 h 260"/>
                <a:gd name="T28" fmla="*/ 2147483646 w 372"/>
                <a:gd name="T29" fmla="*/ 2147483646 h 260"/>
                <a:gd name="T30" fmla="*/ 2147483646 w 372"/>
                <a:gd name="T31" fmla="*/ 2147483646 h 260"/>
                <a:gd name="T32" fmla="*/ 2147483646 w 372"/>
                <a:gd name="T33" fmla="*/ 2147483646 h 260"/>
                <a:gd name="T34" fmla="*/ 2147483646 w 372"/>
                <a:gd name="T35" fmla="*/ 2147483646 h 260"/>
                <a:gd name="T36" fmla="*/ 2147483646 w 372"/>
                <a:gd name="T37" fmla="*/ 2147483646 h 260"/>
                <a:gd name="T38" fmla="*/ 2147483646 w 372"/>
                <a:gd name="T39" fmla="*/ 2147483646 h 260"/>
                <a:gd name="T40" fmla="*/ 2147483646 w 372"/>
                <a:gd name="T41" fmla="*/ 2147483646 h 260"/>
                <a:gd name="T42" fmla="*/ 2147483646 w 372"/>
                <a:gd name="T43" fmla="*/ 2147483646 h 260"/>
                <a:gd name="T44" fmla="*/ 2147483646 w 372"/>
                <a:gd name="T45" fmla="*/ 2147483646 h 260"/>
                <a:gd name="T46" fmla="*/ 2147483646 w 372"/>
                <a:gd name="T47" fmla="*/ 2147483646 h 260"/>
                <a:gd name="T48" fmla="*/ 2147483646 w 372"/>
                <a:gd name="T49" fmla="*/ 2147483646 h 260"/>
                <a:gd name="T50" fmla="*/ 2147483646 w 372"/>
                <a:gd name="T51" fmla="*/ 2147483646 h 260"/>
                <a:gd name="T52" fmla="*/ 2147483646 w 372"/>
                <a:gd name="T53" fmla="*/ 2147483646 h 260"/>
                <a:gd name="T54" fmla="*/ 2147483646 w 372"/>
                <a:gd name="T55" fmla="*/ 2147483646 h 260"/>
                <a:gd name="T56" fmla="*/ 2147483646 w 372"/>
                <a:gd name="T57" fmla="*/ 2147483646 h 260"/>
                <a:gd name="T58" fmla="*/ 2147483646 w 372"/>
                <a:gd name="T59" fmla="*/ 2147483646 h 260"/>
                <a:gd name="T60" fmla="*/ 2147483646 w 372"/>
                <a:gd name="T61" fmla="*/ 2147483646 h 260"/>
                <a:gd name="T62" fmla="*/ 2147483646 w 372"/>
                <a:gd name="T63" fmla="*/ 2147483646 h 260"/>
                <a:gd name="T64" fmla="*/ 2147483646 w 372"/>
                <a:gd name="T65" fmla="*/ 2147483646 h 260"/>
                <a:gd name="T66" fmla="*/ 2147483646 w 372"/>
                <a:gd name="T67" fmla="*/ 2147483646 h 260"/>
                <a:gd name="T68" fmla="*/ 2147483646 w 372"/>
                <a:gd name="T69" fmla="*/ 2147483646 h 260"/>
                <a:gd name="T70" fmla="*/ 2147483646 w 372"/>
                <a:gd name="T71" fmla="*/ 2147483646 h 260"/>
                <a:gd name="T72" fmla="*/ 2147483646 w 372"/>
                <a:gd name="T73" fmla="*/ 2147483646 h 26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72" h="260">
                  <a:moveTo>
                    <a:pt x="361" y="86"/>
                  </a:moveTo>
                  <a:cubicBezTo>
                    <a:pt x="351" y="55"/>
                    <a:pt x="318" y="38"/>
                    <a:pt x="287" y="47"/>
                  </a:cubicBezTo>
                  <a:cubicBezTo>
                    <a:pt x="276" y="17"/>
                    <a:pt x="242" y="0"/>
                    <a:pt x="211" y="11"/>
                  </a:cubicBezTo>
                  <a:cubicBezTo>
                    <a:pt x="204" y="13"/>
                    <a:pt x="198" y="16"/>
                    <a:pt x="193" y="20"/>
                  </a:cubicBezTo>
                  <a:cubicBezTo>
                    <a:pt x="182" y="29"/>
                    <a:pt x="175" y="41"/>
                    <a:pt x="171" y="54"/>
                  </a:cubicBezTo>
                  <a:cubicBezTo>
                    <a:pt x="162" y="50"/>
                    <a:pt x="151" y="50"/>
                    <a:pt x="140" y="53"/>
                  </a:cubicBezTo>
                  <a:cubicBezTo>
                    <a:pt x="140" y="53"/>
                    <a:pt x="139" y="53"/>
                    <a:pt x="139" y="53"/>
                  </a:cubicBezTo>
                  <a:cubicBezTo>
                    <a:pt x="113" y="62"/>
                    <a:pt x="99" y="90"/>
                    <a:pt x="108" y="115"/>
                  </a:cubicBezTo>
                  <a:cubicBezTo>
                    <a:pt x="109" y="118"/>
                    <a:pt x="110" y="121"/>
                    <a:pt x="111" y="124"/>
                  </a:cubicBezTo>
                  <a:cubicBezTo>
                    <a:pt x="111" y="124"/>
                    <a:pt x="110" y="124"/>
                    <a:pt x="110" y="125"/>
                  </a:cubicBezTo>
                  <a:cubicBezTo>
                    <a:pt x="101" y="120"/>
                    <a:pt x="91" y="119"/>
                    <a:pt x="81" y="123"/>
                  </a:cubicBezTo>
                  <a:cubicBezTo>
                    <a:pt x="76" y="124"/>
                    <a:pt x="72" y="126"/>
                    <a:pt x="69" y="129"/>
                  </a:cubicBezTo>
                  <a:cubicBezTo>
                    <a:pt x="62" y="134"/>
                    <a:pt x="57" y="142"/>
                    <a:pt x="55" y="150"/>
                  </a:cubicBezTo>
                  <a:cubicBezTo>
                    <a:pt x="49" y="148"/>
                    <a:pt x="41" y="147"/>
                    <a:pt x="34" y="150"/>
                  </a:cubicBezTo>
                  <a:cubicBezTo>
                    <a:pt x="18" y="155"/>
                    <a:pt x="9" y="173"/>
                    <a:pt x="14" y="189"/>
                  </a:cubicBezTo>
                  <a:cubicBezTo>
                    <a:pt x="15" y="191"/>
                    <a:pt x="16" y="193"/>
                    <a:pt x="17" y="195"/>
                  </a:cubicBezTo>
                  <a:cubicBezTo>
                    <a:pt x="5" y="203"/>
                    <a:pt x="0" y="218"/>
                    <a:pt x="5" y="232"/>
                  </a:cubicBezTo>
                  <a:cubicBezTo>
                    <a:pt x="11" y="250"/>
                    <a:pt x="30" y="260"/>
                    <a:pt x="47" y="254"/>
                  </a:cubicBezTo>
                  <a:cubicBezTo>
                    <a:pt x="49" y="253"/>
                    <a:pt x="50" y="253"/>
                    <a:pt x="52" y="252"/>
                  </a:cubicBezTo>
                  <a:cubicBezTo>
                    <a:pt x="104" y="235"/>
                    <a:pt x="104" y="235"/>
                    <a:pt x="104" y="235"/>
                  </a:cubicBezTo>
                  <a:cubicBezTo>
                    <a:pt x="148" y="220"/>
                    <a:pt x="148" y="220"/>
                    <a:pt x="148" y="220"/>
                  </a:cubicBezTo>
                  <a:cubicBezTo>
                    <a:pt x="149" y="220"/>
                    <a:pt x="150" y="220"/>
                    <a:pt x="152" y="219"/>
                  </a:cubicBezTo>
                  <a:cubicBezTo>
                    <a:pt x="153" y="219"/>
                    <a:pt x="153" y="218"/>
                    <a:pt x="154" y="218"/>
                  </a:cubicBezTo>
                  <a:cubicBezTo>
                    <a:pt x="156" y="218"/>
                    <a:pt x="158" y="217"/>
                    <a:pt x="159" y="217"/>
                  </a:cubicBezTo>
                  <a:cubicBezTo>
                    <a:pt x="162" y="216"/>
                    <a:pt x="164" y="215"/>
                    <a:pt x="166" y="214"/>
                  </a:cubicBezTo>
                  <a:cubicBezTo>
                    <a:pt x="191" y="206"/>
                    <a:pt x="191" y="206"/>
                    <a:pt x="191" y="206"/>
                  </a:cubicBezTo>
                  <a:cubicBezTo>
                    <a:pt x="248" y="187"/>
                    <a:pt x="248" y="187"/>
                    <a:pt x="248" y="187"/>
                  </a:cubicBezTo>
                  <a:cubicBezTo>
                    <a:pt x="316" y="164"/>
                    <a:pt x="316" y="164"/>
                    <a:pt x="316" y="164"/>
                  </a:cubicBezTo>
                  <a:cubicBezTo>
                    <a:pt x="319" y="163"/>
                    <a:pt x="321" y="163"/>
                    <a:pt x="323" y="162"/>
                  </a:cubicBezTo>
                  <a:cubicBezTo>
                    <a:pt x="354" y="152"/>
                    <a:pt x="372" y="117"/>
                    <a:pt x="361" y="86"/>
                  </a:cubicBezTo>
                  <a:close/>
                  <a:moveTo>
                    <a:pt x="72" y="192"/>
                  </a:moveTo>
                  <a:cubicBezTo>
                    <a:pt x="73" y="192"/>
                    <a:pt x="73" y="192"/>
                    <a:pt x="73" y="192"/>
                  </a:cubicBezTo>
                  <a:cubicBezTo>
                    <a:pt x="73" y="192"/>
                    <a:pt x="73" y="192"/>
                    <a:pt x="73" y="192"/>
                  </a:cubicBezTo>
                  <a:lnTo>
                    <a:pt x="72" y="192"/>
                  </a:lnTo>
                  <a:close/>
                  <a:moveTo>
                    <a:pt x="199" y="120"/>
                  </a:moveTo>
                  <a:cubicBezTo>
                    <a:pt x="199" y="120"/>
                    <a:pt x="199" y="120"/>
                    <a:pt x="199" y="120"/>
                  </a:cubicBezTo>
                  <a:cubicBezTo>
                    <a:pt x="199" y="120"/>
                    <a:pt x="199" y="120"/>
                    <a:pt x="199"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16404" name="Freeform 18"/>
            <p:cNvSpPr>
              <a:spLocks noEditPoints="1"/>
            </p:cNvSpPr>
            <p:nvPr/>
          </p:nvSpPr>
          <p:spPr bwMode="auto">
            <a:xfrm>
              <a:off x="2951163" y="3270250"/>
              <a:ext cx="534987" cy="503238"/>
            </a:xfrm>
            <a:custGeom>
              <a:avLst/>
              <a:gdLst>
                <a:gd name="T0" fmla="*/ 2147483646 w 223"/>
                <a:gd name="T1" fmla="*/ 2147483646 h 210"/>
                <a:gd name="T2" fmla="*/ 2147483646 w 223"/>
                <a:gd name="T3" fmla="*/ 2147483646 h 210"/>
                <a:gd name="T4" fmla="*/ 2147483646 w 223"/>
                <a:gd name="T5" fmla="*/ 2147483646 h 210"/>
                <a:gd name="T6" fmla="*/ 2147483646 w 223"/>
                <a:gd name="T7" fmla="*/ 2147483646 h 210"/>
                <a:gd name="T8" fmla="*/ 2147483646 w 223"/>
                <a:gd name="T9" fmla="*/ 2147483646 h 210"/>
                <a:gd name="T10" fmla="*/ 2147483646 w 223"/>
                <a:gd name="T11" fmla="*/ 2147483646 h 210"/>
                <a:gd name="T12" fmla="*/ 2147483646 w 223"/>
                <a:gd name="T13" fmla="*/ 2147483646 h 210"/>
                <a:gd name="T14" fmla="*/ 2147483646 w 223"/>
                <a:gd name="T15" fmla="*/ 2147483646 h 210"/>
                <a:gd name="T16" fmla="*/ 2147483646 w 223"/>
                <a:gd name="T17" fmla="*/ 2147483646 h 210"/>
                <a:gd name="T18" fmla="*/ 2147483646 w 223"/>
                <a:gd name="T19" fmla="*/ 2147483646 h 210"/>
                <a:gd name="T20" fmla="*/ 2147483646 w 223"/>
                <a:gd name="T21" fmla="*/ 2147483646 h 210"/>
                <a:gd name="T22" fmla="*/ 2147483646 w 223"/>
                <a:gd name="T23" fmla="*/ 2147483646 h 210"/>
                <a:gd name="T24" fmla="*/ 2147483646 w 223"/>
                <a:gd name="T25" fmla="*/ 2147483646 h 210"/>
                <a:gd name="T26" fmla="*/ 2147483646 w 223"/>
                <a:gd name="T27" fmla="*/ 2147483646 h 210"/>
                <a:gd name="T28" fmla="*/ 2147483646 w 223"/>
                <a:gd name="T29" fmla="*/ 2147483646 h 210"/>
                <a:gd name="T30" fmla="*/ 2147483646 w 223"/>
                <a:gd name="T31" fmla="*/ 2147483646 h 210"/>
                <a:gd name="T32" fmla="*/ 2147483646 w 223"/>
                <a:gd name="T33" fmla="*/ 2147483646 h 210"/>
                <a:gd name="T34" fmla="*/ 2147483646 w 223"/>
                <a:gd name="T35" fmla="*/ 2147483646 h 210"/>
                <a:gd name="T36" fmla="*/ 2147483646 w 223"/>
                <a:gd name="T37" fmla="*/ 2147483646 h 210"/>
                <a:gd name="T38" fmla="*/ 2147483646 w 223"/>
                <a:gd name="T39" fmla="*/ 2147483646 h 21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23" h="210">
                  <a:moveTo>
                    <a:pt x="206" y="32"/>
                  </a:moveTo>
                  <a:cubicBezTo>
                    <a:pt x="188" y="10"/>
                    <a:pt x="158" y="7"/>
                    <a:pt x="136" y="23"/>
                  </a:cubicBezTo>
                  <a:cubicBezTo>
                    <a:pt x="118" y="2"/>
                    <a:pt x="87" y="0"/>
                    <a:pt x="66" y="17"/>
                  </a:cubicBezTo>
                  <a:cubicBezTo>
                    <a:pt x="61" y="21"/>
                    <a:pt x="57" y="25"/>
                    <a:pt x="54" y="30"/>
                  </a:cubicBezTo>
                  <a:cubicBezTo>
                    <a:pt x="54" y="30"/>
                    <a:pt x="54" y="30"/>
                    <a:pt x="54" y="30"/>
                  </a:cubicBezTo>
                  <a:cubicBezTo>
                    <a:pt x="48" y="40"/>
                    <a:pt x="46" y="51"/>
                    <a:pt x="47" y="63"/>
                  </a:cubicBezTo>
                  <a:cubicBezTo>
                    <a:pt x="38" y="63"/>
                    <a:pt x="29" y="65"/>
                    <a:pt x="21" y="72"/>
                  </a:cubicBezTo>
                  <a:cubicBezTo>
                    <a:pt x="3" y="86"/>
                    <a:pt x="0" y="112"/>
                    <a:pt x="15" y="130"/>
                  </a:cubicBezTo>
                  <a:cubicBezTo>
                    <a:pt x="16" y="132"/>
                    <a:pt x="18" y="133"/>
                    <a:pt x="20" y="135"/>
                  </a:cubicBezTo>
                  <a:cubicBezTo>
                    <a:pt x="10" y="151"/>
                    <a:pt x="10" y="172"/>
                    <a:pt x="23" y="187"/>
                  </a:cubicBezTo>
                  <a:cubicBezTo>
                    <a:pt x="38" y="207"/>
                    <a:pt x="66" y="210"/>
                    <a:pt x="85" y="194"/>
                  </a:cubicBezTo>
                  <a:cubicBezTo>
                    <a:pt x="87" y="193"/>
                    <a:pt x="89" y="191"/>
                    <a:pt x="90" y="190"/>
                  </a:cubicBezTo>
                  <a:cubicBezTo>
                    <a:pt x="146" y="145"/>
                    <a:pt x="146" y="145"/>
                    <a:pt x="146" y="145"/>
                  </a:cubicBezTo>
                  <a:cubicBezTo>
                    <a:pt x="146" y="144"/>
                    <a:pt x="146" y="144"/>
                    <a:pt x="146" y="144"/>
                  </a:cubicBezTo>
                  <a:cubicBezTo>
                    <a:pt x="193" y="106"/>
                    <a:pt x="193" y="106"/>
                    <a:pt x="193" y="106"/>
                  </a:cubicBezTo>
                  <a:cubicBezTo>
                    <a:pt x="195" y="105"/>
                    <a:pt x="197" y="104"/>
                    <a:pt x="198" y="103"/>
                  </a:cubicBezTo>
                  <a:cubicBezTo>
                    <a:pt x="220" y="86"/>
                    <a:pt x="223" y="54"/>
                    <a:pt x="206" y="32"/>
                  </a:cubicBezTo>
                  <a:close/>
                  <a:moveTo>
                    <a:pt x="88" y="106"/>
                  </a:moveTo>
                  <a:cubicBezTo>
                    <a:pt x="88" y="106"/>
                    <a:pt x="88" y="106"/>
                    <a:pt x="88" y="106"/>
                  </a:cubicBezTo>
                  <a:cubicBezTo>
                    <a:pt x="88" y="106"/>
                    <a:pt x="88" y="106"/>
                    <a:pt x="88" y="10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34" name="Freeform 10"/>
            <p:cNvSpPr>
              <a:spLocks noEditPoints="1"/>
            </p:cNvSpPr>
            <p:nvPr/>
          </p:nvSpPr>
          <p:spPr bwMode="auto">
            <a:xfrm rot="15600599">
              <a:off x="4230829" y="9252459"/>
              <a:ext cx="477014" cy="458716"/>
            </a:xfrm>
            <a:custGeom>
              <a:avLst/>
              <a:gdLst>
                <a:gd name="T0" fmla="*/ 2147483646 w 150"/>
                <a:gd name="T1" fmla="*/ 2147483646 h 160"/>
                <a:gd name="T2" fmla="*/ 2147483646 w 150"/>
                <a:gd name="T3" fmla="*/ 2147483646 h 160"/>
                <a:gd name="T4" fmla="*/ 2147483646 w 150"/>
                <a:gd name="T5" fmla="*/ 2147483646 h 160"/>
                <a:gd name="T6" fmla="*/ 2147483646 w 150"/>
                <a:gd name="T7" fmla="*/ 2147483646 h 160"/>
                <a:gd name="T8" fmla="*/ 2147483646 w 150"/>
                <a:gd name="T9" fmla="*/ 2147483646 h 160"/>
                <a:gd name="T10" fmla="*/ 2147483646 w 150"/>
                <a:gd name="T11" fmla="*/ 2147483646 h 160"/>
                <a:gd name="T12" fmla="*/ 2147483646 w 150"/>
                <a:gd name="T13" fmla="*/ 2147483646 h 160"/>
                <a:gd name="T14" fmla="*/ 2147483646 w 150"/>
                <a:gd name="T15" fmla="*/ 2147483646 h 160"/>
                <a:gd name="T16" fmla="*/ 2147483646 w 150"/>
                <a:gd name="T17" fmla="*/ 2147483646 h 160"/>
                <a:gd name="T18" fmla="*/ 2147483646 w 150"/>
                <a:gd name="T19" fmla="*/ 2147483646 h 160"/>
                <a:gd name="T20" fmla="*/ 2147483646 w 150"/>
                <a:gd name="T21" fmla="*/ 2147483646 h 160"/>
                <a:gd name="T22" fmla="*/ 2147483646 w 150"/>
                <a:gd name="T23" fmla="*/ 2147483646 h 160"/>
                <a:gd name="T24" fmla="*/ 2147483646 w 150"/>
                <a:gd name="T25" fmla="*/ 2147483646 h 160"/>
                <a:gd name="T26" fmla="*/ 2147483646 w 150"/>
                <a:gd name="T27" fmla="*/ 2147483646 h 160"/>
                <a:gd name="T28" fmla="*/ 2147483646 w 150"/>
                <a:gd name="T29" fmla="*/ 2147483646 h 160"/>
                <a:gd name="T30" fmla="*/ 2147483646 w 150"/>
                <a:gd name="T31" fmla="*/ 2147483646 h 160"/>
                <a:gd name="T32" fmla="*/ 2147483646 w 150"/>
                <a:gd name="T33" fmla="*/ 2147483646 h 160"/>
                <a:gd name="T34" fmla="*/ 2147483646 w 150"/>
                <a:gd name="T35" fmla="*/ 2147483646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50" h="160">
                  <a:moveTo>
                    <a:pt x="131" y="12"/>
                  </a:moveTo>
                  <a:cubicBezTo>
                    <a:pt x="116" y="0"/>
                    <a:pt x="94" y="2"/>
                    <a:pt x="81" y="17"/>
                  </a:cubicBezTo>
                  <a:cubicBezTo>
                    <a:pt x="66" y="6"/>
                    <a:pt x="44" y="8"/>
                    <a:pt x="32" y="24"/>
                  </a:cubicBezTo>
                  <a:cubicBezTo>
                    <a:pt x="29" y="27"/>
                    <a:pt x="27" y="31"/>
                    <a:pt x="26" y="35"/>
                  </a:cubicBezTo>
                  <a:cubicBezTo>
                    <a:pt x="23" y="43"/>
                    <a:pt x="23" y="51"/>
                    <a:pt x="26" y="59"/>
                  </a:cubicBezTo>
                  <a:cubicBezTo>
                    <a:pt x="20" y="60"/>
                    <a:pt x="14" y="64"/>
                    <a:pt x="10" y="69"/>
                  </a:cubicBezTo>
                  <a:cubicBezTo>
                    <a:pt x="0" y="82"/>
                    <a:pt x="2" y="100"/>
                    <a:pt x="15" y="110"/>
                  </a:cubicBezTo>
                  <a:cubicBezTo>
                    <a:pt x="16" y="111"/>
                    <a:pt x="18" y="112"/>
                    <a:pt x="19" y="113"/>
                  </a:cubicBezTo>
                  <a:cubicBezTo>
                    <a:pt x="15" y="126"/>
                    <a:pt x="18" y="140"/>
                    <a:pt x="29" y="149"/>
                  </a:cubicBezTo>
                  <a:cubicBezTo>
                    <a:pt x="43" y="160"/>
                    <a:pt x="63" y="157"/>
                    <a:pt x="74" y="144"/>
                  </a:cubicBezTo>
                  <a:cubicBezTo>
                    <a:pt x="75" y="143"/>
                    <a:pt x="76" y="141"/>
                    <a:pt x="76" y="140"/>
                  </a:cubicBezTo>
                  <a:cubicBezTo>
                    <a:pt x="108" y="99"/>
                    <a:pt x="108" y="99"/>
                    <a:pt x="108" y="99"/>
                  </a:cubicBezTo>
                  <a:cubicBezTo>
                    <a:pt x="135" y="66"/>
                    <a:pt x="135" y="66"/>
                    <a:pt x="135" y="66"/>
                  </a:cubicBezTo>
                  <a:cubicBezTo>
                    <a:pt x="136" y="65"/>
                    <a:pt x="137" y="64"/>
                    <a:pt x="137" y="63"/>
                  </a:cubicBezTo>
                  <a:cubicBezTo>
                    <a:pt x="150" y="47"/>
                    <a:pt x="147" y="24"/>
                    <a:pt x="131" y="12"/>
                  </a:cubicBezTo>
                  <a:close/>
                  <a:moveTo>
                    <a:pt x="62" y="82"/>
                  </a:moveTo>
                  <a:cubicBezTo>
                    <a:pt x="62" y="82"/>
                    <a:pt x="62" y="82"/>
                    <a:pt x="61" y="82"/>
                  </a:cubicBezTo>
                  <a:cubicBezTo>
                    <a:pt x="62" y="82"/>
                    <a:pt x="62" y="82"/>
                    <a:pt x="62"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35" name="Freeform 13"/>
            <p:cNvSpPr>
              <a:spLocks noEditPoints="1"/>
            </p:cNvSpPr>
            <p:nvPr/>
          </p:nvSpPr>
          <p:spPr bwMode="auto">
            <a:xfrm rot="12290884">
              <a:off x="3019252" y="8423962"/>
              <a:ext cx="417513" cy="327025"/>
            </a:xfrm>
            <a:custGeom>
              <a:avLst/>
              <a:gdLst>
                <a:gd name="T0" fmla="*/ 2147483646 w 174"/>
                <a:gd name="T1" fmla="*/ 2147483646 h 136"/>
                <a:gd name="T2" fmla="*/ 2147483646 w 174"/>
                <a:gd name="T3" fmla="*/ 2147483646 h 136"/>
                <a:gd name="T4" fmla="*/ 2147483646 w 174"/>
                <a:gd name="T5" fmla="*/ 2147483646 h 136"/>
                <a:gd name="T6" fmla="*/ 2147483646 w 174"/>
                <a:gd name="T7" fmla="*/ 2147483646 h 136"/>
                <a:gd name="T8" fmla="*/ 2147483646 w 174"/>
                <a:gd name="T9" fmla="*/ 2147483646 h 136"/>
                <a:gd name="T10" fmla="*/ 2147483646 w 174"/>
                <a:gd name="T11" fmla="*/ 2147483646 h 136"/>
                <a:gd name="T12" fmla="*/ 2147483646 w 174"/>
                <a:gd name="T13" fmla="*/ 2147483646 h 136"/>
                <a:gd name="T14" fmla="*/ 2147483646 w 174"/>
                <a:gd name="T15" fmla="*/ 2147483646 h 136"/>
                <a:gd name="T16" fmla="*/ 2147483646 w 174"/>
                <a:gd name="T17" fmla="*/ 2147483646 h 136"/>
                <a:gd name="T18" fmla="*/ 2147483646 w 174"/>
                <a:gd name="T19" fmla="*/ 2147483646 h 136"/>
                <a:gd name="T20" fmla="*/ 2147483646 w 174"/>
                <a:gd name="T21" fmla="*/ 2147483646 h 136"/>
                <a:gd name="T22" fmla="*/ 2147483646 w 174"/>
                <a:gd name="T23" fmla="*/ 2147483646 h 136"/>
                <a:gd name="T24" fmla="*/ 2147483646 w 174"/>
                <a:gd name="T25" fmla="*/ 2147483646 h 136"/>
                <a:gd name="T26" fmla="*/ 2147483646 w 174"/>
                <a:gd name="T27" fmla="*/ 2147483646 h 136"/>
                <a:gd name="T28" fmla="*/ 2147483646 w 174"/>
                <a:gd name="T29" fmla="*/ 2147483646 h 136"/>
                <a:gd name="T30" fmla="*/ 2147483646 w 174"/>
                <a:gd name="T31" fmla="*/ 2147483646 h 136"/>
                <a:gd name="T32" fmla="*/ 2147483646 w 174"/>
                <a:gd name="T33" fmla="*/ 2147483646 h 136"/>
                <a:gd name="T34" fmla="*/ 2147483646 w 174"/>
                <a:gd name="T35" fmla="*/ 2147483646 h 136"/>
                <a:gd name="T36" fmla="*/ 2147483646 w 174"/>
                <a:gd name="T37" fmla="*/ 2147483646 h 1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4" h="136">
                  <a:moveTo>
                    <a:pt x="148" y="62"/>
                  </a:moveTo>
                  <a:cubicBezTo>
                    <a:pt x="155" y="44"/>
                    <a:pt x="146" y="23"/>
                    <a:pt x="128" y="16"/>
                  </a:cubicBezTo>
                  <a:cubicBezTo>
                    <a:pt x="124" y="14"/>
                    <a:pt x="120" y="13"/>
                    <a:pt x="116" y="13"/>
                  </a:cubicBezTo>
                  <a:cubicBezTo>
                    <a:pt x="108" y="12"/>
                    <a:pt x="100" y="15"/>
                    <a:pt x="93" y="19"/>
                  </a:cubicBezTo>
                  <a:cubicBezTo>
                    <a:pt x="90" y="14"/>
                    <a:pt x="85" y="9"/>
                    <a:pt x="79" y="6"/>
                  </a:cubicBezTo>
                  <a:cubicBezTo>
                    <a:pt x="64" y="0"/>
                    <a:pt x="47" y="7"/>
                    <a:pt x="41" y="21"/>
                  </a:cubicBezTo>
                  <a:cubicBezTo>
                    <a:pt x="40" y="23"/>
                    <a:pt x="39" y="25"/>
                    <a:pt x="39" y="27"/>
                  </a:cubicBezTo>
                  <a:cubicBezTo>
                    <a:pt x="26" y="26"/>
                    <a:pt x="12" y="33"/>
                    <a:pt x="7" y="46"/>
                  </a:cubicBezTo>
                  <a:cubicBezTo>
                    <a:pt x="0" y="62"/>
                    <a:pt x="8" y="81"/>
                    <a:pt x="24" y="87"/>
                  </a:cubicBezTo>
                  <a:cubicBezTo>
                    <a:pt x="25" y="88"/>
                    <a:pt x="26" y="89"/>
                    <a:pt x="28" y="89"/>
                  </a:cubicBezTo>
                  <a:cubicBezTo>
                    <a:pt x="75" y="109"/>
                    <a:pt x="75" y="109"/>
                    <a:pt x="75" y="109"/>
                  </a:cubicBezTo>
                  <a:cubicBezTo>
                    <a:pt x="115" y="126"/>
                    <a:pt x="115" y="126"/>
                    <a:pt x="115" y="126"/>
                  </a:cubicBezTo>
                  <a:cubicBezTo>
                    <a:pt x="116" y="127"/>
                    <a:pt x="117" y="127"/>
                    <a:pt x="118" y="128"/>
                  </a:cubicBezTo>
                  <a:cubicBezTo>
                    <a:pt x="137" y="136"/>
                    <a:pt x="158" y="127"/>
                    <a:pt x="166" y="109"/>
                  </a:cubicBezTo>
                  <a:cubicBezTo>
                    <a:pt x="174" y="91"/>
                    <a:pt x="166" y="70"/>
                    <a:pt x="148" y="62"/>
                  </a:cubicBezTo>
                  <a:close/>
                  <a:moveTo>
                    <a:pt x="80" y="60"/>
                  </a:moveTo>
                  <a:cubicBezTo>
                    <a:pt x="80" y="60"/>
                    <a:pt x="80" y="60"/>
                    <a:pt x="80" y="60"/>
                  </a:cubicBezTo>
                  <a:cubicBezTo>
                    <a:pt x="80" y="60"/>
                    <a:pt x="80" y="60"/>
                    <a:pt x="80" y="60"/>
                  </a:cubicBezTo>
                  <a:cubicBezTo>
                    <a:pt x="80" y="60"/>
                    <a:pt x="80" y="60"/>
                    <a:pt x="80"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36" name="Freeform 14"/>
            <p:cNvSpPr>
              <a:spLocks noEditPoints="1"/>
            </p:cNvSpPr>
            <p:nvPr/>
          </p:nvSpPr>
          <p:spPr bwMode="auto">
            <a:xfrm rot="11860341">
              <a:off x="9619839" y="7002134"/>
              <a:ext cx="290512" cy="561975"/>
            </a:xfrm>
            <a:custGeom>
              <a:avLst/>
              <a:gdLst>
                <a:gd name="T0" fmla="*/ 2147483646 w 121"/>
                <a:gd name="T1" fmla="*/ 2147483646 h 234"/>
                <a:gd name="T2" fmla="*/ 2147483646 w 121"/>
                <a:gd name="T3" fmla="*/ 2147483646 h 234"/>
                <a:gd name="T4" fmla="*/ 2147483646 w 121"/>
                <a:gd name="T5" fmla="*/ 2147483646 h 234"/>
                <a:gd name="T6" fmla="*/ 2147483646 w 121"/>
                <a:gd name="T7" fmla="*/ 2147483646 h 234"/>
                <a:gd name="T8" fmla="*/ 2147483646 w 121"/>
                <a:gd name="T9" fmla="*/ 2147483646 h 234"/>
                <a:gd name="T10" fmla="*/ 2147483646 w 121"/>
                <a:gd name="T11" fmla="*/ 2147483646 h 234"/>
                <a:gd name="T12" fmla="*/ 2147483646 w 121"/>
                <a:gd name="T13" fmla="*/ 2147483646 h 234"/>
                <a:gd name="T14" fmla="*/ 2147483646 w 121"/>
                <a:gd name="T15" fmla="*/ 2147483646 h 234"/>
                <a:gd name="T16" fmla="*/ 2147483646 w 121"/>
                <a:gd name="T17" fmla="*/ 2147483646 h 234"/>
                <a:gd name="T18" fmla="*/ 2147483646 w 121"/>
                <a:gd name="T19" fmla="*/ 2147483646 h 234"/>
                <a:gd name="T20" fmla="*/ 2147483646 w 121"/>
                <a:gd name="T21" fmla="*/ 2147483646 h 234"/>
                <a:gd name="T22" fmla="*/ 2147483646 w 121"/>
                <a:gd name="T23" fmla="*/ 2147483646 h 234"/>
                <a:gd name="T24" fmla="*/ 2147483646 w 121"/>
                <a:gd name="T25" fmla="*/ 2147483646 h 234"/>
                <a:gd name="T26" fmla="*/ 2147483646 w 121"/>
                <a:gd name="T27" fmla="*/ 2147483646 h 234"/>
                <a:gd name="T28" fmla="*/ 2147483646 w 121"/>
                <a:gd name="T29" fmla="*/ 2147483646 h 234"/>
                <a:gd name="T30" fmla="*/ 2147483646 w 121"/>
                <a:gd name="T31" fmla="*/ 2147483646 h 234"/>
                <a:gd name="T32" fmla="*/ 2147483646 w 121"/>
                <a:gd name="T33" fmla="*/ 2147483646 h 234"/>
                <a:gd name="T34" fmla="*/ 2147483646 w 121"/>
                <a:gd name="T35" fmla="*/ 2147483646 h 234"/>
                <a:gd name="T36" fmla="*/ 2147483646 w 121"/>
                <a:gd name="T37" fmla="*/ 2147483646 h 234"/>
                <a:gd name="T38" fmla="*/ 2147483646 w 121"/>
                <a:gd name="T39" fmla="*/ 2147483646 h 234"/>
                <a:gd name="T40" fmla="*/ 2147483646 w 121"/>
                <a:gd name="T41" fmla="*/ 2147483646 h 234"/>
                <a:gd name="T42" fmla="*/ 2147483646 w 121"/>
                <a:gd name="T43" fmla="*/ 2147483646 h 234"/>
                <a:gd name="T44" fmla="*/ 2147483646 w 121"/>
                <a:gd name="T45" fmla="*/ 2147483646 h 234"/>
                <a:gd name="T46" fmla="*/ 2147483646 w 121"/>
                <a:gd name="T47" fmla="*/ 2147483646 h 234"/>
                <a:gd name="T48" fmla="*/ 2147483646 w 121"/>
                <a:gd name="T49" fmla="*/ 2147483646 h 234"/>
                <a:gd name="T50" fmla="*/ 2147483646 w 121"/>
                <a:gd name="T51" fmla="*/ 2147483646 h 234"/>
                <a:gd name="T52" fmla="*/ 2147483646 w 121"/>
                <a:gd name="T53" fmla="*/ 2147483646 h 234"/>
                <a:gd name="T54" fmla="*/ 2147483646 w 121"/>
                <a:gd name="T55" fmla="*/ 2147483646 h 234"/>
                <a:gd name="T56" fmla="*/ 2147483646 w 121"/>
                <a:gd name="T57" fmla="*/ 2147483646 h 234"/>
                <a:gd name="T58" fmla="*/ 2147483646 w 121"/>
                <a:gd name="T59" fmla="*/ 2147483646 h 234"/>
                <a:gd name="T60" fmla="*/ 2147483646 w 121"/>
                <a:gd name="T61" fmla="*/ 2147483646 h 234"/>
                <a:gd name="T62" fmla="*/ 2147483646 w 121"/>
                <a:gd name="T63" fmla="*/ 2147483646 h 234"/>
                <a:gd name="T64" fmla="*/ 2147483646 w 121"/>
                <a:gd name="T65" fmla="*/ 2147483646 h 234"/>
                <a:gd name="T66" fmla="*/ 2147483646 w 121"/>
                <a:gd name="T67" fmla="*/ 2147483646 h 234"/>
                <a:gd name="T68" fmla="*/ 2147483646 w 121"/>
                <a:gd name="T69" fmla="*/ 2147483646 h 234"/>
                <a:gd name="T70" fmla="*/ 2147483646 w 121"/>
                <a:gd name="T71" fmla="*/ 2147483646 h 234"/>
                <a:gd name="T72" fmla="*/ 2147483646 w 121"/>
                <a:gd name="T73" fmla="*/ 2147483646 h 234"/>
                <a:gd name="T74" fmla="*/ 2147483646 w 121"/>
                <a:gd name="T75" fmla="*/ 2147483646 h 2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21" h="234">
                  <a:moveTo>
                    <a:pt x="90" y="4"/>
                  </a:moveTo>
                  <a:cubicBezTo>
                    <a:pt x="71" y="0"/>
                    <a:pt x="52" y="11"/>
                    <a:pt x="47" y="30"/>
                  </a:cubicBezTo>
                  <a:cubicBezTo>
                    <a:pt x="28" y="26"/>
                    <a:pt x="9" y="38"/>
                    <a:pt x="5" y="57"/>
                  </a:cubicBezTo>
                  <a:cubicBezTo>
                    <a:pt x="4" y="61"/>
                    <a:pt x="4" y="66"/>
                    <a:pt x="4" y="70"/>
                  </a:cubicBezTo>
                  <a:cubicBezTo>
                    <a:pt x="5" y="78"/>
                    <a:pt x="9" y="85"/>
                    <a:pt x="15" y="91"/>
                  </a:cubicBezTo>
                  <a:cubicBezTo>
                    <a:pt x="10" y="95"/>
                    <a:pt x="6" y="100"/>
                    <a:pt x="4" y="107"/>
                  </a:cubicBezTo>
                  <a:cubicBezTo>
                    <a:pt x="4" y="107"/>
                    <a:pt x="4" y="107"/>
                    <a:pt x="4" y="108"/>
                  </a:cubicBezTo>
                  <a:cubicBezTo>
                    <a:pt x="0" y="123"/>
                    <a:pt x="10" y="139"/>
                    <a:pt x="26" y="143"/>
                  </a:cubicBezTo>
                  <a:cubicBezTo>
                    <a:pt x="28" y="143"/>
                    <a:pt x="30" y="143"/>
                    <a:pt x="32" y="143"/>
                  </a:cubicBezTo>
                  <a:cubicBezTo>
                    <a:pt x="32" y="144"/>
                    <a:pt x="32" y="144"/>
                    <a:pt x="32" y="144"/>
                  </a:cubicBezTo>
                  <a:cubicBezTo>
                    <a:pt x="27" y="148"/>
                    <a:pt x="23" y="153"/>
                    <a:pt x="21" y="159"/>
                  </a:cubicBezTo>
                  <a:cubicBezTo>
                    <a:pt x="21" y="162"/>
                    <a:pt x="21" y="164"/>
                    <a:pt x="21" y="167"/>
                  </a:cubicBezTo>
                  <a:cubicBezTo>
                    <a:pt x="22" y="172"/>
                    <a:pt x="24" y="177"/>
                    <a:pt x="28" y="180"/>
                  </a:cubicBezTo>
                  <a:cubicBezTo>
                    <a:pt x="24" y="183"/>
                    <a:pt x="22" y="187"/>
                    <a:pt x="21" y="191"/>
                  </a:cubicBezTo>
                  <a:cubicBezTo>
                    <a:pt x="19" y="201"/>
                    <a:pt x="25" y="211"/>
                    <a:pt x="35" y="213"/>
                  </a:cubicBezTo>
                  <a:cubicBezTo>
                    <a:pt x="36" y="214"/>
                    <a:pt x="37" y="214"/>
                    <a:pt x="38" y="214"/>
                  </a:cubicBezTo>
                  <a:cubicBezTo>
                    <a:pt x="39" y="222"/>
                    <a:pt x="45" y="230"/>
                    <a:pt x="54" y="232"/>
                  </a:cubicBezTo>
                  <a:cubicBezTo>
                    <a:pt x="65" y="234"/>
                    <a:pt x="76" y="227"/>
                    <a:pt x="78" y="216"/>
                  </a:cubicBezTo>
                  <a:cubicBezTo>
                    <a:pt x="78" y="215"/>
                    <a:pt x="79" y="215"/>
                    <a:pt x="79" y="214"/>
                  </a:cubicBezTo>
                  <a:cubicBezTo>
                    <a:pt x="86" y="182"/>
                    <a:pt x="86" y="182"/>
                    <a:pt x="86" y="182"/>
                  </a:cubicBezTo>
                  <a:cubicBezTo>
                    <a:pt x="92" y="155"/>
                    <a:pt x="92" y="155"/>
                    <a:pt x="92" y="155"/>
                  </a:cubicBezTo>
                  <a:cubicBezTo>
                    <a:pt x="92" y="154"/>
                    <a:pt x="93" y="153"/>
                    <a:pt x="93" y="152"/>
                  </a:cubicBezTo>
                  <a:cubicBezTo>
                    <a:pt x="93" y="152"/>
                    <a:pt x="93" y="151"/>
                    <a:pt x="93" y="151"/>
                  </a:cubicBezTo>
                  <a:cubicBezTo>
                    <a:pt x="93" y="150"/>
                    <a:pt x="94" y="149"/>
                    <a:pt x="94" y="148"/>
                  </a:cubicBezTo>
                  <a:cubicBezTo>
                    <a:pt x="94" y="146"/>
                    <a:pt x="94" y="145"/>
                    <a:pt x="95" y="143"/>
                  </a:cubicBezTo>
                  <a:cubicBezTo>
                    <a:pt x="98" y="128"/>
                    <a:pt x="98" y="128"/>
                    <a:pt x="98" y="128"/>
                  </a:cubicBezTo>
                  <a:cubicBezTo>
                    <a:pt x="106" y="93"/>
                    <a:pt x="106" y="93"/>
                    <a:pt x="106" y="93"/>
                  </a:cubicBezTo>
                  <a:cubicBezTo>
                    <a:pt x="116" y="51"/>
                    <a:pt x="116" y="51"/>
                    <a:pt x="116" y="51"/>
                  </a:cubicBezTo>
                  <a:cubicBezTo>
                    <a:pt x="116" y="50"/>
                    <a:pt x="116" y="48"/>
                    <a:pt x="117" y="47"/>
                  </a:cubicBezTo>
                  <a:cubicBezTo>
                    <a:pt x="121" y="28"/>
                    <a:pt x="109" y="8"/>
                    <a:pt x="90" y="4"/>
                  </a:cubicBezTo>
                  <a:close/>
                  <a:moveTo>
                    <a:pt x="54" y="185"/>
                  </a:moveTo>
                  <a:cubicBezTo>
                    <a:pt x="54" y="184"/>
                    <a:pt x="54" y="184"/>
                    <a:pt x="54" y="184"/>
                  </a:cubicBezTo>
                  <a:cubicBezTo>
                    <a:pt x="54" y="184"/>
                    <a:pt x="54" y="184"/>
                    <a:pt x="55" y="184"/>
                  </a:cubicBezTo>
                  <a:lnTo>
                    <a:pt x="54" y="185"/>
                  </a:lnTo>
                  <a:close/>
                  <a:moveTo>
                    <a:pt x="57" y="97"/>
                  </a:moveTo>
                  <a:cubicBezTo>
                    <a:pt x="57" y="98"/>
                    <a:pt x="57" y="98"/>
                    <a:pt x="57" y="98"/>
                  </a:cubicBezTo>
                  <a:cubicBezTo>
                    <a:pt x="57" y="98"/>
                    <a:pt x="57" y="97"/>
                    <a:pt x="57" y="97"/>
                  </a:cubicBezTo>
                  <a:cubicBezTo>
                    <a:pt x="57" y="97"/>
                    <a:pt x="57" y="97"/>
                    <a:pt x="57" y="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38" name="Freeform 11"/>
            <p:cNvSpPr>
              <a:spLocks noEditPoints="1"/>
            </p:cNvSpPr>
            <p:nvPr/>
          </p:nvSpPr>
          <p:spPr bwMode="auto">
            <a:xfrm rot="9425564">
              <a:off x="3131708" y="8776646"/>
              <a:ext cx="352425" cy="385762"/>
            </a:xfrm>
            <a:custGeom>
              <a:avLst/>
              <a:gdLst>
                <a:gd name="T0" fmla="*/ 2147483646 w 147"/>
                <a:gd name="T1" fmla="*/ 2147483646 h 161"/>
                <a:gd name="T2" fmla="*/ 2147483646 w 147"/>
                <a:gd name="T3" fmla="*/ 2147483646 h 161"/>
                <a:gd name="T4" fmla="*/ 2147483646 w 147"/>
                <a:gd name="T5" fmla="*/ 2147483646 h 161"/>
                <a:gd name="T6" fmla="*/ 2147483646 w 147"/>
                <a:gd name="T7" fmla="*/ 2147483646 h 161"/>
                <a:gd name="T8" fmla="*/ 2147483646 w 147"/>
                <a:gd name="T9" fmla="*/ 2147483646 h 161"/>
                <a:gd name="T10" fmla="*/ 2147483646 w 147"/>
                <a:gd name="T11" fmla="*/ 2147483646 h 161"/>
                <a:gd name="T12" fmla="*/ 2147483646 w 147"/>
                <a:gd name="T13" fmla="*/ 2147483646 h 161"/>
                <a:gd name="T14" fmla="*/ 2147483646 w 147"/>
                <a:gd name="T15" fmla="*/ 2147483646 h 161"/>
                <a:gd name="T16" fmla="*/ 2147483646 w 147"/>
                <a:gd name="T17" fmla="*/ 2147483646 h 161"/>
                <a:gd name="T18" fmla="*/ 2147483646 w 147"/>
                <a:gd name="T19" fmla="*/ 2147483646 h 161"/>
                <a:gd name="T20" fmla="*/ 2147483646 w 147"/>
                <a:gd name="T21" fmla="*/ 2147483646 h 161"/>
                <a:gd name="T22" fmla="*/ 2147483646 w 147"/>
                <a:gd name="T23" fmla="*/ 2147483646 h 161"/>
                <a:gd name="T24" fmla="*/ 2147483646 w 147"/>
                <a:gd name="T25" fmla="*/ 2147483646 h 161"/>
                <a:gd name="T26" fmla="*/ 2147483646 w 147"/>
                <a:gd name="T27" fmla="*/ 2147483646 h 161"/>
                <a:gd name="T28" fmla="*/ 2147483646 w 147"/>
                <a:gd name="T29" fmla="*/ 2147483646 h 161"/>
                <a:gd name="T30" fmla="*/ 2147483646 w 147"/>
                <a:gd name="T31" fmla="*/ 2147483646 h 161"/>
                <a:gd name="T32" fmla="*/ 2147483646 w 147"/>
                <a:gd name="T33" fmla="*/ 2147483646 h 161"/>
                <a:gd name="T34" fmla="*/ 2147483646 w 147"/>
                <a:gd name="T35" fmla="*/ 2147483646 h 161"/>
                <a:gd name="T36" fmla="*/ 2147483646 w 147"/>
                <a:gd name="T37" fmla="*/ 2147483646 h 16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7" h="161">
                  <a:moveTo>
                    <a:pt x="137" y="52"/>
                  </a:moveTo>
                  <a:cubicBezTo>
                    <a:pt x="134" y="49"/>
                    <a:pt x="131" y="46"/>
                    <a:pt x="128" y="43"/>
                  </a:cubicBezTo>
                  <a:cubicBezTo>
                    <a:pt x="121" y="38"/>
                    <a:pt x="113" y="36"/>
                    <a:pt x="105" y="36"/>
                  </a:cubicBezTo>
                  <a:cubicBezTo>
                    <a:pt x="106" y="29"/>
                    <a:pt x="104" y="23"/>
                    <a:pt x="101" y="17"/>
                  </a:cubicBezTo>
                  <a:cubicBezTo>
                    <a:pt x="92" y="3"/>
                    <a:pt x="73" y="0"/>
                    <a:pt x="60" y="9"/>
                  </a:cubicBezTo>
                  <a:cubicBezTo>
                    <a:pt x="58" y="10"/>
                    <a:pt x="57" y="11"/>
                    <a:pt x="56" y="12"/>
                  </a:cubicBezTo>
                  <a:cubicBezTo>
                    <a:pt x="45" y="4"/>
                    <a:pt x="30" y="3"/>
                    <a:pt x="18" y="11"/>
                  </a:cubicBezTo>
                  <a:cubicBezTo>
                    <a:pt x="4" y="20"/>
                    <a:pt x="0" y="40"/>
                    <a:pt x="10" y="54"/>
                  </a:cubicBezTo>
                  <a:cubicBezTo>
                    <a:pt x="10" y="56"/>
                    <a:pt x="11" y="57"/>
                    <a:pt x="12" y="58"/>
                  </a:cubicBezTo>
                  <a:cubicBezTo>
                    <a:pt x="41" y="101"/>
                    <a:pt x="41" y="101"/>
                    <a:pt x="41" y="101"/>
                  </a:cubicBezTo>
                  <a:cubicBezTo>
                    <a:pt x="65" y="137"/>
                    <a:pt x="65" y="137"/>
                    <a:pt x="65" y="137"/>
                  </a:cubicBezTo>
                  <a:cubicBezTo>
                    <a:pt x="65" y="138"/>
                    <a:pt x="66" y="139"/>
                    <a:pt x="67" y="140"/>
                  </a:cubicBezTo>
                  <a:cubicBezTo>
                    <a:pt x="78" y="157"/>
                    <a:pt x="100" y="161"/>
                    <a:pt x="117" y="150"/>
                  </a:cubicBezTo>
                  <a:cubicBezTo>
                    <a:pt x="133" y="140"/>
                    <a:pt x="138" y="118"/>
                    <a:pt x="128" y="101"/>
                  </a:cubicBezTo>
                  <a:cubicBezTo>
                    <a:pt x="143" y="90"/>
                    <a:pt x="147" y="68"/>
                    <a:pt x="137" y="52"/>
                  </a:cubicBezTo>
                  <a:close/>
                  <a:moveTo>
                    <a:pt x="72" y="62"/>
                  </a:moveTo>
                  <a:cubicBezTo>
                    <a:pt x="72" y="62"/>
                    <a:pt x="72" y="62"/>
                    <a:pt x="72" y="62"/>
                  </a:cubicBezTo>
                  <a:cubicBezTo>
                    <a:pt x="72" y="62"/>
                    <a:pt x="72" y="62"/>
                    <a:pt x="72" y="62"/>
                  </a:cubicBezTo>
                  <a:cubicBezTo>
                    <a:pt x="72" y="62"/>
                    <a:pt x="72" y="62"/>
                    <a:pt x="72"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39" name="Freeform 12"/>
            <p:cNvSpPr>
              <a:spLocks noEditPoints="1"/>
            </p:cNvSpPr>
            <p:nvPr/>
          </p:nvSpPr>
          <p:spPr bwMode="auto">
            <a:xfrm rot="14920009">
              <a:off x="2083757" y="7382794"/>
              <a:ext cx="409575" cy="255587"/>
            </a:xfrm>
            <a:custGeom>
              <a:avLst/>
              <a:gdLst>
                <a:gd name="T0" fmla="*/ 2147483646 w 171"/>
                <a:gd name="T1" fmla="*/ 2147483646 h 107"/>
                <a:gd name="T2" fmla="*/ 2147483646 w 171"/>
                <a:gd name="T3" fmla="*/ 0 h 107"/>
                <a:gd name="T4" fmla="*/ 2147483646 w 171"/>
                <a:gd name="T5" fmla="*/ 2147483646 h 107"/>
                <a:gd name="T6" fmla="*/ 2147483646 w 171"/>
                <a:gd name="T7" fmla="*/ 2147483646 h 107"/>
                <a:gd name="T8" fmla="*/ 2147483646 w 171"/>
                <a:gd name="T9" fmla="*/ 2147483646 h 107"/>
                <a:gd name="T10" fmla="*/ 2147483646 w 171"/>
                <a:gd name="T11" fmla="*/ 2147483646 h 107"/>
                <a:gd name="T12" fmla="*/ 2147483646 w 171"/>
                <a:gd name="T13" fmla="*/ 2147483646 h 107"/>
                <a:gd name="T14" fmla="*/ 0 w 171"/>
                <a:gd name="T15" fmla="*/ 2147483646 h 107"/>
                <a:gd name="T16" fmla="*/ 2147483646 w 171"/>
                <a:gd name="T17" fmla="*/ 2147483646 h 107"/>
                <a:gd name="T18" fmla="*/ 2147483646 w 171"/>
                <a:gd name="T19" fmla="*/ 2147483646 h 107"/>
                <a:gd name="T20" fmla="*/ 2147483646 w 171"/>
                <a:gd name="T21" fmla="*/ 2147483646 h 107"/>
                <a:gd name="T22" fmla="*/ 2147483646 w 171"/>
                <a:gd name="T23" fmla="*/ 2147483646 h 107"/>
                <a:gd name="T24" fmla="*/ 2147483646 w 171"/>
                <a:gd name="T25" fmla="*/ 2147483646 h 107"/>
                <a:gd name="T26" fmla="*/ 2147483646 w 171"/>
                <a:gd name="T27" fmla="*/ 2147483646 h 107"/>
                <a:gd name="T28" fmla="*/ 2147483646 w 171"/>
                <a:gd name="T29" fmla="*/ 2147483646 h 107"/>
                <a:gd name="T30" fmla="*/ 2147483646 w 171"/>
                <a:gd name="T31" fmla="*/ 2147483646 h 107"/>
                <a:gd name="T32" fmla="*/ 2147483646 w 171"/>
                <a:gd name="T33" fmla="*/ 2147483646 h 107"/>
                <a:gd name="T34" fmla="*/ 2147483646 w 171"/>
                <a:gd name="T35" fmla="*/ 2147483646 h 10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1" h="107">
                  <a:moveTo>
                    <a:pt x="136" y="35"/>
                  </a:moveTo>
                  <a:cubicBezTo>
                    <a:pt x="135" y="16"/>
                    <a:pt x="119" y="0"/>
                    <a:pt x="100" y="0"/>
                  </a:cubicBezTo>
                  <a:cubicBezTo>
                    <a:pt x="95" y="0"/>
                    <a:pt x="91" y="1"/>
                    <a:pt x="87" y="2"/>
                  </a:cubicBezTo>
                  <a:cubicBezTo>
                    <a:pt x="80" y="5"/>
                    <a:pt x="73" y="11"/>
                    <a:pt x="69" y="17"/>
                  </a:cubicBezTo>
                  <a:cubicBezTo>
                    <a:pt x="64" y="13"/>
                    <a:pt x="57" y="11"/>
                    <a:pt x="50" y="11"/>
                  </a:cubicBezTo>
                  <a:cubicBezTo>
                    <a:pt x="34" y="11"/>
                    <a:pt x="21" y="24"/>
                    <a:pt x="21" y="40"/>
                  </a:cubicBezTo>
                  <a:cubicBezTo>
                    <a:pt x="21" y="42"/>
                    <a:pt x="21" y="44"/>
                    <a:pt x="22" y="46"/>
                  </a:cubicBezTo>
                  <a:cubicBezTo>
                    <a:pt x="9" y="50"/>
                    <a:pt x="0" y="62"/>
                    <a:pt x="0" y="76"/>
                  </a:cubicBezTo>
                  <a:cubicBezTo>
                    <a:pt x="0" y="93"/>
                    <a:pt x="14" y="107"/>
                    <a:pt x="31" y="107"/>
                  </a:cubicBezTo>
                  <a:cubicBezTo>
                    <a:pt x="33" y="107"/>
                    <a:pt x="34" y="107"/>
                    <a:pt x="36" y="107"/>
                  </a:cubicBezTo>
                  <a:cubicBezTo>
                    <a:pt x="87" y="107"/>
                    <a:pt x="87" y="107"/>
                    <a:pt x="87" y="107"/>
                  </a:cubicBezTo>
                  <a:cubicBezTo>
                    <a:pt x="131" y="107"/>
                    <a:pt x="131" y="107"/>
                    <a:pt x="131" y="107"/>
                  </a:cubicBezTo>
                  <a:cubicBezTo>
                    <a:pt x="132" y="107"/>
                    <a:pt x="133" y="107"/>
                    <a:pt x="134" y="107"/>
                  </a:cubicBezTo>
                  <a:cubicBezTo>
                    <a:pt x="154" y="107"/>
                    <a:pt x="171" y="91"/>
                    <a:pt x="171" y="71"/>
                  </a:cubicBezTo>
                  <a:cubicBezTo>
                    <a:pt x="171" y="52"/>
                    <a:pt x="155" y="36"/>
                    <a:pt x="136" y="35"/>
                  </a:cubicBezTo>
                  <a:close/>
                  <a:moveTo>
                    <a:pt x="72" y="60"/>
                  </a:moveTo>
                  <a:cubicBezTo>
                    <a:pt x="72" y="60"/>
                    <a:pt x="72" y="60"/>
                    <a:pt x="72" y="60"/>
                  </a:cubicBezTo>
                  <a:cubicBezTo>
                    <a:pt x="72" y="60"/>
                    <a:pt x="72" y="60"/>
                    <a:pt x="72"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40" name="Freeform 16"/>
            <p:cNvSpPr>
              <a:spLocks noEditPoints="1"/>
            </p:cNvSpPr>
            <p:nvPr/>
          </p:nvSpPr>
          <p:spPr bwMode="auto">
            <a:xfrm rot="11958562">
              <a:off x="5846038" y="9230150"/>
              <a:ext cx="893762" cy="625475"/>
            </a:xfrm>
            <a:custGeom>
              <a:avLst/>
              <a:gdLst>
                <a:gd name="T0" fmla="*/ 2147483646 w 372"/>
                <a:gd name="T1" fmla="*/ 2147483646 h 260"/>
                <a:gd name="T2" fmla="*/ 2147483646 w 372"/>
                <a:gd name="T3" fmla="*/ 2147483646 h 260"/>
                <a:gd name="T4" fmla="*/ 2147483646 w 372"/>
                <a:gd name="T5" fmla="*/ 2147483646 h 260"/>
                <a:gd name="T6" fmla="*/ 2147483646 w 372"/>
                <a:gd name="T7" fmla="*/ 2147483646 h 260"/>
                <a:gd name="T8" fmla="*/ 2147483646 w 372"/>
                <a:gd name="T9" fmla="*/ 2147483646 h 260"/>
                <a:gd name="T10" fmla="*/ 2147483646 w 372"/>
                <a:gd name="T11" fmla="*/ 2147483646 h 260"/>
                <a:gd name="T12" fmla="*/ 2147483646 w 372"/>
                <a:gd name="T13" fmla="*/ 2147483646 h 260"/>
                <a:gd name="T14" fmla="*/ 2147483646 w 372"/>
                <a:gd name="T15" fmla="*/ 2147483646 h 260"/>
                <a:gd name="T16" fmla="*/ 2147483646 w 372"/>
                <a:gd name="T17" fmla="*/ 2147483646 h 260"/>
                <a:gd name="T18" fmla="*/ 2147483646 w 372"/>
                <a:gd name="T19" fmla="*/ 2147483646 h 260"/>
                <a:gd name="T20" fmla="*/ 2147483646 w 372"/>
                <a:gd name="T21" fmla="*/ 2147483646 h 260"/>
                <a:gd name="T22" fmla="*/ 2147483646 w 372"/>
                <a:gd name="T23" fmla="*/ 2147483646 h 260"/>
                <a:gd name="T24" fmla="*/ 2147483646 w 372"/>
                <a:gd name="T25" fmla="*/ 2147483646 h 260"/>
                <a:gd name="T26" fmla="*/ 2147483646 w 372"/>
                <a:gd name="T27" fmla="*/ 2147483646 h 260"/>
                <a:gd name="T28" fmla="*/ 2147483646 w 372"/>
                <a:gd name="T29" fmla="*/ 2147483646 h 260"/>
                <a:gd name="T30" fmla="*/ 2147483646 w 372"/>
                <a:gd name="T31" fmla="*/ 2147483646 h 260"/>
                <a:gd name="T32" fmla="*/ 2147483646 w 372"/>
                <a:gd name="T33" fmla="*/ 2147483646 h 260"/>
                <a:gd name="T34" fmla="*/ 2147483646 w 372"/>
                <a:gd name="T35" fmla="*/ 2147483646 h 260"/>
                <a:gd name="T36" fmla="*/ 2147483646 w 372"/>
                <a:gd name="T37" fmla="*/ 2147483646 h 260"/>
                <a:gd name="T38" fmla="*/ 2147483646 w 372"/>
                <a:gd name="T39" fmla="*/ 2147483646 h 260"/>
                <a:gd name="T40" fmla="*/ 2147483646 w 372"/>
                <a:gd name="T41" fmla="*/ 2147483646 h 260"/>
                <a:gd name="T42" fmla="*/ 2147483646 w 372"/>
                <a:gd name="T43" fmla="*/ 2147483646 h 260"/>
                <a:gd name="T44" fmla="*/ 2147483646 w 372"/>
                <a:gd name="T45" fmla="*/ 2147483646 h 260"/>
                <a:gd name="T46" fmla="*/ 2147483646 w 372"/>
                <a:gd name="T47" fmla="*/ 2147483646 h 260"/>
                <a:gd name="T48" fmla="*/ 2147483646 w 372"/>
                <a:gd name="T49" fmla="*/ 2147483646 h 260"/>
                <a:gd name="T50" fmla="*/ 2147483646 w 372"/>
                <a:gd name="T51" fmla="*/ 2147483646 h 260"/>
                <a:gd name="T52" fmla="*/ 2147483646 w 372"/>
                <a:gd name="T53" fmla="*/ 2147483646 h 260"/>
                <a:gd name="T54" fmla="*/ 2147483646 w 372"/>
                <a:gd name="T55" fmla="*/ 2147483646 h 260"/>
                <a:gd name="T56" fmla="*/ 2147483646 w 372"/>
                <a:gd name="T57" fmla="*/ 2147483646 h 260"/>
                <a:gd name="T58" fmla="*/ 2147483646 w 372"/>
                <a:gd name="T59" fmla="*/ 2147483646 h 260"/>
                <a:gd name="T60" fmla="*/ 2147483646 w 372"/>
                <a:gd name="T61" fmla="*/ 2147483646 h 260"/>
                <a:gd name="T62" fmla="*/ 2147483646 w 372"/>
                <a:gd name="T63" fmla="*/ 2147483646 h 260"/>
                <a:gd name="T64" fmla="*/ 2147483646 w 372"/>
                <a:gd name="T65" fmla="*/ 2147483646 h 260"/>
                <a:gd name="T66" fmla="*/ 2147483646 w 372"/>
                <a:gd name="T67" fmla="*/ 2147483646 h 260"/>
                <a:gd name="T68" fmla="*/ 2147483646 w 372"/>
                <a:gd name="T69" fmla="*/ 2147483646 h 260"/>
                <a:gd name="T70" fmla="*/ 2147483646 w 372"/>
                <a:gd name="T71" fmla="*/ 2147483646 h 260"/>
                <a:gd name="T72" fmla="*/ 2147483646 w 372"/>
                <a:gd name="T73" fmla="*/ 2147483646 h 26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72" h="260">
                  <a:moveTo>
                    <a:pt x="361" y="86"/>
                  </a:moveTo>
                  <a:cubicBezTo>
                    <a:pt x="351" y="55"/>
                    <a:pt x="318" y="38"/>
                    <a:pt x="287" y="47"/>
                  </a:cubicBezTo>
                  <a:cubicBezTo>
                    <a:pt x="276" y="17"/>
                    <a:pt x="242" y="0"/>
                    <a:pt x="211" y="11"/>
                  </a:cubicBezTo>
                  <a:cubicBezTo>
                    <a:pt x="204" y="13"/>
                    <a:pt x="198" y="16"/>
                    <a:pt x="193" y="20"/>
                  </a:cubicBezTo>
                  <a:cubicBezTo>
                    <a:pt x="182" y="29"/>
                    <a:pt x="175" y="41"/>
                    <a:pt x="171" y="54"/>
                  </a:cubicBezTo>
                  <a:cubicBezTo>
                    <a:pt x="162" y="50"/>
                    <a:pt x="151" y="50"/>
                    <a:pt x="140" y="53"/>
                  </a:cubicBezTo>
                  <a:cubicBezTo>
                    <a:pt x="140" y="53"/>
                    <a:pt x="139" y="53"/>
                    <a:pt x="139" y="53"/>
                  </a:cubicBezTo>
                  <a:cubicBezTo>
                    <a:pt x="113" y="62"/>
                    <a:pt x="99" y="90"/>
                    <a:pt x="108" y="115"/>
                  </a:cubicBezTo>
                  <a:cubicBezTo>
                    <a:pt x="109" y="118"/>
                    <a:pt x="110" y="121"/>
                    <a:pt x="111" y="124"/>
                  </a:cubicBezTo>
                  <a:cubicBezTo>
                    <a:pt x="111" y="124"/>
                    <a:pt x="110" y="124"/>
                    <a:pt x="110" y="125"/>
                  </a:cubicBezTo>
                  <a:cubicBezTo>
                    <a:pt x="101" y="120"/>
                    <a:pt x="91" y="119"/>
                    <a:pt x="81" y="123"/>
                  </a:cubicBezTo>
                  <a:cubicBezTo>
                    <a:pt x="76" y="124"/>
                    <a:pt x="72" y="126"/>
                    <a:pt x="69" y="129"/>
                  </a:cubicBezTo>
                  <a:cubicBezTo>
                    <a:pt x="62" y="134"/>
                    <a:pt x="57" y="142"/>
                    <a:pt x="55" y="150"/>
                  </a:cubicBezTo>
                  <a:cubicBezTo>
                    <a:pt x="49" y="148"/>
                    <a:pt x="41" y="147"/>
                    <a:pt x="34" y="150"/>
                  </a:cubicBezTo>
                  <a:cubicBezTo>
                    <a:pt x="18" y="155"/>
                    <a:pt x="9" y="173"/>
                    <a:pt x="14" y="189"/>
                  </a:cubicBezTo>
                  <a:cubicBezTo>
                    <a:pt x="15" y="191"/>
                    <a:pt x="16" y="193"/>
                    <a:pt x="17" y="195"/>
                  </a:cubicBezTo>
                  <a:cubicBezTo>
                    <a:pt x="5" y="203"/>
                    <a:pt x="0" y="218"/>
                    <a:pt x="5" y="232"/>
                  </a:cubicBezTo>
                  <a:cubicBezTo>
                    <a:pt x="11" y="250"/>
                    <a:pt x="30" y="260"/>
                    <a:pt x="47" y="254"/>
                  </a:cubicBezTo>
                  <a:cubicBezTo>
                    <a:pt x="49" y="253"/>
                    <a:pt x="50" y="253"/>
                    <a:pt x="52" y="252"/>
                  </a:cubicBezTo>
                  <a:cubicBezTo>
                    <a:pt x="104" y="235"/>
                    <a:pt x="104" y="235"/>
                    <a:pt x="104" y="235"/>
                  </a:cubicBezTo>
                  <a:cubicBezTo>
                    <a:pt x="148" y="220"/>
                    <a:pt x="148" y="220"/>
                    <a:pt x="148" y="220"/>
                  </a:cubicBezTo>
                  <a:cubicBezTo>
                    <a:pt x="149" y="220"/>
                    <a:pt x="150" y="220"/>
                    <a:pt x="152" y="219"/>
                  </a:cubicBezTo>
                  <a:cubicBezTo>
                    <a:pt x="153" y="219"/>
                    <a:pt x="153" y="218"/>
                    <a:pt x="154" y="218"/>
                  </a:cubicBezTo>
                  <a:cubicBezTo>
                    <a:pt x="156" y="218"/>
                    <a:pt x="158" y="217"/>
                    <a:pt x="159" y="217"/>
                  </a:cubicBezTo>
                  <a:cubicBezTo>
                    <a:pt x="162" y="216"/>
                    <a:pt x="164" y="215"/>
                    <a:pt x="166" y="214"/>
                  </a:cubicBezTo>
                  <a:cubicBezTo>
                    <a:pt x="191" y="206"/>
                    <a:pt x="191" y="206"/>
                    <a:pt x="191" y="206"/>
                  </a:cubicBezTo>
                  <a:cubicBezTo>
                    <a:pt x="248" y="187"/>
                    <a:pt x="248" y="187"/>
                    <a:pt x="248" y="187"/>
                  </a:cubicBezTo>
                  <a:cubicBezTo>
                    <a:pt x="316" y="164"/>
                    <a:pt x="316" y="164"/>
                    <a:pt x="316" y="164"/>
                  </a:cubicBezTo>
                  <a:cubicBezTo>
                    <a:pt x="319" y="163"/>
                    <a:pt x="321" y="163"/>
                    <a:pt x="323" y="162"/>
                  </a:cubicBezTo>
                  <a:cubicBezTo>
                    <a:pt x="354" y="152"/>
                    <a:pt x="372" y="117"/>
                    <a:pt x="361" y="86"/>
                  </a:cubicBezTo>
                  <a:close/>
                  <a:moveTo>
                    <a:pt x="72" y="192"/>
                  </a:moveTo>
                  <a:cubicBezTo>
                    <a:pt x="73" y="192"/>
                    <a:pt x="73" y="192"/>
                    <a:pt x="73" y="192"/>
                  </a:cubicBezTo>
                  <a:cubicBezTo>
                    <a:pt x="73" y="192"/>
                    <a:pt x="73" y="192"/>
                    <a:pt x="73" y="192"/>
                  </a:cubicBezTo>
                  <a:lnTo>
                    <a:pt x="72" y="192"/>
                  </a:lnTo>
                  <a:close/>
                  <a:moveTo>
                    <a:pt x="199" y="120"/>
                  </a:moveTo>
                  <a:cubicBezTo>
                    <a:pt x="199" y="120"/>
                    <a:pt x="199" y="120"/>
                    <a:pt x="199" y="120"/>
                  </a:cubicBezTo>
                  <a:cubicBezTo>
                    <a:pt x="199" y="120"/>
                    <a:pt x="199" y="120"/>
                    <a:pt x="199"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sp>
          <p:nvSpPr>
            <p:cNvPr id="41" name="Freeform 18"/>
            <p:cNvSpPr>
              <a:spLocks noEditPoints="1"/>
            </p:cNvSpPr>
            <p:nvPr/>
          </p:nvSpPr>
          <p:spPr bwMode="auto">
            <a:xfrm rot="10105114">
              <a:off x="8404977" y="8171450"/>
              <a:ext cx="534987" cy="503238"/>
            </a:xfrm>
            <a:custGeom>
              <a:avLst/>
              <a:gdLst>
                <a:gd name="T0" fmla="*/ 2147483646 w 223"/>
                <a:gd name="T1" fmla="*/ 2147483646 h 210"/>
                <a:gd name="T2" fmla="*/ 2147483646 w 223"/>
                <a:gd name="T3" fmla="*/ 2147483646 h 210"/>
                <a:gd name="T4" fmla="*/ 2147483646 w 223"/>
                <a:gd name="T5" fmla="*/ 2147483646 h 210"/>
                <a:gd name="T6" fmla="*/ 2147483646 w 223"/>
                <a:gd name="T7" fmla="*/ 2147483646 h 210"/>
                <a:gd name="T8" fmla="*/ 2147483646 w 223"/>
                <a:gd name="T9" fmla="*/ 2147483646 h 210"/>
                <a:gd name="T10" fmla="*/ 2147483646 w 223"/>
                <a:gd name="T11" fmla="*/ 2147483646 h 210"/>
                <a:gd name="T12" fmla="*/ 2147483646 w 223"/>
                <a:gd name="T13" fmla="*/ 2147483646 h 210"/>
                <a:gd name="T14" fmla="*/ 2147483646 w 223"/>
                <a:gd name="T15" fmla="*/ 2147483646 h 210"/>
                <a:gd name="T16" fmla="*/ 2147483646 w 223"/>
                <a:gd name="T17" fmla="*/ 2147483646 h 210"/>
                <a:gd name="T18" fmla="*/ 2147483646 w 223"/>
                <a:gd name="T19" fmla="*/ 2147483646 h 210"/>
                <a:gd name="T20" fmla="*/ 2147483646 w 223"/>
                <a:gd name="T21" fmla="*/ 2147483646 h 210"/>
                <a:gd name="T22" fmla="*/ 2147483646 w 223"/>
                <a:gd name="T23" fmla="*/ 2147483646 h 210"/>
                <a:gd name="T24" fmla="*/ 2147483646 w 223"/>
                <a:gd name="T25" fmla="*/ 2147483646 h 210"/>
                <a:gd name="T26" fmla="*/ 2147483646 w 223"/>
                <a:gd name="T27" fmla="*/ 2147483646 h 210"/>
                <a:gd name="T28" fmla="*/ 2147483646 w 223"/>
                <a:gd name="T29" fmla="*/ 2147483646 h 210"/>
                <a:gd name="T30" fmla="*/ 2147483646 w 223"/>
                <a:gd name="T31" fmla="*/ 2147483646 h 210"/>
                <a:gd name="T32" fmla="*/ 2147483646 w 223"/>
                <a:gd name="T33" fmla="*/ 2147483646 h 210"/>
                <a:gd name="T34" fmla="*/ 2147483646 w 223"/>
                <a:gd name="T35" fmla="*/ 2147483646 h 210"/>
                <a:gd name="T36" fmla="*/ 2147483646 w 223"/>
                <a:gd name="T37" fmla="*/ 2147483646 h 210"/>
                <a:gd name="T38" fmla="*/ 2147483646 w 223"/>
                <a:gd name="T39" fmla="*/ 2147483646 h 21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23" h="210">
                  <a:moveTo>
                    <a:pt x="206" y="32"/>
                  </a:moveTo>
                  <a:cubicBezTo>
                    <a:pt x="188" y="10"/>
                    <a:pt x="158" y="7"/>
                    <a:pt x="136" y="23"/>
                  </a:cubicBezTo>
                  <a:cubicBezTo>
                    <a:pt x="118" y="2"/>
                    <a:pt x="87" y="0"/>
                    <a:pt x="66" y="17"/>
                  </a:cubicBezTo>
                  <a:cubicBezTo>
                    <a:pt x="61" y="21"/>
                    <a:pt x="57" y="25"/>
                    <a:pt x="54" y="30"/>
                  </a:cubicBezTo>
                  <a:cubicBezTo>
                    <a:pt x="54" y="30"/>
                    <a:pt x="54" y="30"/>
                    <a:pt x="54" y="30"/>
                  </a:cubicBezTo>
                  <a:cubicBezTo>
                    <a:pt x="48" y="40"/>
                    <a:pt x="46" y="51"/>
                    <a:pt x="47" y="63"/>
                  </a:cubicBezTo>
                  <a:cubicBezTo>
                    <a:pt x="38" y="63"/>
                    <a:pt x="29" y="65"/>
                    <a:pt x="21" y="72"/>
                  </a:cubicBezTo>
                  <a:cubicBezTo>
                    <a:pt x="3" y="86"/>
                    <a:pt x="0" y="112"/>
                    <a:pt x="15" y="130"/>
                  </a:cubicBezTo>
                  <a:cubicBezTo>
                    <a:pt x="16" y="132"/>
                    <a:pt x="18" y="133"/>
                    <a:pt x="20" y="135"/>
                  </a:cubicBezTo>
                  <a:cubicBezTo>
                    <a:pt x="10" y="151"/>
                    <a:pt x="10" y="172"/>
                    <a:pt x="23" y="187"/>
                  </a:cubicBezTo>
                  <a:cubicBezTo>
                    <a:pt x="38" y="207"/>
                    <a:pt x="66" y="210"/>
                    <a:pt x="85" y="194"/>
                  </a:cubicBezTo>
                  <a:cubicBezTo>
                    <a:pt x="87" y="193"/>
                    <a:pt x="89" y="191"/>
                    <a:pt x="90" y="190"/>
                  </a:cubicBezTo>
                  <a:cubicBezTo>
                    <a:pt x="146" y="145"/>
                    <a:pt x="146" y="145"/>
                    <a:pt x="146" y="145"/>
                  </a:cubicBezTo>
                  <a:cubicBezTo>
                    <a:pt x="146" y="144"/>
                    <a:pt x="146" y="144"/>
                    <a:pt x="146" y="144"/>
                  </a:cubicBezTo>
                  <a:cubicBezTo>
                    <a:pt x="193" y="106"/>
                    <a:pt x="193" y="106"/>
                    <a:pt x="193" y="106"/>
                  </a:cubicBezTo>
                  <a:cubicBezTo>
                    <a:pt x="195" y="105"/>
                    <a:pt x="197" y="104"/>
                    <a:pt x="198" y="103"/>
                  </a:cubicBezTo>
                  <a:cubicBezTo>
                    <a:pt x="220" y="86"/>
                    <a:pt x="223" y="54"/>
                    <a:pt x="206" y="32"/>
                  </a:cubicBezTo>
                  <a:close/>
                  <a:moveTo>
                    <a:pt x="88" y="106"/>
                  </a:moveTo>
                  <a:cubicBezTo>
                    <a:pt x="88" y="106"/>
                    <a:pt x="88" y="106"/>
                    <a:pt x="88" y="106"/>
                  </a:cubicBezTo>
                  <a:cubicBezTo>
                    <a:pt x="88" y="106"/>
                    <a:pt x="88" y="106"/>
                    <a:pt x="88" y="10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HK" altLang="en-US" sz="1050"/>
            </a:p>
          </p:txBody>
        </p:sp>
      </p:grpSp>
      <p:sp>
        <p:nvSpPr>
          <p:cNvPr id="30" name="矩形 10"/>
          <p:cNvSpPr>
            <a:spLocks noChangeArrowheads="1"/>
          </p:cNvSpPr>
          <p:nvPr/>
        </p:nvSpPr>
        <p:spPr bwMode="auto">
          <a:xfrm>
            <a:off x="1101247" y="116632"/>
            <a:ext cx="6965156" cy="1329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defTabSz="1216025">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defTabSz="1216025">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defTabSz="1216025">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defTabSz="1216025">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defTabSz="1216025"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defTabSz="1216025"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defTabSz="1216025"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defTabSz="1216025"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20000"/>
              </a:lnSpc>
              <a:spcBef>
                <a:spcPct val="20000"/>
              </a:spcBef>
              <a:buFont typeface="Arial" panose="020B0604020202020204" pitchFamily="34" charset="0"/>
              <a:buNone/>
            </a:pPr>
            <a:r>
              <a:rPr lang="en-US" altLang="zh-CN" sz="7200" b="1" spc="-225" dirty="0" smtClean="0">
                <a:ln>
                  <a:solidFill>
                    <a:schemeClr val="bg1">
                      <a:lumMod val="95000"/>
                    </a:schemeClr>
                  </a:solidFill>
                </a:ln>
                <a:solidFill>
                  <a:srgbClr val="000000"/>
                </a:solidFill>
                <a:effectLst>
                  <a:outerShdw blurRad="60007" dist="200025" dir="15000000" sy="30000" kx="-1800000" algn="bl" rotWithShape="0">
                    <a:prstClr val="black">
                      <a:alpha val="32000"/>
                    </a:prstClr>
                  </a:outerShdw>
                </a:effectLst>
                <a:latin typeface="微軟正黑體" panose="020B0604030504040204" pitchFamily="34" charset="-120"/>
                <a:ea typeface="微軟正黑體" panose="020B0604030504040204" pitchFamily="34" charset="-120"/>
                <a:cs typeface="Arial" panose="020B0604020202020204" pitchFamily="34" charset="0"/>
                <a:sym typeface="Arial" panose="020B0604020202020204" pitchFamily="34" charset="0"/>
              </a:rPr>
              <a:t>Q &amp; A</a:t>
            </a:r>
            <a:endParaRPr lang="en-US" altLang="zh-CN" sz="7200" b="1" spc="-225" dirty="0">
              <a:ln>
                <a:solidFill>
                  <a:schemeClr val="bg1">
                    <a:lumMod val="95000"/>
                  </a:schemeClr>
                </a:solidFill>
              </a:ln>
              <a:solidFill>
                <a:srgbClr val="000000"/>
              </a:solidFill>
              <a:effectLst>
                <a:outerShdw blurRad="60007" dist="200025" dir="15000000" sy="30000" kx="-1800000" algn="bl" rotWithShape="0">
                  <a:prstClr val="black">
                    <a:alpha val="32000"/>
                  </a:prstClr>
                </a:outerShdw>
              </a:effectLst>
              <a:latin typeface="微軟正黑體" panose="020B0604030504040204" pitchFamily="34" charset="-120"/>
              <a:ea typeface="微軟正黑體" panose="020B0604030504040204" pitchFamily="34" charset="-120"/>
              <a:cs typeface="Arial" panose="020B0604020202020204" pitchFamily="34" charset="0"/>
              <a:sym typeface="Arial" panose="020B0604020202020204" pitchFamily="34" charset="0"/>
            </a:endParaRPr>
          </a:p>
        </p:txBody>
      </p:sp>
      <p:sp>
        <p:nvSpPr>
          <p:cNvPr id="32" name="投影片編號版面配置區 3"/>
          <p:cNvSpPr>
            <a:spLocks noGrp="1"/>
          </p:cNvSpPr>
          <p:nvPr>
            <p:ph type="sldNum" sz="quarter" idx="12"/>
          </p:nvPr>
        </p:nvSpPr>
        <p:spPr>
          <a:xfrm>
            <a:off x="0" y="1271588"/>
            <a:ext cx="533400" cy="244475"/>
          </a:xfrm>
        </p:spPr>
        <p:txBody>
          <a:bodyPr>
            <a:normAutofit fontScale="85000" lnSpcReduction="20000"/>
          </a:bodyPr>
          <a:lstStyle/>
          <a:p>
            <a:pPr>
              <a:defRPr/>
            </a:pPr>
            <a:fld id="{9D0B21B8-DD3B-4CF9-9DCD-81569D2052E3}" type="slidenum">
              <a:rPr lang="en-US" smtClean="0">
                <a:solidFill>
                  <a:schemeClr val="bg1"/>
                </a:solidFill>
              </a:rPr>
              <a:pPr>
                <a:defRPr/>
              </a:pPr>
              <a:t>19</a:t>
            </a:fld>
            <a:endParaRPr lang="en-US" dirty="0">
              <a:solidFill>
                <a:schemeClr val="bg1"/>
              </a:solidFill>
            </a:endParaRPr>
          </a:p>
        </p:txBody>
      </p:sp>
    </p:spTree>
    <p:extLst>
      <p:ext uri="{BB962C8B-B14F-4D97-AF65-F5344CB8AC3E}">
        <p14:creationId xmlns:p14="http://schemas.microsoft.com/office/powerpoint/2010/main" val="17590325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43200000">
                                      <p:cBhvr>
                                        <p:cTn id="6" dur="59000" fill="hold"/>
                                        <p:tgtEl>
                                          <p:spTgt spid="16387"/>
                                        </p:tgtEl>
                                        <p:attrNameLst>
                                          <p:attrName>r</p:attrName>
                                        </p:attrNameLst>
                                      </p:cBhvr>
                                    </p:animRot>
                                  </p:childTnLst>
                                </p:cTn>
                              </p:par>
                              <p:par>
                                <p:cTn id="7" presetID="8" presetClass="emph" presetSubtype="0" fill="hold" nodeType="withEffect">
                                  <p:stCondLst>
                                    <p:cond delay="0"/>
                                  </p:stCondLst>
                                  <p:childTnLst>
                                    <p:animRot by="-43200000">
                                      <p:cBhvr>
                                        <p:cTn id="8" dur="59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豁免聲明</a:t>
            </a:r>
          </a:p>
        </p:txBody>
      </p:sp>
      <p:sp>
        <p:nvSpPr>
          <p:cNvPr id="38" name="內容版面配置區 2"/>
          <p:cNvSpPr>
            <a:spLocks noGrp="1"/>
          </p:cNvSpPr>
          <p:nvPr>
            <p:ph sz="quarter" idx="1"/>
          </p:nvPr>
        </p:nvSpPr>
        <p:spPr/>
        <p:txBody>
          <a:bodyPr>
            <a:noAutofit/>
          </a:bodyPr>
          <a:lstStyle/>
          <a:p>
            <a:r>
              <a:rPr lang="zh-TW" altLang="en-US" sz="2600" dirty="0">
                <a:solidFill>
                  <a:schemeClr val="tx1"/>
                </a:solidFill>
                <a:latin typeface="微軟正黑體" panose="020B0604030504040204" pitchFamily="34" charset="-120"/>
                <a:ea typeface="微軟正黑體" panose="020B0604030504040204" pitchFamily="34" charset="-120"/>
              </a:rPr>
              <a:t>本簡報及同時發佈之相關訊息內含有從公司內部與外部來源所取得的預測性資訊</a:t>
            </a:r>
            <a:r>
              <a:rPr lang="zh-TW" altLang="en-US" sz="2600" dirty="0" smtClean="0">
                <a:solidFill>
                  <a:schemeClr val="tx1"/>
                </a:solidFill>
                <a:latin typeface="微軟正黑體" panose="020B0604030504040204" pitchFamily="34" charset="-120"/>
                <a:ea typeface="微軟正黑體" panose="020B0604030504040204" pitchFamily="34" charset="-120"/>
              </a:rPr>
              <a:t>。</a:t>
            </a:r>
            <a:endParaRPr lang="zh-TW" altLang="en-US" sz="2600" dirty="0">
              <a:solidFill>
                <a:schemeClr val="tx1"/>
              </a:solidFill>
              <a:latin typeface="微軟正黑體" panose="020B0604030504040204" pitchFamily="34" charset="-120"/>
              <a:ea typeface="微軟正黑體" panose="020B0604030504040204" pitchFamily="34" charset="-120"/>
            </a:endParaRPr>
          </a:p>
          <a:p>
            <a:r>
              <a:rPr lang="zh-TW" altLang="en-US" sz="2600" dirty="0">
                <a:solidFill>
                  <a:schemeClr val="tx1"/>
                </a:solidFill>
                <a:latin typeface="微軟正黑體" panose="020B0604030504040204" pitchFamily="34" charset="-120"/>
                <a:ea typeface="微軟正黑體" panose="020B0604030504040204" pitchFamily="34" charset="-120"/>
              </a:rPr>
              <a:t>本公司未來實際所發生的營運結果、財務狀況以及業務</a:t>
            </a:r>
            <a:r>
              <a:rPr lang="zh-TW" altLang="en-US" sz="2600" dirty="0" smtClean="0">
                <a:solidFill>
                  <a:schemeClr val="tx1"/>
                </a:solidFill>
                <a:latin typeface="微軟正黑體" panose="020B0604030504040204" pitchFamily="34" charset="-120"/>
                <a:ea typeface="微軟正黑體" panose="020B0604030504040204" pitchFamily="34" charset="-120"/>
              </a:rPr>
              <a:t>展望，可能</a:t>
            </a:r>
            <a:r>
              <a:rPr lang="zh-TW" altLang="en-US" sz="2600" dirty="0">
                <a:solidFill>
                  <a:schemeClr val="tx1"/>
                </a:solidFill>
                <a:latin typeface="微軟正黑體" panose="020B0604030504040204" pitchFamily="34" charset="-120"/>
                <a:ea typeface="微軟正黑體" panose="020B0604030504040204" pitchFamily="34" charset="-120"/>
              </a:rPr>
              <a:t>與這些預測性資訊所明示或暗示的預估有所</a:t>
            </a:r>
            <a:r>
              <a:rPr lang="zh-TW" altLang="en-US" sz="2600" dirty="0" smtClean="0">
                <a:solidFill>
                  <a:schemeClr val="tx1"/>
                </a:solidFill>
                <a:latin typeface="微軟正黑體" panose="020B0604030504040204" pitchFamily="34" charset="-120"/>
                <a:ea typeface="微軟正黑體" panose="020B0604030504040204" pitchFamily="34" charset="-120"/>
              </a:rPr>
              <a:t>差異，其</a:t>
            </a:r>
            <a:r>
              <a:rPr lang="zh-TW" altLang="en-US" sz="2600" dirty="0">
                <a:solidFill>
                  <a:schemeClr val="tx1"/>
                </a:solidFill>
                <a:latin typeface="微軟正黑體" panose="020B0604030504040204" pitchFamily="34" charset="-120"/>
                <a:ea typeface="微軟正黑體" panose="020B0604030504040204" pitchFamily="34" charset="-120"/>
              </a:rPr>
              <a:t>原因可能來自於各種本公司所不能掌控的風險</a:t>
            </a:r>
            <a:r>
              <a:rPr lang="zh-TW" altLang="en-US" sz="2600" dirty="0" smtClean="0">
                <a:solidFill>
                  <a:schemeClr val="tx1"/>
                </a:solidFill>
                <a:latin typeface="微軟正黑體" panose="020B0604030504040204" pitchFamily="34" charset="-120"/>
                <a:ea typeface="微軟正黑體" panose="020B0604030504040204" pitchFamily="34" charset="-120"/>
              </a:rPr>
              <a:t>。</a:t>
            </a:r>
            <a:endParaRPr lang="zh-TW" altLang="en-US" sz="2600" dirty="0">
              <a:solidFill>
                <a:schemeClr val="tx1"/>
              </a:solidFill>
              <a:latin typeface="微軟正黑體" panose="020B0604030504040204" pitchFamily="34" charset="-120"/>
              <a:ea typeface="微軟正黑體" panose="020B0604030504040204" pitchFamily="34" charset="-120"/>
            </a:endParaRPr>
          </a:p>
          <a:p>
            <a:r>
              <a:rPr lang="zh-TW" altLang="en-US" sz="2600" dirty="0" smtClean="0">
                <a:solidFill>
                  <a:schemeClr val="tx1"/>
                </a:solidFill>
                <a:latin typeface="微軟正黑體" panose="020B0604030504040204" pitchFamily="34" charset="-120"/>
                <a:ea typeface="微軟正黑體" panose="020B0604030504040204" pitchFamily="34" charset="-120"/>
              </a:rPr>
              <a:t>本</a:t>
            </a:r>
            <a:r>
              <a:rPr lang="zh-TW" altLang="en-US" sz="2600" dirty="0">
                <a:solidFill>
                  <a:schemeClr val="tx1"/>
                </a:solidFill>
                <a:latin typeface="微軟正黑體" panose="020B0604030504040204" pitchFamily="34" charset="-120"/>
                <a:ea typeface="微軟正黑體" panose="020B0604030504040204" pitchFamily="34" charset="-120"/>
              </a:rPr>
              <a:t>簡報中對未來的</a:t>
            </a:r>
            <a:r>
              <a:rPr lang="zh-TW" altLang="en-US" sz="2600" dirty="0" smtClean="0">
                <a:solidFill>
                  <a:schemeClr val="tx1"/>
                </a:solidFill>
                <a:latin typeface="微軟正黑體" panose="020B0604030504040204" pitchFamily="34" charset="-120"/>
                <a:ea typeface="微軟正黑體" panose="020B0604030504040204" pitchFamily="34" charset="-120"/>
              </a:rPr>
              <a:t>展望，反應</a:t>
            </a:r>
            <a:r>
              <a:rPr lang="zh-TW" altLang="en-US" sz="2600" dirty="0">
                <a:solidFill>
                  <a:schemeClr val="tx1"/>
                </a:solidFill>
                <a:latin typeface="微軟正黑體" panose="020B0604030504040204" pitchFamily="34" charset="-120"/>
                <a:ea typeface="微軟正黑體" panose="020B0604030504040204" pitchFamily="34" charset="-120"/>
              </a:rPr>
              <a:t>本公司截至目前為止對於未來的看法。對於這些</a:t>
            </a:r>
            <a:r>
              <a:rPr lang="zh-TW" altLang="en-US" sz="2600" dirty="0" smtClean="0">
                <a:solidFill>
                  <a:schemeClr val="tx1"/>
                </a:solidFill>
                <a:latin typeface="微軟正黑體" panose="020B0604030504040204" pitchFamily="34" charset="-120"/>
                <a:ea typeface="微軟正黑體" panose="020B0604030504040204" pitchFamily="34" charset="-120"/>
              </a:rPr>
              <a:t>看法，未來</a:t>
            </a:r>
            <a:r>
              <a:rPr lang="zh-TW" altLang="en-US" sz="2600" dirty="0">
                <a:solidFill>
                  <a:schemeClr val="tx1"/>
                </a:solidFill>
                <a:latin typeface="微軟正黑體" panose="020B0604030504040204" pitchFamily="34" charset="-120"/>
                <a:ea typeface="微軟正黑體" panose="020B0604030504040204" pitchFamily="34" charset="-120"/>
              </a:rPr>
              <a:t>若有任何變更或調整</a:t>
            </a:r>
            <a:r>
              <a:rPr lang="zh-TW" altLang="en-US" sz="2600" dirty="0" smtClean="0">
                <a:solidFill>
                  <a:schemeClr val="tx1"/>
                </a:solidFill>
                <a:latin typeface="微軟正黑體" panose="020B0604030504040204" pitchFamily="34" charset="-120"/>
                <a:ea typeface="微軟正黑體" panose="020B0604030504040204" pitchFamily="34" charset="-120"/>
              </a:rPr>
              <a:t>時，本公司</a:t>
            </a:r>
            <a:r>
              <a:rPr lang="zh-TW" altLang="en-US" sz="2600" dirty="0">
                <a:solidFill>
                  <a:schemeClr val="tx1"/>
                </a:solidFill>
                <a:latin typeface="微軟正黑體" panose="020B0604030504040204" pitchFamily="34" charset="-120"/>
                <a:ea typeface="微軟正黑體" panose="020B0604030504040204" pitchFamily="34" charset="-120"/>
              </a:rPr>
              <a:t>並不負責隨時提醒或更新</a:t>
            </a:r>
            <a:r>
              <a:rPr lang="zh-TW" altLang="en-US" sz="2600" dirty="0" smtClean="0">
                <a:solidFill>
                  <a:schemeClr val="tx1"/>
                </a:solidFill>
                <a:latin typeface="微軟正黑體" panose="020B0604030504040204" pitchFamily="34" charset="-120"/>
                <a:ea typeface="微軟正黑體" panose="020B0604030504040204" pitchFamily="34" charset="-120"/>
              </a:rPr>
              <a:t>。</a:t>
            </a:r>
            <a:endParaRPr lang="en-US" altLang="zh-HK" sz="2600" dirty="0">
              <a:solidFill>
                <a:schemeClr val="tx1"/>
              </a:solidFill>
              <a:latin typeface="微軟正黑體" panose="020B0604030504040204" pitchFamily="34" charset="-120"/>
              <a:ea typeface="微軟正黑體" panose="020B0604030504040204" pitchFamily="34" charset="-120"/>
            </a:endParaRPr>
          </a:p>
        </p:txBody>
      </p:sp>
      <p:sp>
        <p:nvSpPr>
          <p:cNvPr id="3" name="投影片編號版面配置區 2"/>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2</a:t>
            </a:fld>
            <a:endParaRPr lang="en-US"/>
          </a:p>
        </p:txBody>
      </p:sp>
    </p:spTree>
    <p:extLst>
      <p:ext uri="{BB962C8B-B14F-4D97-AF65-F5344CB8AC3E}">
        <p14:creationId xmlns:p14="http://schemas.microsoft.com/office/powerpoint/2010/main" val="11822319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zh-TW" altLang="en-US" b="0" dirty="0" smtClean="0">
                <a:solidFill>
                  <a:schemeClr val="accent5"/>
                </a:solidFill>
                <a:latin typeface="+mn-ea"/>
                <a:ea typeface="+mn-ea"/>
              </a:rPr>
              <a:t>大綱</a:t>
            </a:r>
            <a:endParaRPr lang="en-US" b="0" dirty="0">
              <a:solidFill>
                <a:schemeClr val="accent5"/>
              </a:solidFill>
              <a:latin typeface="+mn-ea"/>
              <a:ea typeface="+mn-ea"/>
            </a:endParaRPr>
          </a:p>
        </p:txBody>
      </p:sp>
      <p:grpSp>
        <p:nvGrpSpPr>
          <p:cNvPr id="2" name="群組 1"/>
          <p:cNvGrpSpPr/>
          <p:nvPr/>
        </p:nvGrpSpPr>
        <p:grpSpPr>
          <a:xfrm>
            <a:off x="928247" y="1844824"/>
            <a:ext cx="4126825" cy="680681"/>
            <a:chOff x="928247" y="1844824"/>
            <a:chExt cx="4126825" cy="680681"/>
          </a:xfrm>
        </p:grpSpPr>
        <p:sp>
          <p:nvSpPr>
            <p:cNvPr id="9" name="Oval 8"/>
            <p:cNvSpPr/>
            <p:nvPr/>
          </p:nvSpPr>
          <p:spPr>
            <a:xfrm>
              <a:off x="928247" y="1844824"/>
              <a:ext cx="680679" cy="6806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mn-ea"/>
              </a:endParaRPr>
            </a:p>
          </p:txBody>
        </p:sp>
        <p:sp>
          <p:nvSpPr>
            <p:cNvPr id="16" name="Rectangle 15"/>
            <p:cNvSpPr/>
            <p:nvPr/>
          </p:nvSpPr>
          <p:spPr>
            <a:xfrm>
              <a:off x="1110900" y="1974075"/>
              <a:ext cx="356188" cy="438582"/>
            </a:xfrm>
            <a:prstGeom prst="rect">
              <a:avLst/>
            </a:prstGeom>
          </p:spPr>
          <p:txBody>
            <a:bodyPr wrap="none" anchor="ctr">
              <a:spAutoFit/>
            </a:bodyPr>
            <a:lstStyle/>
            <a:p>
              <a:pPr algn="ctr"/>
              <a:r>
                <a:rPr lang="en-US" altLang="zh-TW" sz="2250" b="1" dirty="0" smtClean="0">
                  <a:solidFill>
                    <a:srgbClr val="FFFFFF"/>
                  </a:solidFill>
                  <a:latin typeface="+mn-ea"/>
                </a:rPr>
                <a:t>1</a:t>
              </a:r>
              <a:endParaRPr lang="en-US" sz="2250" b="1" dirty="0">
                <a:solidFill>
                  <a:srgbClr val="FFFFFF"/>
                </a:solidFill>
                <a:latin typeface="+mn-ea"/>
              </a:endParaRPr>
            </a:p>
          </p:txBody>
        </p:sp>
        <p:sp>
          <p:nvSpPr>
            <p:cNvPr id="21" name="TextBox 20"/>
            <p:cNvSpPr txBox="1"/>
            <p:nvPr/>
          </p:nvSpPr>
          <p:spPr>
            <a:xfrm>
              <a:off x="1716641" y="1892776"/>
              <a:ext cx="3338431" cy="584775"/>
            </a:xfrm>
            <a:prstGeom prst="rect">
              <a:avLst/>
            </a:prstGeom>
            <a:noFill/>
          </p:spPr>
          <p:txBody>
            <a:bodyPr wrap="square" rtlCol="0">
              <a:spAutoFit/>
            </a:bodyPr>
            <a:lstStyle/>
            <a:p>
              <a:r>
                <a:rPr lang="zh-TW" altLang="en-US" sz="3200" b="1" dirty="0" smtClean="0">
                  <a:solidFill>
                    <a:schemeClr val="accent1"/>
                  </a:solidFill>
                  <a:latin typeface="微軟正黑體" panose="020B0604030504040204" pitchFamily="34" charset="-120"/>
                  <a:ea typeface="微軟正黑體" panose="020B0604030504040204" pitchFamily="34" charset="-120"/>
                  <a:cs typeface="Montserrat" charset="0"/>
                </a:rPr>
                <a:t>公司簡介</a:t>
              </a:r>
              <a:endParaRPr lang="en-US" sz="3200" b="1" dirty="0">
                <a:solidFill>
                  <a:schemeClr val="accent1"/>
                </a:solidFill>
                <a:latin typeface="微軟正黑體" panose="020B0604030504040204" pitchFamily="34" charset="-120"/>
                <a:ea typeface="微軟正黑體" panose="020B0604030504040204" pitchFamily="34" charset="-120"/>
                <a:cs typeface="Montserrat" charset="0"/>
              </a:endParaRPr>
            </a:p>
          </p:txBody>
        </p:sp>
      </p:grpSp>
      <p:grpSp>
        <p:nvGrpSpPr>
          <p:cNvPr id="5" name="群組 4"/>
          <p:cNvGrpSpPr/>
          <p:nvPr/>
        </p:nvGrpSpPr>
        <p:grpSpPr>
          <a:xfrm>
            <a:off x="928246" y="2639398"/>
            <a:ext cx="5358639" cy="680681"/>
            <a:chOff x="896620" y="2639398"/>
            <a:chExt cx="5358639" cy="680681"/>
          </a:xfrm>
        </p:grpSpPr>
        <p:sp>
          <p:nvSpPr>
            <p:cNvPr id="10" name="Oval 9"/>
            <p:cNvSpPr/>
            <p:nvPr/>
          </p:nvSpPr>
          <p:spPr>
            <a:xfrm>
              <a:off x="896620" y="2639398"/>
              <a:ext cx="680679" cy="68068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a:latin typeface="+mn-ea"/>
              </a:endParaRPr>
            </a:p>
          </p:txBody>
        </p:sp>
        <p:sp>
          <p:nvSpPr>
            <p:cNvPr id="17" name="Rectangle 16"/>
            <p:cNvSpPr/>
            <p:nvPr/>
          </p:nvSpPr>
          <p:spPr>
            <a:xfrm>
              <a:off x="1058865" y="2755730"/>
              <a:ext cx="356188" cy="438582"/>
            </a:xfrm>
            <a:prstGeom prst="rect">
              <a:avLst/>
            </a:prstGeom>
          </p:spPr>
          <p:txBody>
            <a:bodyPr wrap="none" anchor="ctr">
              <a:spAutoFit/>
            </a:bodyPr>
            <a:lstStyle/>
            <a:p>
              <a:pPr algn="ctr"/>
              <a:r>
                <a:rPr lang="en-US" altLang="zh-TW" sz="2250" b="1" dirty="0" smtClean="0">
                  <a:solidFill>
                    <a:srgbClr val="FFFFFF"/>
                  </a:solidFill>
                  <a:latin typeface="+mn-ea"/>
                </a:rPr>
                <a:t>2</a:t>
              </a:r>
              <a:endParaRPr lang="en-US" sz="2250" b="1" dirty="0">
                <a:solidFill>
                  <a:srgbClr val="FFFFFF"/>
                </a:solidFill>
                <a:latin typeface="+mn-ea"/>
              </a:endParaRPr>
            </a:p>
          </p:txBody>
        </p:sp>
        <p:sp>
          <p:nvSpPr>
            <p:cNvPr id="25" name="TextBox 24"/>
            <p:cNvSpPr txBox="1"/>
            <p:nvPr/>
          </p:nvSpPr>
          <p:spPr>
            <a:xfrm>
              <a:off x="1685015" y="2690951"/>
              <a:ext cx="4570244" cy="584775"/>
            </a:xfrm>
            <a:prstGeom prst="rect">
              <a:avLst/>
            </a:prstGeom>
            <a:noFill/>
          </p:spPr>
          <p:txBody>
            <a:bodyPr wrap="square" rtlCol="0">
              <a:spAutoFit/>
            </a:bodyPr>
            <a:lstStyle/>
            <a:p>
              <a:r>
                <a:rPr lang="en-US" altLang="zh-TW" sz="3200" b="1" dirty="0" smtClean="0">
                  <a:solidFill>
                    <a:schemeClr val="accent2"/>
                  </a:solidFill>
                  <a:latin typeface="+mn-ea"/>
                  <a:ea typeface="+mn-ea"/>
                  <a:cs typeface="Montserrat" charset="0"/>
                </a:rPr>
                <a:t>2019Q1</a:t>
              </a:r>
              <a:r>
                <a:rPr lang="zh-TW" altLang="en-US" sz="3200" b="1" dirty="0" smtClean="0">
                  <a:solidFill>
                    <a:schemeClr val="accent2"/>
                  </a:solidFill>
                  <a:latin typeface="+mn-ea"/>
                  <a:ea typeface="+mn-ea"/>
                  <a:cs typeface="Montserrat" charset="0"/>
                </a:rPr>
                <a:t>經營績效</a:t>
              </a:r>
              <a:endParaRPr lang="en-US" sz="3200" b="1" dirty="0">
                <a:solidFill>
                  <a:schemeClr val="accent2"/>
                </a:solidFill>
                <a:latin typeface="+mn-ea"/>
                <a:ea typeface="+mn-ea"/>
                <a:cs typeface="Montserrat" charset="0"/>
              </a:endParaRPr>
            </a:p>
          </p:txBody>
        </p:sp>
      </p:grpSp>
      <p:grpSp>
        <p:nvGrpSpPr>
          <p:cNvPr id="7" name="群組 6"/>
          <p:cNvGrpSpPr/>
          <p:nvPr/>
        </p:nvGrpSpPr>
        <p:grpSpPr>
          <a:xfrm>
            <a:off x="928247" y="3501008"/>
            <a:ext cx="3998444" cy="680681"/>
            <a:chOff x="976398" y="4206772"/>
            <a:chExt cx="3998444" cy="680681"/>
          </a:xfrm>
        </p:grpSpPr>
        <p:sp>
          <p:nvSpPr>
            <p:cNvPr id="13" name="Oval 12"/>
            <p:cNvSpPr/>
            <p:nvPr/>
          </p:nvSpPr>
          <p:spPr>
            <a:xfrm>
              <a:off x="976398" y="4206772"/>
              <a:ext cx="680679" cy="68068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mn-ea"/>
              </a:endParaRPr>
            </a:p>
          </p:txBody>
        </p:sp>
        <p:sp>
          <p:nvSpPr>
            <p:cNvPr id="19" name="Rectangle 18"/>
            <p:cNvSpPr/>
            <p:nvPr/>
          </p:nvSpPr>
          <p:spPr>
            <a:xfrm>
              <a:off x="1159051" y="4327821"/>
              <a:ext cx="356188" cy="438582"/>
            </a:xfrm>
            <a:prstGeom prst="rect">
              <a:avLst/>
            </a:prstGeom>
          </p:spPr>
          <p:txBody>
            <a:bodyPr wrap="none" anchor="ctr">
              <a:spAutoFit/>
            </a:bodyPr>
            <a:lstStyle/>
            <a:p>
              <a:pPr algn="ctr"/>
              <a:r>
                <a:rPr lang="en-US" altLang="zh-TW" sz="2250" b="1" dirty="0">
                  <a:solidFill>
                    <a:srgbClr val="FFFFFF"/>
                  </a:solidFill>
                  <a:latin typeface="+mn-ea"/>
                </a:rPr>
                <a:t>3</a:t>
              </a:r>
              <a:endParaRPr lang="en-US" sz="2250" b="1" dirty="0">
                <a:solidFill>
                  <a:srgbClr val="FFFFFF"/>
                </a:solidFill>
                <a:latin typeface="+mn-ea"/>
              </a:endParaRPr>
            </a:p>
          </p:txBody>
        </p:sp>
        <p:sp>
          <p:nvSpPr>
            <p:cNvPr id="29" name="TextBox 28"/>
            <p:cNvSpPr txBox="1"/>
            <p:nvPr/>
          </p:nvSpPr>
          <p:spPr>
            <a:xfrm>
              <a:off x="1764792" y="4254726"/>
              <a:ext cx="3210050" cy="584775"/>
            </a:xfrm>
            <a:prstGeom prst="rect">
              <a:avLst/>
            </a:prstGeom>
            <a:noFill/>
          </p:spPr>
          <p:txBody>
            <a:bodyPr wrap="square" rtlCol="0">
              <a:spAutoFit/>
            </a:bodyPr>
            <a:lstStyle/>
            <a:p>
              <a:r>
                <a:rPr lang="zh-TW" altLang="en-US" sz="3200" b="1" dirty="0">
                  <a:solidFill>
                    <a:schemeClr val="accent4"/>
                  </a:solidFill>
                  <a:latin typeface="微軟正黑體" panose="020B0604030504040204" pitchFamily="34" charset="-120"/>
                  <a:ea typeface="微軟正黑體" panose="020B0604030504040204" pitchFamily="34" charset="-120"/>
                  <a:cs typeface="Montserrat" charset="0"/>
                </a:rPr>
                <a:t>未來</a:t>
              </a:r>
              <a:r>
                <a:rPr lang="zh-TW" altLang="en-US" sz="3200" b="1" dirty="0" smtClean="0">
                  <a:solidFill>
                    <a:schemeClr val="accent4"/>
                  </a:solidFill>
                  <a:latin typeface="微軟正黑體" panose="020B0604030504040204" pitchFamily="34" charset="-120"/>
                  <a:ea typeface="微軟正黑體" panose="020B0604030504040204" pitchFamily="34" charset="-120"/>
                  <a:cs typeface="Montserrat" charset="0"/>
                </a:rPr>
                <a:t>發展</a:t>
              </a:r>
              <a:endParaRPr lang="en-US" sz="3200" b="1" dirty="0">
                <a:solidFill>
                  <a:schemeClr val="accent4"/>
                </a:solidFill>
                <a:latin typeface="微軟正黑體" panose="020B0604030504040204" pitchFamily="34" charset="-120"/>
                <a:ea typeface="微軟正黑體" panose="020B0604030504040204" pitchFamily="34" charset="-120"/>
                <a:cs typeface="Montserrat" charset="0"/>
              </a:endParaRPr>
            </a:p>
          </p:txBody>
        </p:sp>
      </p:grpSp>
      <p:grpSp>
        <p:nvGrpSpPr>
          <p:cNvPr id="8" name="群組 7"/>
          <p:cNvGrpSpPr/>
          <p:nvPr/>
        </p:nvGrpSpPr>
        <p:grpSpPr>
          <a:xfrm>
            <a:off x="948654" y="4307472"/>
            <a:ext cx="4253947" cy="680681"/>
            <a:chOff x="946681" y="5013236"/>
            <a:chExt cx="4253947" cy="680681"/>
          </a:xfrm>
        </p:grpSpPr>
        <p:sp>
          <p:nvSpPr>
            <p:cNvPr id="24" name="Oval 11"/>
            <p:cNvSpPr/>
            <p:nvPr/>
          </p:nvSpPr>
          <p:spPr>
            <a:xfrm>
              <a:off x="946681" y="5013236"/>
              <a:ext cx="680679" cy="680681"/>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atin typeface="+mn-ea"/>
              </a:endParaRPr>
            </a:p>
          </p:txBody>
        </p:sp>
        <p:sp>
          <p:nvSpPr>
            <p:cNvPr id="32" name="Rectangle 17"/>
            <p:cNvSpPr/>
            <p:nvPr/>
          </p:nvSpPr>
          <p:spPr>
            <a:xfrm>
              <a:off x="1117331" y="5134285"/>
              <a:ext cx="356188" cy="438582"/>
            </a:xfrm>
            <a:prstGeom prst="rect">
              <a:avLst/>
            </a:prstGeom>
          </p:spPr>
          <p:txBody>
            <a:bodyPr wrap="none" anchor="ctr">
              <a:spAutoFit/>
            </a:bodyPr>
            <a:lstStyle/>
            <a:p>
              <a:pPr algn="ctr"/>
              <a:r>
                <a:rPr lang="en-US" altLang="zh-TW" sz="2250" b="1" dirty="0">
                  <a:solidFill>
                    <a:srgbClr val="FFFFFF"/>
                  </a:solidFill>
                  <a:latin typeface="+mn-ea"/>
                </a:rPr>
                <a:t>4</a:t>
              </a:r>
              <a:endParaRPr lang="en-US" sz="2250" b="1" dirty="0">
                <a:solidFill>
                  <a:srgbClr val="FFFFFF"/>
                </a:solidFill>
                <a:latin typeface="+mn-ea"/>
              </a:endParaRPr>
            </a:p>
          </p:txBody>
        </p:sp>
        <p:sp>
          <p:nvSpPr>
            <p:cNvPr id="34" name="TextBox 26"/>
            <p:cNvSpPr txBox="1"/>
            <p:nvPr/>
          </p:nvSpPr>
          <p:spPr>
            <a:xfrm>
              <a:off x="1714668" y="5061188"/>
              <a:ext cx="3485960" cy="584775"/>
            </a:xfrm>
            <a:prstGeom prst="rect">
              <a:avLst/>
            </a:prstGeom>
            <a:noFill/>
          </p:spPr>
          <p:txBody>
            <a:bodyPr wrap="square" rtlCol="0">
              <a:spAutoFit/>
            </a:bodyPr>
            <a:lstStyle/>
            <a:p>
              <a:r>
                <a:rPr lang="en-US" altLang="zh-TW" sz="3200" b="1" dirty="0" smtClean="0">
                  <a:solidFill>
                    <a:srgbClr val="00B050"/>
                  </a:solidFill>
                  <a:latin typeface="微軟正黑體" panose="020B0604030504040204" pitchFamily="34" charset="-120"/>
                  <a:ea typeface="微軟正黑體" panose="020B0604030504040204" pitchFamily="34" charset="-120"/>
                  <a:cs typeface="Montserrat" charset="0"/>
                </a:rPr>
                <a:t>Q</a:t>
              </a:r>
              <a:r>
                <a:rPr lang="zh-TW" altLang="en-US" sz="3200" b="1" dirty="0" smtClean="0">
                  <a:solidFill>
                    <a:srgbClr val="00B050"/>
                  </a:solidFill>
                  <a:latin typeface="微軟正黑體" panose="020B0604030504040204" pitchFamily="34" charset="-120"/>
                  <a:ea typeface="微軟正黑體" panose="020B0604030504040204" pitchFamily="34" charset="-120"/>
                  <a:cs typeface="Montserrat" charset="0"/>
                </a:rPr>
                <a:t> </a:t>
              </a:r>
              <a:r>
                <a:rPr lang="en-US" altLang="zh-TW" sz="3200" b="1" dirty="0" smtClean="0">
                  <a:solidFill>
                    <a:srgbClr val="00B050"/>
                  </a:solidFill>
                  <a:latin typeface="微軟正黑體" panose="020B0604030504040204" pitchFamily="34" charset="-120"/>
                  <a:ea typeface="微軟正黑體" panose="020B0604030504040204" pitchFamily="34" charset="-120"/>
                  <a:cs typeface="Montserrat" charset="0"/>
                </a:rPr>
                <a:t>&amp;</a:t>
              </a:r>
              <a:r>
                <a:rPr lang="zh-TW" altLang="en-US" sz="3200" b="1" dirty="0" smtClean="0">
                  <a:solidFill>
                    <a:srgbClr val="00B050"/>
                  </a:solidFill>
                  <a:latin typeface="微軟正黑體" panose="020B0604030504040204" pitchFamily="34" charset="-120"/>
                  <a:ea typeface="微軟正黑體" panose="020B0604030504040204" pitchFamily="34" charset="-120"/>
                  <a:cs typeface="Montserrat" charset="0"/>
                </a:rPr>
                <a:t> </a:t>
              </a:r>
              <a:r>
                <a:rPr lang="en-US" altLang="zh-TW" sz="3200" b="1" dirty="0" smtClean="0">
                  <a:solidFill>
                    <a:srgbClr val="00B050"/>
                  </a:solidFill>
                  <a:latin typeface="微軟正黑體" panose="020B0604030504040204" pitchFamily="34" charset="-120"/>
                  <a:ea typeface="微軟正黑體" panose="020B0604030504040204" pitchFamily="34" charset="-120"/>
                  <a:cs typeface="Montserrat" charset="0"/>
                </a:rPr>
                <a:t>A</a:t>
              </a:r>
              <a:endParaRPr lang="en-US" sz="3200" b="1" dirty="0">
                <a:solidFill>
                  <a:srgbClr val="00B050"/>
                </a:solidFill>
                <a:latin typeface="微軟正黑體" panose="020B0604030504040204" pitchFamily="34" charset="-120"/>
                <a:ea typeface="微軟正黑體" panose="020B0604030504040204" pitchFamily="34" charset="-120"/>
                <a:cs typeface="Montserrat" charset="0"/>
              </a:endParaRPr>
            </a:p>
          </p:txBody>
        </p:sp>
      </p:grpSp>
    </p:spTree>
    <p:extLst>
      <p:ext uri="{BB962C8B-B14F-4D97-AF65-F5344CB8AC3E}">
        <p14:creationId xmlns:p14="http://schemas.microsoft.com/office/powerpoint/2010/main" val="639823943"/>
      </p:ext>
    </p:extLst>
  </p:cSld>
  <p:clrMapOvr>
    <a:masterClrMapping/>
  </p:clrMapOvr>
  <p:transition spd="med">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zh-TW" altLang="en-US" dirty="0" smtClean="0">
                <a:solidFill>
                  <a:schemeClr val="accent6">
                    <a:lumMod val="75000"/>
                  </a:schemeClr>
                </a:solidFill>
                <a:latin typeface="微軟正黑體" panose="020B0604030504040204" pitchFamily="34" charset="-120"/>
                <a:ea typeface="微軟正黑體" panose="020B0604030504040204" pitchFamily="34" charset="-120"/>
              </a:rPr>
              <a:t>公司概況</a:t>
            </a:r>
            <a:endParaRPr lang="zh-TW" altLang="en-US" dirty="0">
              <a:solidFill>
                <a:schemeClr val="accent6">
                  <a:lumMod val="75000"/>
                </a:schemeClr>
              </a:solidFill>
            </a:endParaRPr>
          </a:p>
        </p:txBody>
      </p:sp>
      <p:graphicFrame>
        <p:nvGraphicFramePr>
          <p:cNvPr id="7" name="內容版面配置區 3"/>
          <p:cNvGraphicFramePr>
            <a:graphicFrameLocks noGrp="1"/>
          </p:cNvGraphicFramePr>
          <p:nvPr>
            <p:ph sz="quarter" idx="1"/>
            <p:extLst>
              <p:ext uri="{D42A27DB-BD31-4B8C-83A1-F6EECF244321}">
                <p14:modId xmlns:p14="http://schemas.microsoft.com/office/powerpoint/2010/main" val="1299432917"/>
              </p:ext>
            </p:extLst>
          </p:nvPr>
        </p:nvGraphicFramePr>
        <p:xfrm>
          <a:off x="612775" y="1600200"/>
          <a:ext cx="8152944" cy="4264174"/>
        </p:xfrm>
        <a:graphic>
          <a:graphicData uri="http://schemas.openxmlformats.org/drawingml/2006/table">
            <a:tbl>
              <a:tblPr firstRow="1" bandRow="1">
                <a:tableStyleId>{93296810-A885-4BE3-A3E7-6D5BEEA58F35}</a:tableStyleId>
              </a:tblPr>
              <a:tblGrid>
                <a:gridCol w="2018824"/>
                <a:gridCol w="3164290"/>
                <a:gridCol w="2969830"/>
              </a:tblGrid>
              <a:tr h="491602">
                <a:tc>
                  <a:txBody>
                    <a:bodyPr/>
                    <a:lstStyle/>
                    <a:p>
                      <a:pPr algn="ctr"/>
                      <a:r>
                        <a:rPr lang="zh-TW" altLang="en-US" sz="2400" b="0" dirty="0" smtClean="0"/>
                        <a:t>成立時間</a:t>
                      </a:r>
                      <a:endParaRPr lang="zh-HK" altLang="en-US" sz="2400" b="0" dirty="0">
                        <a:latin typeface="微軟正黑體" panose="020B0604030504040204" pitchFamily="34" charset="-120"/>
                        <a:ea typeface="微軟正黑體" panose="020B0604030504040204" pitchFamily="34" charset="-120"/>
                      </a:endParaRPr>
                    </a:p>
                  </a:txBody>
                  <a:tcPr marL="98601" marR="98601"/>
                </a:tc>
                <a:tc>
                  <a:txBody>
                    <a:bodyPr/>
                    <a:lstStyle/>
                    <a:p>
                      <a:r>
                        <a:rPr lang="en-US" altLang="zh-TW" sz="2400" b="0" dirty="0" smtClean="0"/>
                        <a:t>1984</a:t>
                      </a:r>
                      <a:r>
                        <a:rPr lang="zh-TW" altLang="en-US" sz="2400" b="0" dirty="0" smtClean="0"/>
                        <a:t>年</a:t>
                      </a:r>
                      <a:r>
                        <a:rPr lang="en-US" altLang="zh-TW" sz="2400" b="0" dirty="0" smtClean="0"/>
                        <a:t>2</a:t>
                      </a:r>
                      <a:r>
                        <a:rPr lang="zh-TW" altLang="en-US" sz="2400" b="0" dirty="0" smtClean="0"/>
                        <a:t>月</a:t>
                      </a:r>
                      <a:r>
                        <a:rPr lang="en-US" altLang="zh-TW" sz="2400" b="0" dirty="0" smtClean="0"/>
                        <a:t>13</a:t>
                      </a:r>
                      <a:r>
                        <a:rPr lang="zh-TW" altLang="en-US" sz="2400" b="0" dirty="0" smtClean="0"/>
                        <a:t>日</a:t>
                      </a:r>
                      <a:endParaRPr lang="zh-HK" altLang="en-US" sz="2400" b="0" dirty="0">
                        <a:latin typeface="微軟正黑體" panose="020B0604030504040204" pitchFamily="34" charset="-120"/>
                        <a:ea typeface="微軟正黑體" panose="020B0604030504040204" pitchFamily="34" charset="-120"/>
                      </a:endParaRPr>
                    </a:p>
                  </a:txBody>
                  <a:tcPr marL="98601" marR="98601"/>
                </a:tc>
                <a:tc>
                  <a:txBody>
                    <a:bodyPr/>
                    <a:lstStyle/>
                    <a:p>
                      <a:r>
                        <a:rPr lang="zh-TW" altLang="en-US" sz="2400" b="0" dirty="0" smtClean="0"/>
                        <a:t>股票代號：</a:t>
                      </a:r>
                      <a:r>
                        <a:rPr lang="en-US" altLang="zh-TW" sz="2400" b="0" dirty="0" smtClean="0"/>
                        <a:t>2643</a:t>
                      </a:r>
                      <a:endParaRPr lang="en-US" altLang="zh-TW" sz="2400" b="0" dirty="0" smtClean="0">
                        <a:latin typeface="微軟正黑體" panose="020B0604030504040204" pitchFamily="34" charset="-120"/>
                        <a:ea typeface="微軟正黑體" panose="020B0604030504040204" pitchFamily="34" charset="-120"/>
                      </a:endParaRPr>
                    </a:p>
                  </a:txBody>
                  <a:tcPr marL="98601" marR="98601"/>
                </a:tc>
              </a:tr>
              <a:tr h="491602">
                <a:tc>
                  <a:txBody>
                    <a:bodyPr/>
                    <a:lstStyle/>
                    <a:p>
                      <a:pPr algn="ctr"/>
                      <a:r>
                        <a:rPr lang="zh-TW" altLang="en-US" sz="2400" b="0" dirty="0" smtClean="0"/>
                        <a:t>上櫃日期</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lang="en-US" altLang="zh-HK" sz="2400" b="0" dirty="0" smtClean="0"/>
                        <a:t>2016</a:t>
                      </a:r>
                      <a:r>
                        <a:rPr lang="zh-TW" altLang="en-US" sz="2400" b="0" dirty="0" smtClean="0"/>
                        <a:t>年</a:t>
                      </a:r>
                      <a:r>
                        <a:rPr lang="en-US" altLang="zh-TW" sz="2400" b="0" dirty="0" smtClean="0"/>
                        <a:t>3</a:t>
                      </a:r>
                      <a:r>
                        <a:rPr lang="zh-TW" altLang="en-US" sz="2400" b="0" dirty="0" smtClean="0"/>
                        <a:t>月</a:t>
                      </a:r>
                      <a:r>
                        <a:rPr lang="en-US" altLang="zh-TW" sz="2400" b="0" dirty="0" smtClean="0"/>
                        <a:t>4</a:t>
                      </a:r>
                      <a:r>
                        <a:rPr lang="zh-TW" altLang="en-US" sz="2400" b="0" dirty="0" smtClean="0"/>
                        <a:t>日</a:t>
                      </a:r>
                      <a:endParaRPr lang="zh-HK" altLang="en-US" sz="2400" b="0" dirty="0">
                        <a:latin typeface="微軟正黑體" panose="020B0604030504040204" pitchFamily="34" charset="-120"/>
                        <a:ea typeface="微軟正黑體" panose="020B0604030504040204" pitchFamily="34" charset="-120"/>
                      </a:endParaRPr>
                    </a:p>
                  </a:txBody>
                  <a:tcPr marL="98601" marR="98601"/>
                </a:tc>
                <a:tc hMerge="1">
                  <a:txBody>
                    <a:bodyPr/>
                    <a:lstStyle/>
                    <a:p>
                      <a:endParaRPr lang="zh-HK" altLang="en-US" sz="2400" b="1" dirty="0">
                        <a:latin typeface="微軟正黑體" panose="020B0604030504040204" pitchFamily="34" charset="-120"/>
                        <a:ea typeface="微軟正黑體" panose="020B0604030504040204" pitchFamily="34" charset="-120"/>
                      </a:endParaRPr>
                    </a:p>
                  </a:txBody>
                  <a:tcPr marL="98601" marR="98601">
                    <a:lnL w="12700" cap="flat" cmpd="sng" algn="ctr">
                      <a:solidFill>
                        <a:schemeClr val="tx1"/>
                      </a:solidFill>
                      <a:prstDash val="solid"/>
                      <a:round/>
                      <a:headEnd type="none" w="med" len="med"/>
                      <a:tailEnd type="none" w="med" len="med"/>
                    </a:lnL>
                  </a:tcPr>
                </a:tc>
              </a:tr>
              <a:tr h="491602">
                <a:tc>
                  <a:txBody>
                    <a:bodyPr/>
                    <a:lstStyle/>
                    <a:p>
                      <a:pPr algn="ctr"/>
                      <a:r>
                        <a:rPr lang="zh-TW" altLang="en-US" sz="2400" b="0" dirty="0" smtClean="0"/>
                        <a:t>董  事  長</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lang="zh-TW" altLang="en-US" sz="2400" b="0" dirty="0" smtClean="0"/>
                        <a:t>顧城明</a:t>
                      </a:r>
                      <a:endParaRPr lang="zh-HK" altLang="en-US" sz="2400" b="0" dirty="0">
                        <a:latin typeface="微軟正黑體" panose="020B0604030504040204" pitchFamily="34" charset="-120"/>
                        <a:ea typeface="微軟正黑體" panose="020B0604030504040204" pitchFamily="34" charset="-120"/>
                      </a:endParaRPr>
                    </a:p>
                  </a:txBody>
                  <a:tcPr marL="98601" marR="98601"/>
                </a:tc>
                <a:tc hMerge="1">
                  <a:txBody>
                    <a:bodyPr/>
                    <a:lstStyle/>
                    <a:p>
                      <a:endParaRPr lang="zh-TW" altLang="en-US"/>
                    </a:p>
                  </a:txBody>
                  <a:tcPr/>
                </a:tc>
              </a:tr>
              <a:tr h="491602">
                <a:tc>
                  <a:txBody>
                    <a:bodyPr/>
                    <a:lstStyle/>
                    <a:p>
                      <a:pPr algn="ctr"/>
                      <a:r>
                        <a:rPr lang="zh-TW" altLang="en-US" sz="2400" b="0" dirty="0" smtClean="0"/>
                        <a:t>總  經  理</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lang="zh-TW" altLang="en-US" sz="2400" b="0" dirty="0" smtClean="0"/>
                        <a:t>孫鋼銀</a:t>
                      </a:r>
                      <a:endParaRPr lang="zh-HK" altLang="en-US" sz="2400" b="0" dirty="0">
                        <a:latin typeface="微軟正黑體" panose="020B0604030504040204" pitchFamily="34" charset="-120"/>
                        <a:ea typeface="微軟正黑體" panose="020B0604030504040204" pitchFamily="34" charset="-120"/>
                      </a:endParaRPr>
                    </a:p>
                  </a:txBody>
                  <a:tcPr marL="98601" marR="98601"/>
                </a:tc>
                <a:tc hMerge="1">
                  <a:txBody>
                    <a:bodyPr/>
                    <a:lstStyle/>
                    <a:p>
                      <a:endParaRPr lang="zh-TW" altLang="en-US"/>
                    </a:p>
                  </a:txBody>
                  <a:tcPr/>
                </a:tc>
              </a:tr>
              <a:tr h="491602">
                <a:tc>
                  <a:txBody>
                    <a:bodyPr/>
                    <a:lstStyle/>
                    <a:p>
                      <a:pPr algn="ctr"/>
                      <a:r>
                        <a:rPr lang="zh-TW" altLang="en-US" sz="2400" b="0" dirty="0" smtClean="0"/>
                        <a:t>資  本  額</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lang="zh-TW" altLang="en-US" sz="2400" b="0" dirty="0" smtClean="0"/>
                        <a:t>新台幣</a:t>
                      </a:r>
                      <a:r>
                        <a:rPr lang="en-US" altLang="zh-TW" sz="2400" b="0" smtClean="0"/>
                        <a:t>262</a:t>
                      </a:r>
                      <a:r>
                        <a:rPr lang="en-US" altLang="zh-TW" sz="2400" b="0" dirty="0" smtClean="0"/>
                        <a:t>,</a:t>
                      </a:r>
                      <a:r>
                        <a:rPr lang="en-US" altLang="zh-TW" sz="2400" b="0" smtClean="0"/>
                        <a:t>300</a:t>
                      </a:r>
                      <a:r>
                        <a:rPr lang="zh-TW" altLang="en-US" sz="2400" b="0" dirty="0" smtClean="0"/>
                        <a:t>仟元</a:t>
                      </a:r>
                      <a:endParaRPr lang="en-US" altLang="zh-TW" sz="2400" b="0" dirty="0" smtClean="0">
                        <a:latin typeface="微軟正黑體" panose="020B0604030504040204" pitchFamily="34" charset="-120"/>
                        <a:ea typeface="微軟正黑體" panose="020B0604030504040204" pitchFamily="34" charset="-120"/>
                      </a:endParaRPr>
                    </a:p>
                  </a:txBody>
                  <a:tcPr marL="98601" marR="98601"/>
                </a:tc>
                <a:tc hMerge="1">
                  <a:txBody>
                    <a:bodyPr/>
                    <a:lstStyle/>
                    <a:p>
                      <a:endParaRPr lang="zh-TW" altLang="en-US"/>
                    </a:p>
                  </a:txBody>
                  <a:tcPr/>
                </a:tc>
              </a:tr>
              <a:tr h="491602">
                <a:tc>
                  <a:txBody>
                    <a:bodyPr/>
                    <a:lstStyle/>
                    <a:p>
                      <a:pPr algn="ctr"/>
                      <a:r>
                        <a:rPr lang="zh-TW" altLang="en-US" sz="2400" b="0" dirty="0" smtClean="0"/>
                        <a:t>公司地址</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lang="zh-TW" altLang="en-US" sz="2400" b="0" dirty="0" smtClean="0"/>
                        <a:t>台北市內湖區瑞光路</a:t>
                      </a:r>
                      <a:r>
                        <a:rPr lang="en-US" altLang="zh-TW" sz="2400" b="0" dirty="0" smtClean="0"/>
                        <a:t>34</a:t>
                      </a:r>
                      <a:r>
                        <a:rPr lang="zh-TW" altLang="en-US" sz="2400" b="0" dirty="0" smtClean="0"/>
                        <a:t>號</a:t>
                      </a:r>
                      <a:r>
                        <a:rPr lang="en-US" altLang="zh-TW" sz="2400" b="0" dirty="0" smtClean="0"/>
                        <a:t>4</a:t>
                      </a:r>
                      <a:r>
                        <a:rPr lang="zh-TW" altLang="en-US" sz="2400" b="0" dirty="0" smtClean="0"/>
                        <a:t>樓</a:t>
                      </a:r>
                      <a:endParaRPr lang="zh-HK" altLang="en-US" sz="2400" b="0" dirty="0">
                        <a:latin typeface="微軟正黑體" panose="020B0604030504040204" pitchFamily="34" charset="-120"/>
                        <a:ea typeface="微軟正黑體" panose="020B0604030504040204" pitchFamily="34" charset="-120"/>
                      </a:endParaRPr>
                    </a:p>
                  </a:txBody>
                  <a:tcPr marL="98601" marR="98601"/>
                </a:tc>
                <a:tc hMerge="1">
                  <a:txBody>
                    <a:bodyPr/>
                    <a:lstStyle/>
                    <a:p>
                      <a:endParaRPr lang="zh-TW" altLang="en-US"/>
                    </a:p>
                  </a:txBody>
                  <a:tcPr/>
                </a:tc>
              </a:tr>
              <a:tr h="819710">
                <a:tc>
                  <a:txBody>
                    <a:bodyPr/>
                    <a:lstStyle/>
                    <a:p>
                      <a:pPr algn="ctr"/>
                      <a:r>
                        <a:rPr lang="zh-TW" altLang="en-US" sz="2400" b="0" dirty="0" smtClean="0"/>
                        <a:t>服務項目</a:t>
                      </a:r>
                      <a:endParaRPr lang="zh-HK" altLang="en-US" sz="2400" b="0" dirty="0">
                        <a:latin typeface="微軟正黑體" panose="020B0604030504040204" pitchFamily="34" charset="-120"/>
                        <a:ea typeface="微軟正黑體" panose="020B0604030504040204" pitchFamily="34" charset="-120"/>
                      </a:endParaRPr>
                    </a:p>
                  </a:txBody>
                  <a:tcPr marL="98601" marR="98601" anchor="ct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zh-TW" altLang="en-US" sz="2400" b="0" kern="1200" dirty="0" smtClean="0"/>
                        <a:t>空海運承攬、報關、倉儲物流、陸路運輸等整合型物流服務</a:t>
                      </a:r>
                      <a:endParaRPr kumimoji="0" lang="zh-HK" altLang="en-US" sz="2400" b="0" kern="1200" dirty="0">
                        <a:solidFill>
                          <a:schemeClr val="dk1"/>
                        </a:solidFill>
                        <a:latin typeface="微軟正黑體" panose="020B0604030504040204" pitchFamily="34" charset="-120"/>
                        <a:ea typeface="微軟正黑體" panose="020B0604030504040204" pitchFamily="34" charset="-120"/>
                        <a:cs typeface="+mn-cs"/>
                      </a:endParaRPr>
                    </a:p>
                  </a:txBody>
                  <a:tcPr marL="98601" marR="98601" anchor="ctr"/>
                </a:tc>
                <a:tc hMerge="1">
                  <a:txBody>
                    <a:bodyPr/>
                    <a:lstStyle/>
                    <a:p>
                      <a:endParaRPr lang="zh-TW" altLang="en-US"/>
                    </a:p>
                  </a:txBody>
                  <a:tcPr/>
                </a:tc>
              </a:tr>
              <a:tr h="491602">
                <a:tc>
                  <a:txBody>
                    <a:bodyPr/>
                    <a:lstStyle/>
                    <a:p>
                      <a:pPr algn="ctr"/>
                      <a:r>
                        <a:rPr lang="zh-TW" altLang="en-US" sz="2400" b="0" dirty="0" smtClean="0"/>
                        <a:t>營運據點</a:t>
                      </a:r>
                      <a:endParaRPr lang="zh-HK" altLang="en-US" sz="2400" b="0" dirty="0">
                        <a:latin typeface="微軟正黑體" panose="020B0604030504040204" pitchFamily="34" charset="-120"/>
                        <a:ea typeface="微軟正黑體" panose="020B0604030504040204" pitchFamily="34" charset="-120"/>
                      </a:endParaRPr>
                    </a:p>
                  </a:txBody>
                  <a:tcPr marL="98601" marR="98601"/>
                </a:tc>
                <a:tc gridSpan="2">
                  <a:txBody>
                    <a:bodyPr/>
                    <a:lstStyle/>
                    <a:p>
                      <a:r>
                        <a:rPr kumimoji="0" lang="en-US" altLang="zh-TW" sz="2400" b="0" kern="1200" dirty="0" smtClean="0"/>
                        <a:t>18</a:t>
                      </a:r>
                      <a:r>
                        <a:rPr kumimoji="0" lang="zh-TW" altLang="en-US" sz="2400" b="0" kern="1200" dirty="0" smtClean="0"/>
                        <a:t>個營業所和</a:t>
                      </a:r>
                      <a:r>
                        <a:rPr kumimoji="0" lang="en-US" altLang="zh-TW" sz="2400" b="0" kern="1200" dirty="0" smtClean="0"/>
                        <a:t>9</a:t>
                      </a:r>
                      <a:r>
                        <a:rPr kumimoji="0" lang="zh-TW" altLang="en-US" sz="2400" b="0" kern="1200" dirty="0" smtClean="0"/>
                        <a:t>個倉儲據點</a:t>
                      </a:r>
                      <a:endParaRPr kumimoji="0" lang="zh-HK" altLang="en-US" sz="2400" b="0" kern="1200" dirty="0">
                        <a:solidFill>
                          <a:schemeClr val="dk1"/>
                        </a:solidFill>
                        <a:latin typeface="微軟正黑體" panose="020B0604030504040204" pitchFamily="34" charset="-120"/>
                        <a:ea typeface="微軟正黑體" panose="020B0604030504040204" pitchFamily="34" charset="-120"/>
                        <a:cs typeface="+mn-cs"/>
                      </a:endParaRPr>
                    </a:p>
                  </a:txBody>
                  <a:tcPr marL="98601" marR="98601"/>
                </a:tc>
                <a:tc hMerge="1">
                  <a:txBody>
                    <a:bodyPr/>
                    <a:lstStyle/>
                    <a:p>
                      <a:endParaRPr lang="zh-TW" altLang="en-US"/>
                    </a:p>
                  </a:txBody>
                  <a:tcPr/>
                </a:tc>
              </a:tr>
            </a:tbl>
          </a:graphicData>
        </a:graphic>
      </p:graphicFrame>
      <p:sp>
        <p:nvSpPr>
          <p:cNvPr id="2" name="投影片編號版面配置區 1"/>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4</a:t>
            </a:fld>
            <a:endParaRPr lang="en-US"/>
          </a:p>
        </p:txBody>
      </p:sp>
    </p:spTree>
    <p:extLst>
      <p:ext uri="{BB962C8B-B14F-4D97-AF65-F5344CB8AC3E}">
        <p14:creationId xmlns:p14="http://schemas.microsoft.com/office/powerpoint/2010/main" val="2437617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內容版面配置區 4"/>
          <p:cNvPicPr>
            <a:picLocks noGrp="1" noChangeAspect="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a:off x="536575" y="1760116"/>
            <a:ext cx="8153400" cy="4320479"/>
          </a:xfrm>
        </p:spPr>
      </p:pic>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全球營運</a:t>
            </a:r>
            <a:r>
              <a:rPr lang="zh-TW" altLang="en-US" dirty="0">
                <a:latin typeface="微軟正黑體" panose="020B0604030504040204" pitchFamily="34" charset="-120"/>
                <a:ea typeface="微軟正黑體" panose="020B0604030504040204" pitchFamily="34" charset="-120"/>
              </a:rPr>
              <a:t>及</a:t>
            </a:r>
            <a:r>
              <a:rPr lang="zh-TW" altLang="en-US" dirty="0" smtClean="0">
                <a:latin typeface="微軟正黑體" panose="020B0604030504040204" pitchFamily="34" charset="-120"/>
                <a:ea typeface="微軟正黑體" panose="020B0604030504040204" pitchFamily="34" charset="-120"/>
              </a:rPr>
              <a:t>倉儲據點</a:t>
            </a:r>
            <a:endParaRPr lang="zh-TW" altLang="en-US" sz="5400" dirty="0"/>
          </a:p>
        </p:txBody>
      </p:sp>
      <p:sp>
        <p:nvSpPr>
          <p:cNvPr id="7" name="文字方塊 6"/>
          <p:cNvSpPr txBox="1"/>
          <p:nvPr/>
        </p:nvSpPr>
        <p:spPr>
          <a:xfrm>
            <a:off x="3258664" y="5013176"/>
            <a:ext cx="2885804" cy="830997"/>
          </a:xfrm>
          <a:prstGeom prst="rect">
            <a:avLst/>
          </a:prstGeom>
          <a:noFill/>
          <a:ln>
            <a:noFill/>
          </a:ln>
        </p:spPr>
        <p:txBody>
          <a:bodyPr wrap="square" rtlCol="0">
            <a:spAutoFit/>
          </a:bodyPr>
          <a:lstStyle/>
          <a:p>
            <a:r>
              <a:rPr lang="zh-TW" altLang="en-US" sz="2400" dirty="0" smtClean="0">
                <a:solidFill>
                  <a:srgbClr val="FF0000"/>
                </a:solidFill>
                <a:latin typeface="+mn-ea"/>
                <a:ea typeface="+mn-ea"/>
              </a:rPr>
              <a:t>●</a:t>
            </a:r>
            <a:r>
              <a:rPr lang="zh-TW" altLang="en-US" sz="2400" dirty="0" smtClean="0">
                <a:latin typeface="+mn-ea"/>
                <a:ea typeface="+mn-ea"/>
              </a:rPr>
              <a:t>營運據點：</a:t>
            </a:r>
            <a:r>
              <a:rPr lang="en-US" altLang="zh-TW" sz="2400" dirty="0" smtClean="0">
                <a:latin typeface="+mn-ea"/>
                <a:ea typeface="+mn-ea"/>
              </a:rPr>
              <a:t>18</a:t>
            </a:r>
          </a:p>
          <a:p>
            <a:r>
              <a:rPr lang="zh-TW" altLang="en-US" sz="2400" b="1" dirty="0" smtClean="0">
                <a:solidFill>
                  <a:srgbClr val="FF0000"/>
                </a:solidFill>
                <a:latin typeface="標楷體" panose="03000509000000000000" pitchFamily="65" charset="-120"/>
                <a:ea typeface="標楷體" panose="03000509000000000000" pitchFamily="65" charset="-120"/>
              </a:rPr>
              <a:t>□</a:t>
            </a:r>
            <a:r>
              <a:rPr lang="zh-TW" altLang="en-US" sz="2400" dirty="0" smtClean="0">
                <a:latin typeface="+mn-ea"/>
                <a:ea typeface="+mn-ea"/>
              </a:rPr>
              <a:t>倉儲據點：</a:t>
            </a:r>
            <a:r>
              <a:rPr lang="en-US" altLang="zh-TW" sz="2400" dirty="0" smtClean="0">
                <a:latin typeface="+mn-ea"/>
                <a:ea typeface="+mn-ea"/>
              </a:rPr>
              <a:t>9</a:t>
            </a:r>
            <a:endParaRPr lang="zh-TW" altLang="en-US" sz="2400" dirty="0">
              <a:latin typeface="+mn-ea"/>
              <a:ea typeface="+mn-ea"/>
            </a:endParaRPr>
          </a:p>
        </p:txBody>
      </p:sp>
      <p:sp>
        <p:nvSpPr>
          <p:cNvPr id="3" name="投影片編號版面配置區 2"/>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5</a:t>
            </a:fld>
            <a:endParaRPr lang="en-US"/>
          </a:p>
        </p:txBody>
      </p:sp>
      <p:sp>
        <p:nvSpPr>
          <p:cNvPr id="15" name="矩形 14"/>
          <p:cNvSpPr/>
          <p:nvPr/>
        </p:nvSpPr>
        <p:spPr>
          <a:xfrm>
            <a:off x="5817344" y="3740159"/>
            <a:ext cx="57606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9" name="矩形 18"/>
          <p:cNvSpPr/>
          <p:nvPr/>
        </p:nvSpPr>
        <p:spPr>
          <a:xfrm>
            <a:off x="5364645" y="3218654"/>
            <a:ext cx="57606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0" name="矩形 19"/>
          <p:cNvSpPr/>
          <p:nvPr/>
        </p:nvSpPr>
        <p:spPr>
          <a:xfrm>
            <a:off x="6588781" y="3159709"/>
            <a:ext cx="57606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矩形 20"/>
          <p:cNvSpPr/>
          <p:nvPr/>
        </p:nvSpPr>
        <p:spPr>
          <a:xfrm>
            <a:off x="4522061" y="2115441"/>
            <a:ext cx="360000"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 name="矩形 21"/>
          <p:cNvSpPr/>
          <p:nvPr/>
        </p:nvSpPr>
        <p:spPr>
          <a:xfrm>
            <a:off x="3554679" y="2910350"/>
            <a:ext cx="360000"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3" name="矩形 22"/>
          <p:cNvSpPr/>
          <p:nvPr/>
        </p:nvSpPr>
        <p:spPr>
          <a:xfrm>
            <a:off x="4079749" y="3288422"/>
            <a:ext cx="360000"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4" name="矩形 23"/>
          <p:cNvSpPr/>
          <p:nvPr/>
        </p:nvSpPr>
        <p:spPr>
          <a:xfrm>
            <a:off x="3535938" y="4079717"/>
            <a:ext cx="57606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矩形 3"/>
          <p:cNvSpPr/>
          <p:nvPr/>
        </p:nvSpPr>
        <p:spPr>
          <a:xfrm>
            <a:off x="3531409" y="3159708"/>
            <a:ext cx="383270" cy="2160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矩形 13"/>
          <p:cNvSpPr/>
          <p:nvPr/>
        </p:nvSpPr>
        <p:spPr>
          <a:xfrm>
            <a:off x="4487740" y="2420888"/>
            <a:ext cx="383270" cy="2160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流程圖: 接點 5"/>
          <p:cNvSpPr/>
          <p:nvPr/>
        </p:nvSpPr>
        <p:spPr>
          <a:xfrm>
            <a:off x="4323076" y="3504446"/>
            <a:ext cx="114300" cy="11347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圓角矩形 7"/>
          <p:cNvSpPr/>
          <p:nvPr/>
        </p:nvSpPr>
        <p:spPr>
          <a:xfrm>
            <a:off x="3131840" y="2420888"/>
            <a:ext cx="422839" cy="28803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2075303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zh-TW" altLang="en-US" sz="4000" dirty="0">
                <a:latin typeface="微軟正黑體" panose="020B0604030504040204" pitchFamily="34" charset="-120"/>
                <a:ea typeface="微軟正黑體" panose="020B0604030504040204" pitchFamily="34" charset="-120"/>
              </a:rPr>
              <a:t>經營項目</a:t>
            </a:r>
            <a:r>
              <a:rPr lang="en-US" altLang="zh-TW" sz="4000" dirty="0">
                <a:latin typeface="微軟正黑體" panose="020B0604030504040204" pitchFamily="34" charset="-120"/>
                <a:ea typeface="微軟正黑體" panose="020B0604030504040204" pitchFamily="34" charset="-120"/>
              </a:rPr>
              <a:t>(</a:t>
            </a:r>
            <a:r>
              <a:rPr lang="zh-TW" altLang="en-US" sz="4000" dirty="0">
                <a:latin typeface="微軟正黑體" panose="020B0604030504040204" pitchFamily="34" charset="-120"/>
                <a:ea typeface="微軟正黑體" panose="020B0604030504040204" pitchFamily="34" charset="-120"/>
              </a:rPr>
              <a:t>海</a:t>
            </a:r>
            <a:r>
              <a:rPr lang="zh-TW" altLang="en-US" sz="4000" dirty="0">
                <a:latin typeface="新細明體"/>
                <a:ea typeface="新細明體"/>
              </a:rPr>
              <a:t>、</a:t>
            </a:r>
            <a:r>
              <a:rPr lang="zh-TW" altLang="en-US" sz="4000" dirty="0">
                <a:latin typeface="微軟正黑體" panose="020B0604030504040204" pitchFamily="34" charset="-120"/>
                <a:ea typeface="微軟正黑體" panose="020B0604030504040204" pitchFamily="34" charset="-120"/>
              </a:rPr>
              <a:t> 陸 </a:t>
            </a:r>
            <a:r>
              <a:rPr lang="zh-TW" altLang="en-US" sz="4000" dirty="0">
                <a:latin typeface="新細明體"/>
                <a:ea typeface="新細明體"/>
              </a:rPr>
              <a:t>、</a:t>
            </a:r>
            <a:r>
              <a:rPr lang="zh-TW" altLang="en-US" sz="4000" dirty="0">
                <a:latin typeface="微軟正黑體" panose="020B0604030504040204" pitchFamily="34" charset="-120"/>
                <a:ea typeface="微軟正黑體" panose="020B0604030504040204" pitchFamily="34" charset="-120"/>
              </a:rPr>
              <a:t>空</a:t>
            </a:r>
            <a:r>
              <a:rPr lang="en-US" altLang="zh-TW" sz="4000" dirty="0">
                <a:latin typeface="微軟正黑體" panose="020B0604030504040204" pitchFamily="34" charset="-120"/>
                <a:ea typeface="微軟正黑體" panose="020B0604030504040204" pitchFamily="34" charset="-120"/>
              </a:rPr>
              <a:t>)</a:t>
            </a:r>
            <a:endParaRPr lang="en-US" altLang="zh-TW" sz="4300" dirty="0">
              <a:ea typeface="新細明體" charset="-120"/>
            </a:endParaRPr>
          </a:p>
        </p:txBody>
      </p:sp>
      <p:sp>
        <p:nvSpPr>
          <p:cNvPr id="30723" name="AutoShape 3"/>
          <p:cNvSpPr>
            <a:spLocks noChangeArrowheads="1"/>
          </p:cNvSpPr>
          <p:nvPr/>
        </p:nvSpPr>
        <p:spPr bwMode="gray">
          <a:xfrm flipV="1">
            <a:off x="0" y="-1752600"/>
            <a:ext cx="9144000" cy="6248400"/>
          </a:xfrm>
          <a:custGeom>
            <a:avLst/>
            <a:gdLst>
              <a:gd name="G0" fmla="+- 7224 0 0"/>
              <a:gd name="G1" fmla="+- -9175604 0 0"/>
              <a:gd name="G2" fmla="+- 0 0 -9175604"/>
              <a:gd name="T0" fmla="*/ 0 256 1"/>
              <a:gd name="T1" fmla="*/ 180 256 1"/>
              <a:gd name="G3" fmla="+- -9175604 T0 T1"/>
              <a:gd name="T2" fmla="*/ 0 256 1"/>
              <a:gd name="T3" fmla="*/ 90 256 1"/>
              <a:gd name="G4" fmla="+- -9175604 T2 T3"/>
              <a:gd name="G5" fmla="*/ G4 2 1"/>
              <a:gd name="T4" fmla="*/ 90 256 1"/>
              <a:gd name="T5" fmla="*/ 0 256 1"/>
              <a:gd name="G6" fmla="+- -9175604 T4 T5"/>
              <a:gd name="G7" fmla="*/ G6 2 1"/>
              <a:gd name="G8" fmla="abs -9175604"/>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7224"/>
              <a:gd name="G18" fmla="*/ 7224 1 2"/>
              <a:gd name="G19" fmla="+- G18 5400 0"/>
              <a:gd name="G20" fmla="cos G19 -9175604"/>
              <a:gd name="G21" fmla="sin G19 -9175604"/>
              <a:gd name="G22" fmla="+- G20 10800 0"/>
              <a:gd name="G23" fmla="+- G21 10800 0"/>
              <a:gd name="G24" fmla="+- 10800 0 G20"/>
              <a:gd name="G25" fmla="+- 7224 10800 0"/>
              <a:gd name="G26" fmla="?: G9 G17 G25"/>
              <a:gd name="G27" fmla="?: G9 0 21600"/>
              <a:gd name="G28" fmla="cos 10800 -9175604"/>
              <a:gd name="G29" fmla="sin 10800 -9175604"/>
              <a:gd name="G30" fmla="sin 7224 -9175604"/>
              <a:gd name="G31" fmla="+- G28 10800 0"/>
              <a:gd name="G32" fmla="+- G29 10800 0"/>
              <a:gd name="G33" fmla="+- G30 10800 0"/>
              <a:gd name="G34" fmla="?: G4 0 G31"/>
              <a:gd name="G35" fmla="?: -9175604 G34 0"/>
              <a:gd name="G36" fmla="?: G6 G35 G31"/>
              <a:gd name="G37" fmla="+- 21600 0 G36"/>
              <a:gd name="G38" fmla="?: G4 0 G33"/>
              <a:gd name="G39" fmla="?: -9175604 G38 G32"/>
              <a:gd name="G40" fmla="?: G6 G39 0"/>
              <a:gd name="G41" fmla="?: G4 G32 21600"/>
              <a:gd name="G42" fmla="?: G6 G41 G33"/>
              <a:gd name="T12" fmla="*/ 10800 w 21600"/>
              <a:gd name="T13" fmla="*/ 0 h 21600"/>
              <a:gd name="T14" fmla="*/ 3895 w 21600"/>
              <a:gd name="T15" fmla="*/ 5008 h 21600"/>
              <a:gd name="T16" fmla="*/ 10800 w 21600"/>
              <a:gd name="T17" fmla="*/ 3576 h 21600"/>
              <a:gd name="T18" fmla="*/ 17705 w 21600"/>
              <a:gd name="T19" fmla="*/ 500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265" y="6157"/>
                </a:moveTo>
                <a:cubicBezTo>
                  <a:pt x="6637" y="4521"/>
                  <a:pt x="8664" y="3575"/>
                  <a:pt x="10800" y="3576"/>
                </a:cubicBezTo>
                <a:cubicBezTo>
                  <a:pt x="12935" y="3576"/>
                  <a:pt x="14962" y="4521"/>
                  <a:pt x="16334" y="6157"/>
                </a:cubicBezTo>
                <a:lnTo>
                  <a:pt x="19074" y="3859"/>
                </a:lnTo>
                <a:cubicBezTo>
                  <a:pt x="17022" y="1412"/>
                  <a:pt x="13992" y="-1"/>
                  <a:pt x="10799" y="0"/>
                </a:cubicBezTo>
                <a:cubicBezTo>
                  <a:pt x="7607" y="0"/>
                  <a:pt x="4577" y="1412"/>
                  <a:pt x="2525" y="3859"/>
                </a:cubicBezTo>
                <a:close/>
              </a:path>
            </a:pathLst>
          </a:custGeom>
          <a:gradFill rotWithShape="1">
            <a:gsLst>
              <a:gs pos="0">
                <a:srgbClr val="006699"/>
              </a:gs>
              <a:gs pos="100000">
                <a:srgbClr val="BDCBDB"/>
              </a:gs>
            </a:gsLst>
            <a:lin ang="0" scaled="1"/>
          </a:gradFill>
          <a:ln w="9525">
            <a:miter lim="800000"/>
            <a:headEnd/>
            <a:tailEnd/>
          </a:ln>
          <a:effectLst/>
          <a:scene3d>
            <a:camera prst="legacyPerspectiveBottom">
              <a:rot lat="20099999" lon="0" rev="0"/>
            </a:camera>
            <a:lightRig rig="legacyHarsh3" dir="l"/>
          </a:scene3d>
          <a:sp3d extrusionH="2259000" prstMaterial="legacyPlastic">
            <a:bevelT w="13500" h="13500" prst="angle"/>
            <a:bevelB w="13500" h="13500" prst="angle"/>
            <a:extrusionClr>
              <a:srgbClr val="0033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zh-TW" altLang="en-US"/>
          </a:p>
        </p:txBody>
      </p:sp>
      <p:sp>
        <p:nvSpPr>
          <p:cNvPr id="30724" name="Freeform 4"/>
          <p:cNvSpPr>
            <a:spLocks/>
          </p:cNvSpPr>
          <p:nvPr/>
        </p:nvSpPr>
        <p:spPr bwMode="gray">
          <a:xfrm>
            <a:off x="692150" y="2933700"/>
            <a:ext cx="7767638" cy="3043238"/>
          </a:xfrm>
          <a:custGeom>
            <a:avLst/>
            <a:gdLst>
              <a:gd name="T0" fmla="*/ 4878 w 4893"/>
              <a:gd name="T1" fmla="*/ 0 h 1917"/>
              <a:gd name="T2" fmla="*/ 4893 w 4893"/>
              <a:gd name="T3" fmla="*/ 440 h 1917"/>
              <a:gd name="T4" fmla="*/ 2467 w 4893"/>
              <a:gd name="T5" fmla="*/ 1917 h 1917"/>
              <a:gd name="T6" fmla="*/ 21 w 4893"/>
              <a:gd name="T7" fmla="*/ 500 h 1917"/>
              <a:gd name="T8" fmla="*/ 0 w 4893"/>
              <a:gd name="T9" fmla="*/ 2 h 1917"/>
              <a:gd name="T10" fmla="*/ 2461 w 4893"/>
              <a:gd name="T11" fmla="*/ 667 h 1917"/>
              <a:gd name="T12" fmla="*/ 4878 w 4893"/>
              <a:gd name="T13" fmla="*/ 0 h 1917"/>
            </a:gdLst>
            <a:ahLst/>
            <a:cxnLst>
              <a:cxn ang="0">
                <a:pos x="T0" y="T1"/>
              </a:cxn>
              <a:cxn ang="0">
                <a:pos x="T2" y="T3"/>
              </a:cxn>
              <a:cxn ang="0">
                <a:pos x="T4" y="T5"/>
              </a:cxn>
              <a:cxn ang="0">
                <a:pos x="T6" y="T7"/>
              </a:cxn>
              <a:cxn ang="0">
                <a:pos x="T8" y="T9"/>
              </a:cxn>
              <a:cxn ang="0">
                <a:pos x="T10" y="T11"/>
              </a:cxn>
              <a:cxn ang="0">
                <a:pos x="T12" y="T13"/>
              </a:cxn>
            </a:cxnLst>
            <a:rect l="0" t="0" r="r" b="b"/>
            <a:pathLst>
              <a:path w="4893" h="1917">
                <a:moveTo>
                  <a:pt x="4878" y="0"/>
                </a:moveTo>
                <a:cubicBezTo>
                  <a:pt x="4878" y="0"/>
                  <a:pt x="4891" y="226"/>
                  <a:pt x="4893" y="440"/>
                </a:cubicBezTo>
                <a:cubicBezTo>
                  <a:pt x="3867" y="440"/>
                  <a:pt x="3815" y="1811"/>
                  <a:pt x="2467" y="1917"/>
                </a:cubicBezTo>
                <a:cubicBezTo>
                  <a:pt x="1073" y="1877"/>
                  <a:pt x="1309" y="493"/>
                  <a:pt x="21" y="500"/>
                </a:cubicBezTo>
                <a:lnTo>
                  <a:pt x="0" y="2"/>
                </a:lnTo>
                <a:cubicBezTo>
                  <a:pt x="620" y="518"/>
                  <a:pt x="1873" y="671"/>
                  <a:pt x="2461" y="667"/>
                </a:cubicBezTo>
                <a:cubicBezTo>
                  <a:pt x="2461" y="667"/>
                  <a:pt x="4076" y="668"/>
                  <a:pt x="4878" y="0"/>
                </a:cubicBezTo>
                <a:close/>
              </a:path>
            </a:pathLst>
          </a:custGeom>
          <a:gradFill rotWithShape="1">
            <a:gsLst>
              <a:gs pos="0">
                <a:srgbClr val="0D2D47"/>
              </a:gs>
              <a:gs pos="50000">
                <a:srgbClr val="0F5C83"/>
              </a:gs>
              <a:gs pos="100000">
                <a:srgbClr val="0D2D47"/>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25" name="Line 5"/>
          <p:cNvSpPr>
            <a:spLocks noChangeShapeType="1"/>
          </p:cNvSpPr>
          <p:nvPr/>
        </p:nvSpPr>
        <p:spPr bwMode="gray">
          <a:xfrm flipH="1">
            <a:off x="2216150" y="4900613"/>
            <a:ext cx="874713" cy="712787"/>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26" name="Line 6"/>
          <p:cNvSpPr>
            <a:spLocks noChangeShapeType="1"/>
          </p:cNvSpPr>
          <p:nvPr/>
        </p:nvSpPr>
        <p:spPr bwMode="gray">
          <a:xfrm>
            <a:off x="5970588" y="4916488"/>
            <a:ext cx="874712" cy="712787"/>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27" name="Line 7"/>
          <p:cNvSpPr>
            <a:spLocks noChangeShapeType="1"/>
          </p:cNvSpPr>
          <p:nvPr/>
        </p:nvSpPr>
        <p:spPr bwMode="gray">
          <a:xfrm flipH="1">
            <a:off x="666750" y="4556125"/>
            <a:ext cx="1143000" cy="331788"/>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28" name="Line 8"/>
          <p:cNvSpPr>
            <a:spLocks noChangeShapeType="1"/>
          </p:cNvSpPr>
          <p:nvPr/>
        </p:nvSpPr>
        <p:spPr bwMode="gray">
          <a:xfrm>
            <a:off x="7362825" y="4551363"/>
            <a:ext cx="1103313" cy="331787"/>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29" name="Text Box 9"/>
          <p:cNvSpPr txBox="1">
            <a:spLocks noChangeArrowheads="1"/>
          </p:cNvSpPr>
          <p:nvPr/>
        </p:nvSpPr>
        <p:spPr bwMode="gray">
          <a:xfrm>
            <a:off x="2793717" y="3977769"/>
            <a:ext cx="366871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zh-TW" altLang="en-US" sz="2800" b="1"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整合</a:t>
            </a:r>
            <a:r>
              <a:rPr lang="zh-TW" altLang="en-US" sz="2800" b="1" dirty="0" smtClean="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型物</a:t>
            </a:r>
            <a:r>
              <a:rPr lang="zh-TW" altLang="en-US" sz="2800" b="1" dirty="0">
                <a:solidFill>
                  <a:srgbClr val="FF000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流</a:t>
            </a:r>
          </a:p>
          <a:p>
            <a:pPr marL="0" lvl="1" algn="ctr" eaLnBrk="0" hangingPunct="0"/>
            <a:endParaRPr lang="en-US" altLang="zh-TW" sz="2400" b="1" dirty="0" smtClean="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p>
            <a:pPr marL="0" lvl="1" algn="ctr" eaLnBrk="0" hangingPunct="0"/>
            <a:r>
              <a:rPr lang="zh-TW" altLang="en-US" sz="2400" b="1" dirty="0" smtClean="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成為</a:t>
            </a:r>
            <a:r>
              <a:rPr lang="zh-TW" altLang="en-US" sz="2400" b="1"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rPr>
              <a:t>客戶首選之全方位物流服務業者</a:t>
            </a:r>
            <a:endParaRPr lang="zh-HK" altLang="en-US" sz="2400" dirty="0">
              <a:solidFill>
                <a:schemeClr val="bg1"/>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a:p>
            <a:pPr algn="ctr" eaLnBrk="0" hangingPunct="0"/>
            <a:r>
              <a:rPr lang="en-US" altLang="zh-TW" sz="1600" dirty="0" smtClean="0">
                <a:solidFill>
                  <a:srgbClr val="FEFFFF"/>
                </a:solidFill>
                <a:ea typeface="新細明體" charset="-120"/>
              </a:rPr>
              <a:t>.</a:t>
            </a:r>
            <a:endParaRPr lang="en-US" altLang="zh-TW" sz="1600" dirty="0">
              <a:solidFill>
                <a:srgbClr val="FEFFFF"/>
              </a:solidFill>
              <a:ea typeface="新細明體" charset="-120"/>
            </a:endParaRPr>
          </a:p>
        </p:txBody>
      </p:sp>
      <p:sp>
        <p:nvSpPr>
          <p:cNvPr id="30730" name="Line 10"/>
          <p:cNvSpPr>
            <a:spLocks noChangeShapeType="1"/>
          </p:cNvSpPr>
          <p:nvPr/>
        </p:nvSpPr>
        <p:spPr bwMode="gray">
          <a:xfrm flipH="1">
            <a:off x="2227263" y="2911475"/>
            <a:ext cx="874712" cy="712788"/>
          </a:xfrm>
          <a:prstGeom prst="line">
            <a:avLst/>
          </a:prstGeom>
          <a:noFill/>
          <a:ln w="9525">
            <a:solidFill>
              <a:srgbClr val="F8F8F8">
                <a:alpha val="39999"/>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1" name="Line 11"/>
          <p:cNvSpPr>
            <a:spLocks noChangeShapeType="1"/>
          </p:cNvSpPr>
          <p:nvPr/>
        </p:nvSpPr>
        <p:spPr bwMode="gray">
          <a:xfrm>
            <a:off x="5981700" y="2927350"/>
            <a:ext cx="874713" cy="712788"/>
          </a:xfrm>
          <a:prstGeom prst="line">
            <a:avLst/>
          </a:prstGeom>
          <a:noFill/>
          <a:ln w="9525">
            <a:solidFill>
              <a:srgbClr val="F8F8F8">
                <a:alpha val="39999"/>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2" name="Line 12"/>
          <p:cNvSpPr>
            <a:spLocks noChangeShapeType="1"/>
          </p:cNvSpPr>
          <p:nvPr/>
        </p:nvSpPr>
        <p:spPr bwMode="gray">
          <a:xfrm>
            <a:off x="4575175" y="3109913"/>
            <a:ext cx="0" cy="825500"/>
          </a:xfrm>
          <a:prstGeom prst="line">
            <a:avLst/>
          </a:prstGeom>
          <a:noFill/>
          <a:ln w="9525">
            <a:solidFill>
              <a:srgbClr val="F8F8F8">
                <a:alpha val="3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3" name="Freeform 13"/>
          <p:cNvSpPr>
            <a:spLocks/>
          </p:cNvSpPr>
          <p:nvPr/>
        </p:nvSpPr>
        <p:spPr bwMode="gray">
          <a:xfrm>
            <a:off x="685800" y="2916238"/>
            <a:ext cx="7743825" cy="1036637"/>
          </a:xfrm>
          <a:custGeom>
            <a:avLst/>
            <a:gdLst>
              <a:gd name="T0" fmla="*/ 0 w 4878"/>
              <a:gd name="T1" fmla="*/ 0 h 653"/>
              <a:gd name="T2" fmla="*/ 2443 w 4878"/>
              <a:gd name="T3" fmla="*/ 649 h 653"/>
              <a:gd name="T4" fmla="*/ 4878 w 4878"/>
              <a:gd name="T5" fmla="*/ 17 h 653"/>
            </a:gdLst>
            <a:ahLst/>
            <a:cxnLst>
              <a:cxn ang="0">
                <a:pos x="T0" y="T1"/>
              </a:cxn>
              <a:cxn ang="0">
                <a:pos x="T2" y="T3"/>
              </a:cxn>
              <a:cxn ang="0">
                <a:pos x="T4" y="T5"/>
              </a:cxn>
            </a:cxnLst>
            <a:rect l="0" t="0" r="r" b="b"/>
            <a:pathLst>
              <a:path w="4878" h="653">
                <a:moveTo>
                  <a:pt x="0" y="0"/>
                </a:moveTo>
                <a:cubicBezTo>
                  <a:pt x="522" y="422"/>
                  <a:pt x="1577" y="653"/>
                  <a:pt x="2443" y="649"/>
                </a:cubicBezTo>
                <a:cubicBezTo>
                  <a:pt x="3387" y="645"/>
                  <a:pt x="4229" y="447"/>
                  <a:pt x="4878" y="17"/>
                </a:cubicBezTo>
              </a:path>
            </a:pathLst>
          </a:custGeom>
          <a:noFill/>
          <a:ln w="28575" cmpd="sng">
            <a:solidFill>
              <a:srgbClr val="FFFFFF">
                <a:alpha val="80000"/>
              </a:srgb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4" name="Line 14"/>
          <p:cNvSpPr>
            <a:spLocks noChangeShapeType="1"/>
          </p:cNvSpPr>
          <p:nvPr/>
        </p:nvSpPr>
        <p:spPr bwMode="gray">
          <a:xfrm flipH="1">
            <a:off x="2216150" y="4841875"/>
            <a:ext cx="874713" cy="712788"/>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5" name="Line 15"/>
          <p:cNvSpPr>
            <a:spLocks noChangeShapeType="1"/>
          </p:cNvSpPr>
          <p:nvPr/>
        </p:nvSpPr>
        <p:spPr bwMode="gray">
          <a:xfrm>
            <a:off x="5970588" y="4857750"/>
            <a:ext cx="874712" cy="712788"/>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6" name="Line 16"/>
          <p:cNvSpPr>
            <a:spLocks noChangeShapeType="1"/>
          </p:cNvSpPr>
          <p:nvPr/>
        </p:nvSpPr>
        <p:spPr bwMode="gray">
          <a:xfrm flipH="1">
            <a:off x="666750" y="4497388"/>
            <a:ext cx="1143000" cy="331787"/>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7" name="Line 17"/>
          <p:cNvSpPr>
            <a:spLocks noChangeShapeType="1"/>
          </p:cNvSpPr>
          <p:nvPr/>
        </p:nvSpPr>
        <p:spPr bwMode="gray">
          <a:xfrm>
            <a:off x="7362825" y="4492625"/>
            <a:ext cx="1103313" cy="331788"/>
          </a:xfrm>
          <a:prstGeom prst="line">
            <a:avLst/>
          </a:prstGeom>
          <a:noFill/>
          <a:ln w="9525">
            <a:solidFill>
              <a:srgbClr val="F8F8F8">
                <a:alpha val="10001"/>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30738" name="Line 18"/>
          <p:cNvSpPr>
            <a:spLocks noChangeShapeType="1"/>
          </p:cNvSpPr>
          <p:nvPr/>
        </p:nvSpPr>
        <p:spPr bwMode="gray">
          <a:xfrm>
            <a:off x="4575175" y="3051175"/>
            <a:ext cx="0" cy="825500"/>
          </a:xfrm>
          <a:prstGeom prst="line">
            <a:avLst/>
          </a:prstGeom>
          <a:noFill/>
          <a:ln w="9525">
            <a:solidFill>
              <a:srgbClr val="F8F8F8">
                <a:alpha val="30000"/>
              </a:srgb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grpSp>
        <p:nvGrpSpPr>
          <p:cNvPr id="30739" name="Group 19"/>
          <p:cNvGrpSpPr>
            <a:grpSpLocks/>
          </p:cNvGrpSpPr>
          <p:nvPr/>
        </p:nvGrpSpPr>
        <p:grpSpPr bwMode="auto">
          <a:xfrm>
            <a:off x="1219200" y="1709738"/>
            <a:ext cx="1295400" cy="1371600"/>
            <a:chOff x="192" y="1917"/>
            <a:chExt cx="1042" cy="1102"/>
          </a:xfrm>
        </p:grpSpPr>
        <p:grpSp>
          <p:nvGrpSpPr>
            <p:cNvPr id="30740" name="Group 20"/>
            <p:cNvGrpSpPr>
              <a:grpSpLocks/>
            </p:cNvGrpSpPr>
            <p:nvPr/>
          </p:nvGrpSpPr>
          <p:grpSpPr bwMode="auto">
            <a:xfrm>
              <a:off x="192" y="1917"/>
              <a:ext cx="1042" cy="1102"/>
              <a:chOff x="192" y="1917"/>
              <a:chExt cx="1042" cy="1102"/>
            </a:xfrm>
          </p:grpSpPr>
          <p:pic>
            <p:nvPicPr>
              <p:cNvPr id="30741" name="Picture 21" descr="light_shadow"/>
              <p:cNvPicPr>
                <a:picLocks noChangeAspect="1" noChangeArrowheads="1"/>
              </p:cNvPicPr>
              <p:nvPr/>
            </p:nvPicPr>
            <p:blipFill>
              <a:blip r:embed="rId3" cstate="print">
                <a:lum bright="-78000" contrast="-78000"/>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extLst>
                <a:ext uri="{909E8E84-426E-40DD-AFC4-6F175D3DCCD1}">
                  <a14:hiddenFill xmlns:a14="http://schemas.microsoft.com/office/drawing/2010/main">
                    <a:solidFill>
                      <a:srgbClr val="FFFFFF"/>
                    </a:solidFill>
                  </a14:hiddenFill>
                </a:ext>
              </a:extLst>
            </p:spPr>
          </p:pic>
          <p:pic>
            <p:nvPicPr>
              <p:cNvPr id="30742" name="Picture 22" descr="circuler_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extLst>
                <a:ext uri="{909E8E84-426E-40DD-AFC4-6F175D3DCCD1}">
                  <a14:hiddenFill xmlns:a14="http://schemas.microsoft.com/office/drawing/2010/main">
                    <a:solidFill>
                      <a:srgbClr val="FFFFFF"/>
                    </a:solidFill>
                  </a14:hiddenFill>
                </a:ext>
              </a:extLst>
            </p:spPr>
          </p:pic>
          <p:sp>
            <p:nvSpPr>
              <p:cNvPr id="30743" name="Oval 23"/>
              <p:cNvSpPr>
                <a:spLocks noChangeArrowheads="1"/>
              </p:cNvSpPr>
              <p:nvPr/>
            </p:nvSpPr>
            <p:spPr bwMode="gray">
              <a:xfrm>
                <a:off x="192" y="1917"/>
                <a:ext cx="1035" cy="1019"/>
              </a:xfrm>
              <a:prstGeom prst="ellipse">
                <a:avLst/>
              </a:prstGeom>
              <a:gradFill rotWithShape="1">
                <a:gsLst>
                  <a:gs pos="0">
                    <a:srgbClr val="FCA96A">
                      <a:gamma/>
                      <a:shade val="46275"/>
                      <a:invGamma/>
                      <a:alpha val="89999"/>
                    </a:srgbClr>
                  </a:gs>
                  <a:gs pos="50000">
                    <a:srgbClr val="FCA96A">
                      <a:alpha val="55000"/>
                    </a:srgbClr>
                  </a:gs>
                  <a:gs pos="100000">
                    <a:srgbClr val="FCA96A">
                      <a:gamma/>
                      <a:shade val="46275"/>
                      <a:invGamma/>
                      <a:alpha val="89999"/>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pic>
          <p:nvPicPr>
            <p:cNvPr id="30744" name="Picture 24" descr="Picture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gray">
            <a:xfrm>
              <a:off x="296" y="1927"/>
              <a:ext cx="823" cy="3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745" name="Group 25"/>
          <p:cNvGrpSpPr>
            <a:grpSpLocks/>
          </p:cNvGrpSpPr>
          <p:nvPr/>
        </p:nvGrpSpPr>
        <p:grpSpPr bwMode="auto">
          <a:xfrm>
            <a:off x="6545263" y="1709738"/>
            <a:ext cx="1295400" cy="1371600"/>
            <a:chOff x="192" y="1917"/>
            <a:chExt cx="1042" cy="1102"/>
          </a:xfrm>
        </p:grpSpPr>
        <p:grpSp>
          <p:nvGrpSpPr>
            <p:cNvPr id="30746" name="Group 26"/>
            <p:cNvGrpSpPr>
              <a:grpSpLocks/>
            </p:cNvGrpSpPr>
            <p:nvPr/>
          </p:nvGrpSpPr>
          <p:grpSpPr bwMode="auto">
            <a:xfrm>
              <a:off x="192" y="1917"/>
              <a:ext cx="1042" cy="1102"/>
              <a:chOff x="192" y="1917"/>
              <a:chExt cx="1042" cy="1102"/>
            </a:xfrm>
          </p:grpSpPr>
          <p:pic>
            <p:nvPicPr>
              <p:cNvPr id="30747" name="Picture 27" descr="light_shadow"/>
              <p:cNvPicPr>
                <a:picLocks noChangeAspect="1" noChangeArrowheads="1"/>
              </p:cNvPicPr>
              <p:nvPr/>
            </p:nvPicPr>
            <p:blipFill>
              <a:blip r:embed="rId3" cstate="print">
                <a:lum bright="-78000" contrast="-78000"/>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extLst>
                <a:ext uri="{909E8E84-426E-40DD-AFC4-6F175D3DCCD1}">
                  <a14:hiddenFill xmlns:a14="http://schemas.microsoft.com/office/drawing/2010/main">
                    <a:solidFill>
                      <a:srgbClr val="FFFFFF"/>
                    </a:solidFill>
                  </a14:hiddenFill>
                </a:ext>
              </a:extLst>
            </p:spPr>
          </p:pic>
          <p:pic>
            <p:nvPicPr>
              <p:cNvPr id="30748" name="Picture 28" descr="circuler_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extLst>
                <a:ext uri="{909E8E84-426E-40DD-AFC4-6F175D3DCCD1}">
                  <a14:hiddenFill xmlns:a14="http://schemas.microsoft.com/office/drawing/2010/main">
                    <a:solidFill>
                      <a:srgbClr val="FFFFFF"/>
                    </a:solidFill>
                  </a14:hiddenFill>
                </a:ext>
              </a:extLst>
            </p:spPr>
          </p:pic>
          <p:sp>
            <p:nvSpPr>
              <p:cNvPr id="30749" name="Oval 29"/>
              <p:cNvSpPr>
                <a:spLocks noChangeArrowheads="1"/>
              </p:cNvSpPr>
              <p:nvPr/>
            </p:nvSpPr>
            <p:spPr bwMode="gray">
              <a:xfrm>
                <a:off x="192" y="1917"/>
                <a:ext cx="1035" cy="1019"/>
              </a:xfrm>
              <a:prstGeom prst="ellipse">
                <a:avLst/>
              </a:prstGeom>
              <a:gradFill rotWithShape="1">
                <a:gsLst>
                  <a:gs pos="0">
                    <a:srgbClr val="FCA96A">
                      <a:gamma/>
                      <a:shade val="46275"/>
                      <a:invGamma/>
                      <a:alpha val="89999"/>
                    </a:srgbClr>
                  </a:gs>
                  <a:gs pos="50000">
                    <a:srgbClr val="FCA96A">
                      <a:alpha val="55000"/>
                    </a:srgbClr>
                  </a:gs>
                  <a:gs pos="100000">
                    <a:srgbClr val="FCA96A">
                      <a:gamma/>
                      <a:shade val="46275"/>
                      <a:invGamma/>
                      <a:alpha val="89999"/>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pic>
          <p:nvPicPr>
            <p:cNvPr id="30750" name="Picture 30" descr="Picture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gray">
            <a:xfrm>
              <a:off x="296" y="1927"/>
              <a:ext cx="823" cy="360"/>
            </a:xfrm>
            <a:prstGeom prst="rect">
              <a:avLst/>
            </a:prstGeom>
            <a:noFill/>
            <a:extLst>
              <a:ext uri="{909E8E84-426E-40DD-AFC4-6F175D3DCCD1}">
                <a14:hiddenFill xmlns:a14="http://schemas.microsoft.com/office/drawing/2010/main">
                  <a:solidFill>
                    <a:srgbClr val="FFFFFF"/>
                  </a:solidFill>
                </a14:hiddenFill>
              </a:ext>
            </a:extLst>
          </p:spPr>
        </p:pic>
      </p:grpSp>
      <p:sp>
        <p:nvSpPr>
          <p:cNvPr id="30751" name="Rectangle 31"/>
          <p:cNvSpPr>
            <a:spLocks noChangeArrowheads="1"/>
          </p:cNvSpPr>
          <p:nvPr/>
        </p:nvSpPr>
        <p:spPr bwMode="gray">
          <a:xfrm>
            <a:off x="1252081" y="2122488"/>
            <a:ext cx="121058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zh-TW" altLang="en-US" sz="2000" b="1" dirty="0">
                <a:latin typeface="微軟正黑體" panose="020B0604030504040204" pitchFamily="34" charset="-120"/>
                <a:ea typeface="微軟正黑體" panose="020B0604030504040204" pitchFamily="34" charset="-120"/>
                <a:cs typeface="Arial" charset="0"/>
              </a:rPr>
              <a:t>報關服務</a:t>
            </a:r>
            <a:endParaRPr lang="en-US" altLang="zh-TW" sz="2000" b="1" dirty="0">
              <a:latin typeface="微軟正黑體" panose="020B0604030504040204" pitchFamily="34" charset="-120"/>
              <a:ea typeface="微軟正黑體" panose="020B0604030504040204" pitchFamily="34" charset="-120"/>
              <a:cs typeface="Arial" charset="0"/>
            </a:endParaRPr>
          </a:p>
        </p:txBody>
      </p:sp>
      <p:sp>
        <p:nvSpPr>
          <p:cNvPr id="30752" name="Rectangle 32"/>
          <p:cNvSpPr>
            <a:spLocks noChangeArrowheads="1"/>
          </p:cNvSpPr>
          <p:nvPr/>
        </p:nvSpPr>
        <p:spPr bwMode="gray">
          <a:xfrm>
            <a:off x="6609461" y="1923338"/>
            <a:ext cx="121058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zh-TW" altLang="en-US" sz="2000" b="1" dirty="0">
                <a:latin typeface="微軟正黑體" panose="020B0604030504040204" pitchFamily="34" charset="-120"/>
                <a:ea typeface="微軟正黑體" panose="020B0604030504040204" pitchFamily="34" charset="-120"/>
                <a:cs typeface="Arial" charset="0"/>
              </a:rPr>
              <a:t>電商物</a:t>
            </a:r>
            <a:r>
              <a:rPr lang="zh-TW" altLang="en-US" sz="2000" b="1" dirty="0" smtClean="0">
                <a:latin typeface="微軟正黑體" panose="020B0604030504040204" pitchFamily="34" charset="-120"/>
                <a:ea typeface="微軟正黑體" panose="020B0604030504040204" pitchFamily="34" charset="-120"/>
                <a:cs typeface="Arial" charset="0"/>
              </a:rPr>
              <a:t>流</a:t>
            </a:r>
            <a:endParaRPr lang="en-US" altLang="zh-TW" sz="2000" b="1" dirty="0" smtClean="0">
              <a:latin typeface="微軟正黑體" panose="020B0604030504040204" pitchFamily="34" charset="-120"/>
              <a:ea typeface="微軟正黑體" panose="020B0604030504040204" pitchFamily="34" charset="-120"/>
              <a:cs typeface="Arial" charset="0"/>
            </a:endParaRPr>
          </a:p>
          <a:p>
            <a:pPr algn="ctr">
              <a:spcBef>
                <a:spcPct val="50000"/>
              </a:spcBef>
            </a:pPr>
            <a:r>
              <a:rPr lang="zh-TW" altLang="en-US" sz="2000" b="1" dirty="0" smtClean="0">
                <a:latin typeface="微軟正黑體" panose="020B0604030504040204" pitchFamily="34" charset="-120"/>
                <a:ea typeface="微軟正黑體" panose="020B0604030504040204" pitchFamily="34" charset="-120"/>
                <a:cs typeface="Arial" charset="0"/>
              </a:rPr>
              <a:t>服務</a:t>
            </a:r>
            <a:endParaRPr lang="en-US" altLang="zh-TW" sz="2000" b="1" dirty="0">
              <a:latin typeface="微軟正黑體" panose="020B0604030504040204" pitchFamily="34" charset="-120"/>
              <a:ea typeface="微軟正黑體" panose="020B0604030504040204" pitchFamily="34" charset="-120"/>
              <a:cs typeface="Arial" charset="0"/>
            </a:endParaRPr>
          </a:p>
        </p:txBody>
      </p:sp>
      <p:grpSp>
        <p:nvGrpSpPr>
          <p:cNvPr id="30753" name="Group 33"/>
          <p:cNvGrpSpPr>
            <a:grpSpLocks/>
          </p:cNvGrpSpPr>
          <p:nvPr/>
        </p:nvGrpSpPr>
        <p:grpSpPr bwMode="auto">
          <a:xfrm>
            <a:off x="2743200" y="1865313"/>
            <a:ext cx="1654175" cy="1749425"/>
            <a:chOff x="192" y="1917"/>
            <a:chExt cx="1042" cy="1102"/>
          </a:xfrm>
        </p:grpSpPr>
        <p:grpSp>
          <p:nvGrpSpPr>
            <p:cNvPr id="30754" name="Group 34"/>
            <p:cNvGrpSpPr>
              <a:grpSpLocks/>
            </p:cNvGrpSpPr>
            <p:nvPr/>
          </p:nvGrpSpPr>
          <p:grpSpPr bwMode="auto">
            <a:xfrm>
              <a:off x="192" y="1917"/>
              <a:ext cx="1042" cy="1102"/>
              <a:chOff x="192" y="1917"/>
              <a:chExt cx="1042" cy="1102"/>
            </a:xfrm>
          </p:grpSpPr>
          <p:pic>
            <p:nvPicPr>
              <p:cNvPr id="30755" name="Picture 35" descr="light_shadow"/>
              <p:cNvPicPr>
                <a:picLocks noChangeAspect="1" noChangeArrowheads="1"/>
              </p:cNvPicPr>
              <p:nvPr/>
            </p:nvPicPr>
            <p:blipFill>
              <a:blip r:embed="rId6" cstate="print">
                <a:lum bright="-78000" contrast="-78000"/>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extLst>
                <a:ext uri="{909E8E84-426E-40DD-AFC4-6F175D3DCCD1}">
                  <a14:hiddenFill xmlns:a14="http://schemas.microsoft.com/office/drawing/2010/main">
                    <a:solidFill>
                      <a:srgbClr val="FFFFFF"/>
                    </a:solidFill>
                  </a14:hiddenFill>
                </a:ext>
              </a:extLst>
            </p:spPr>
          </p:pic>
          <p:pic>
            <p:nvPicPr>
              <p:cNvPr id="30756" name="Picture 36" descr="circuler_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extLst>
                <a:ext uri="{909E8E84-426E-40DD-AFC4-6F175D3DCCD1}">
                  <a14:hiddenFill xmlns:a14="http://schemas.microsoft.com/office/drawing/2010/main">
                    <a:solidFill>
                      <a:srgbClr val="FFFFFF"/>
                    </a:solidFill>
                  </a14:hiddenFill>
                </a:ext>
              </a:extLst>
            </p:spPr>
          </p:pic>
          <p:sp>
            <p:nvSpPr>
              <p:cNvPr id="30757" name="Oval 37"/>
              <p:cNvSpPr>
                <a:spLocks noChangeArrowheads="1"/>
              </p:cNvSpPr>
              <p:nvPr/>
            </p:nvSpPr>
            <p:spPr bwMode="gray">
              <a:xfrm>
                <a:off x="192" y="1917"/>
                <a:ext cx="1035" cy="1019"/>
              </a:xfrm>
              <a:prstGeom prst="ellipse">
                <a:avLst/>
              </a:prstGeom>
              <a:gradFill rotWithShape="1">
                <a:gsLst>
                  <a:gs pos="0">
                    <a:srgbClr val="6FF775">
                      <a:gamma/>
                      <a:shade val="46275"/>
                      <a:invGamma/>
                      <a:alpha val="89999"/>
                    </a:srgbClr>
                  </a:gs>
                  <a:gs pos="50000">
                    <a:srgbClr val="6FF775">
                      <a:alpha val="55000"/>
                    </a:srgbClr>
                  </a:gs>
                  <a:gs pos="100000">
                    <a:srgbClr val="6FF775">
                      <a:gamma/>
                      <a:shade val="46275"/>
                      <a:invGamma/>
                      <a:alpha val="89999"/>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pic>
          <p:nvPicPr>
            <p:cNvPr id="30758" name="Picture 38" descr="Picture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gray">
            <a:xfrm>
              <a:off x="296" y="1927"/>
              <a:ext cx="823" cy="3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759" name="Group 39"/>
          <p:cNvGrpSpPr>
            <a:grpSpLocks/>
          </p:cNvGrpSpPr>
          <p:nvPr/>
        </p:nvGrpSpPr>
        <p:grpSpPr bwMode="auto">
          <a:xfrm>
            <a:off x="4638675" y="1865313"/>
            <a:ext cx="1654175" cy="1749425"/>
            <a:chOff x="192" y="1917"/>
            <a:chExt cx="1042" cy="1102"/>
          </a:xfrm>
        </p:grpSpPr>
        <p:grpSp>
          <p:nvGrpSpPr>
            <p:cNvPr id="30760" name="Group 40"/>
            <p:cNvGrpSpPr>
              <a:grpSpLocks/>
            </p:cNvGrpSpPr>
            <p:nvPr/>
          </p:nvGrpSpPr>
          <p:grpSpPr bwMode="auto">
            <a:xfrm>
              <a:off x="192" y="1917"/>
              <a:ext cx="1042" cy="1102"/>
              <a:chOff x="192" y="1917"/>
              <a:chExt cx="1042" cy="1102"/>
            </a:xfrm>
          </p:grpSpPr>
          <p:pic>
            <p:nvPicPr>
              <p:cNvPr id="30761" name="Picture 41" descr="light_shadow"/>
              <p:cNvPicPr>
                <a:picLocks noChangeAspect="1" noChangeArrowheads="1"/>
              </p:cNvPicPr>
              <p:nvPr/>
            </p:nvPicPr>
            <p:blipFill>
              <a:blip r:embed="rId6" cstate="print">
                <a:lum bright="-78000" contrast="-78000"/>
                <a:extLst>
                  <a:ext uri="{28A0092B-C50C-407E-A947-70E740481C1C}">
                    <a14:useLocalDpi xmlns:a14="http://schemas.microsoft.com/office/drawing/2010/main" val="0"/>
                  </a:ext>
                </a:extLst>
              </a:blip>
              <a:srcRect/>
              <a:stretch>
                <a:fillRect/>
              </a:stretch>
            </p:blipFill>
            <p:spPr bwMode="gray">
              <a:xfrm>
                <a:off x="291" y="2781"/>
                <a:ext cx="858" cy="238"/>
              </a:xfrm>
              <a:prstGeom prst="rect">
                <a:avLst/>
              </a:prstGeom>
              <a:noFill/>
              <a:extLst>
                <a:ext uri="{909E8E84-426E-40DD-AFC4-6F175D3DCCD1}">
                  <a14:hiddenFill xmlns:a14="http://schemas.microsoft.com/office/drawing/2010/main">
                    <a:solidFill>
                      <a:srgbClr val="FFFFFF"/>
                    </a:solidFill>
                  </a14:hiddenFill>
                </a:ext>
              </a:extLst>
            </p:spPr>
          </p:pic>
          <p:pic>
            <p:nvPicPr>
              <p:cNvPr id="30762" name="Picture 42" descr="circuler_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192" y="1917"/>
                <a:ext cx="1042" cy="1016"/>
              </a:xfrm>
              <a:prstGeom prst="rect">
                <a:avLst/>
              </a:prstGeom>
              <a:noFill/>
              <a:extLst>
                <a:ext uri="{909E8E84-426E-40DD-AFC4-6F175D3DCCD1}">
                  <a14:hiddenFill xmlns:a14="http://schemas.microsoft.com/office/drawing/2010/main">
                    <a:solidFill>
                      <a:srgbClr val="FFFFFF"/>
                    </a:solidFill>
                  </a14:hiddenFill>
                </a:ext>
              </a:extLst>
            </p:spPr>
          </p:pic>
          <p:sp>
            <p:nvSpPr>
              <p:cNvPr id="30763" name="Oval 43"/>
              <p:cNvSpPr>
                <a:spLocks noChangeArrowheads="1"/>
              </p:cNvSpPr>
              <p:nvPr/>
            </p:nvSpPr>
            <p:spPr bwMode="gray">
              <a:xfrm>
                <a:off x="192" y="1917"/>
                <a:ext cx="1035" cy="1019"/>
              </a:xfrm>
              <a:prstGeom prst="ellipse">
                <a:avLst/>
              </a:prstGeom>
              <a:gradFill rotWithShape="1">
                <a:gsLst>
                  <a:gs pos="0">
                    <a:srgbClr val="6FF775">
                      <a:gamma/>
                      <a:shade val="46275"/>
                      <a:invGamma/>
                      <a:alpha val="89999"/>
                    </a:srgbClr>
                  </a:gs>
                  <a:gs pos="50000">
                    <a:srgbClr val="6FF775">
                      <a:alpha val="55000"/>
                    </a:srgbClr>
                  </a:gs>
                  <a:gs pos="100000">
                    <a:srgbClr val="6FF775">
                      <a:gamma/>
                      <a:shade val="46275"/>
                      <a:invGamma/>
                      <a:alpha val="89999"/>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pic>
          <p:nvPicPr>
            <p:cNvPr id="30764" name="Picture 44" descr="Picture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gray">
            <a:xfrm>
              <a:off x="296" y="1927"/>
              <a:ext cx="823" cy="360"/>
            </a:xfrm>
            <a:prstGeom prst="rect">
              <a:avLst/>
            </a:prstGeom>
            <a:noFill/>
            <a:extLst>
              <a:ext uri="{909E8E84-426E-40DD-AFC4-6F175D3DCCD1}">
                <a14:hiddenFill xmlns:a14="http://schemas.microsoft.com/office/drawing/2010/main">
                  <a:solidFill>
                    <a:srgbClr val="FFFFFF"/>
                  </a:solidFill>
                </a14:hiddenFill>
              </a:ext>
            </a:extLst>
          </p:spPr>
        </p:pic>
      </p:grpSp>
      <p:sp>
        <p:nvSpPr>
          <p:cNvPr id="30765" name="Rectangle 45"/>
          <p:cNvSpPr>
            <a:spLocks noChangeArrowheads="1"/>
          </p:cNvSpPr>
          <p:nvPr/>
        </p:nvSpPr>
        <p:spPr bwMode="gray">
          <a:xfrm>
            <a:off x="2968169" y="2219564"/>
            <a:ext cx="121058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zh-TW" altLang="en-US" sz="2000" b="1" dirty="0">
                <a:latin typeface="微軟正黑體" panose="020B0604030504040204" pitchFamily="34" charset="-120"/>
                <a:ea typeface="微軟正黑體" panose="020B0604030504040204" pitchFamily="34" charset="-120"/>
                <a:cs typeface="Arial" charset="0"/>
              </a:rPr>
              <a:t>空</a:t>
            </a:r>
            <a:r>
              <a:rPr lang="zh-TW" altLang="en-US" sz="2000" b="1" dirty="0">
                <a:latin typeface="新細明體"/>
                <a:ea typeface="新細明體"/>
                <a:cs typeface="Arial" charset="0"/>
              </a:rPr>
              <a:t>、</a:t>
            </a:r>
            <a:r>
              <a:rPr lang="zh-TW" altLang="en-US" sz="2000" b="1" dirty="0" smtClean="0">
                <a:latin typeface="微軟正黑體" panose="020B0604030504040204" pitchFamily="34" charset="-120"/>
                <a:ea typeface="微軟正黑體" panose="020B0604030504040204" pitchFamily="34" charset="-120"/>
                <a:cs typeface="Arial" charset="0"/>
              </a:rPr>
              <a:t>海運</a:t>
            </a:r>
            <a:endParaRPr lang="en-US" altLang="zh-TW" sz="2000" b="1" dirty="0" smtClean="0">
              <a:latin typeface="微軟正黑體" panose="020B0604030504040204" pitchFamily="34" charset="-120"/>
              <a:ea typeface="微軟正黑體" panose="020B0604030504040204" pitchFamily="34" charset="-120"/>
              <a:cs typeface="Arial" charset="0"/>
            </a:endParaRPr>
          </a:p>
          <a:p>
            <a:pPr algn="ctr">
              <a:spcBef>
                <a:spcPct val="50000"/>
              </a:spcBef>
            </a:pPr>
            <a:r>
              <a:rPr lang="zh-TW" altLang="en-US" sz="2000" b="1" dirty="0" smtClean="0">
                <a:latin typeface="微軟正黑體" panose="020B0604030504040204" pitchFamily="34" charset="-120"/>
                <a:ea typeface="微軟正黑體" panose="020B0604030504040204" pitchFamily="34" charset="-120"/>
                <a:cs typeface="Arial" charset="0"/>
              </a:rPr>
              <a:t>承攬</a:t>
            </a:r>
            <a:r>
              <a:rPr lang="zh-TW" altLang="en-US" sz="2000" b="1" dirty="0">
                <a:latin typeface="微軟正黑體" panose="020B0604030504040204" pitchFamily="34" charset="-120"/>
                <a:ea typeface="微軟正黑體" panose="020B0604030504040204" pitchFamily="34" charset="-120"/>
                <a:cs typeface="Arial" charset="0"/>
              </a:rPr>
              <a:t>服務</a:t>
            </a:r>
            <a:endParaRPr lang="en-US" altLang="zh-TW" sz="2000" b="1" dirty="0">
              <a:latin typeface="微軟正黑體" panose="020B0604030504040204" pitchFamily="34" charset="-120"/>
              <a:ea typeface="微軟正黑體" panose="020B0604030504040204" pitchFamily="34" charset="-120"/>
              <a:cs typeface="Arial" charset="0"/>
            </a:endParaRPr>
          </a:p>
        </p:txBody>
      </p:sp>
      <p:sp>
        <p:nvSpPr>
          <p:cNvPr id="30766" name="Rectangle 46"/>
          <p:cNvSpPr>
            <a:spLocks noChangeArrowheads="1"/>
          </p:cNvSpPr>
          <p:nvPr/>
        </p:nvSpPr>
        <p:spPr bwMode="gray">
          <a:xfrm>
            <a:off x="4865232" y="2248139"/>
            <a:ext cx="121058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zh-TW" altLang="en-US" sz="2000" b="1" dirty="0">
                <a:latin typeface="微軟正黑體" panose="020B0604030504040204" pitchFamily="34" charset="-120"/>
                <a:ea typeface="微軟正黑體" panose="020B0604030504040204" pitchFamily="34" charset="-120"/>
                <a:cs typeface="Arial" charset="0"/>
              </a:rPr>
              <a:t>倉儲物</a:t>
            </a:r>
            <a:r>
              <a:rPr lang="zh-TW" altLang="en-US" sz="2000" b="1" dirty="0" smtClean="0">
                <a:latin typeface="微軟正黑體" panose="020B0604030504040204" pitchFamily="34" charset="-120"/>
                <a:ea typeface="微軟正黑體" panose="020B0604030504040204" pitchFamily="34" charset="-120"/>
                <a:cs typeface="Arial" charset="0"/>
              </a:rPr>
              <a:t>流</a:t>
            </a:r>
            <a:endParaRPr lang="en-US" altLang="zh-TW" sz="2000" b="1" dirty="0" smtClean="0">
              <a:latin typeface="微軟正黑體" panose="020B0604030504040204" pitchFamily="34" charset="-120"/>
              <a:ea typeface="微軟正黑體" panose="020B0604030504040204" pitchFamily="34" charset="-120"/>
              <a:cs typeface="Arial" charset="0"/>
            </a:endParaRPr>
          </a:p>
          <a:p>
            <a:pPr algn="ctr">
              <a:spcBef>
                <a:spcPct val="50000"/>
              </a:spcBef>
            </a:pPr>
            <a:r>
              <a:rPr lang="zh-TW" altLang="en-US" sz="2000" b="1" dirty="0" smtClean="0">
                <a:latin typeface="微軟正黑體" panose="020B0604030504040204" pitchFamily="34" charset="-120"/>
                <a:ea typeface="微軟正黑體" panose="020B0604030504040204" pitchFamily="34" charset="-120"/>
                <a:cs typeface="Arial" charset="0"/>
              </a:rPr>
              <a:t>中心</a:t>
            </a:r>
            <a:endParaRPr lang="en-US" altLang="zh-TW" sz="2000" b="1" dirty="0">
              <a:latin typeface="微軟正黑體" panose="020B0604030504040204" pitchFamily="34" charset="-120"/>
              <a:ea typeface="微軟正黑體" panose="020B0604030504040204" pitchFamily="34" charset="-120"/>
              <a:cs typeface="Arial" charset="0"/>
            </a:endParaRPr>
          </a:p>
        </p:txBody>
      </p:sp>
      <p:sp>
        <p:nvSpPr>
          <p:cNvPr id="47" name="投影片編號版面配置區 1"/>
          <p:cNvSpPr>
            <a:spLocks noGrp="1"/>
          </p:cNvSpPr>
          <p:nvPr>
            <p:ph type="sldNum" sz="quarter" idx="12"/>
          </p:nvPr>
        </p:nvSpPr>
        <p:spPr>
          <a:xfrm>
            <a:off x="0" y="1271588"/>
            <a:ext cx="533400" cy="244475"/>
          </a:xfrm>
        </p:spPr>
        <p:txBody>
          <a:bodyPr>
            <a:normAutofit fontScale="85000" lnSpcReduction="20000"/>
          </a:bodyPr>
          <a:lstStyle/>
          <a:p>
            <a:pPr>
              <a:defRPr/>
            </a:pPr>
            <a:fld id="{9D0B21B8-DD3B-4CF9-9DCD-81569D2052E3}" type="slidenum">
              <a:rPr lang="en-US" smtClean="0"/>
              <a:pPr>
                <a:defRPr/>
              </a:pPr>
              <a:t>6</a:t>
            </a:fld>
            <a:endParaRPr lang="en-US"/>
          </a:p>
        </p:txBody>
      </p:sp>
    </p:spTree>
    <p:extLst>
      <p:ext uri="{BB962C8B-B14F-4D97-AF65-F5344CB8AC3E}">
        <p14:creationId xmlns:p14="http://schemas.microsoft.com/office/powerpoint/2010/main" val="3771070495"/>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4" name="投影片編號版面配置區 3"/>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7</a:t>
            </a:fld>
            <a:endParaRPr lang="en-US"/>
          </a:p>
        </p:txBody>
      </p:sp>
      <p:sp>
        <p:nvSpPr>
          <p:cNvPr id="5" name="文字方塊 4"/>
          <p:cNvSpPr txBox="1"/>
          <p:nvPr/>
        </p:nvSpPr>
        <p:spPr>
          <a:xfrm>
            <a:off x="1134462" y="2708920"/>
            <a:ext cx="6984776" cy="2123658"/>
          </a:xfrm>
          <a:prstGeom prst="rect">
            <a:avLst/>
          </a:prstGeom>
          <a:noFill/>
        </p:spPr>
        <p:txBody>
          <a:bodyPr wrap="square" rtlCol="0">
            <a:spAutoFit/>
          </a:bodyPr>
          <a:lstStyle/>
          <a:p>
            <a:pPr algn="ctr"/>
            <a:r>
              <a:rPr lang="en-US" altLang="zh-TW" sz="6600" b="1" dirty="0" smtClean="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2019</a:t>
            </a:r>
            <a:r>
              <a:rPr lang="zh-TW" altLang="en-US" sz="6600" b="1" dirty="0" smtClean="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年</a:t>
            </a:r>
            <a:r>
              <a:rPr lang="en-US" altLang="zh-TW" sz="6600" b="1" dirty="0" smtClean="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Q1</a:t>
            </a:r>
          </a:p>
          <a:p>
            <a:pPr algn="ctr"/>
            <a:r>
              <a:rPr lang="zh-TW" altLang="en-US" sz="6600" b="1" dirty="0" smtClean="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rPr>
              <a:t>經營績效</a:t>
            </a:r>
            <a:endParaRPr lang="zh-TW" altLang="en-US" sz="6600" b="1" dirty="0">
              <a:solidFill>
                <a:schemeClr val="tx2"/>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cs typeface="+mj-cs"/>
            </a:endParaRPr>
          </a:p>
        </p:txBody>
      </p:sp>
    </p:spTree>
    <p:extLst>
      <p:ext uri="{BB962C8B-B14F-4D97-AF65-F5344CB8AC3E}">
        <p14:creationId xmlns:p14="http://schemas.microsoft.com/office/powerpoint/2010/main" val="33385336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經營績效</a:t>
            </a:r>
            <a:r>
              <a:rPr lang="en-US" altLang="zh-TW" dirty="0" smtClean="0">
                <a:latin typeface="微軟正黑體" panose="020B0604030504040204" pitchFamily="34" charset="-120"/>
                <a:ea typeface="微軟正黑體" panose="020B0604030504040204" pitchFamily="34" charset="-120"/>
              </a:rPr>
              <a:t>-</a:t>
            </a:r>
            <a:r>
              <a:rPr lang="zh-TW" altLang="en-US" dirty="0" smtClean="0">
                <a:latin typeface="微軟正黑體" panose="020B0604030504040204" pitchFamily="34" charset="-120"/>
                <a:ea typeface="微軟正黑體" panose="020B0604030504040204" pitchFamily="34" charset="-120"/>
              </a:rPr>
              <a:t>合併營業收入</a:t>
            </a:r>
            <a:endParaRPr lang="zh-TW" altLang="en-US" dirty="0"/>
          </a:p>
        </p:txBody>
      </p:sp>
      <p:sp>
        <p:nvSpPr>
          <p:cNvPr id="3" name="投影片編號版面配置區 2"/>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8</a:t>
            </a:fld>
            <a:endParaRPr lang="en-US"/>
          </a:p>
        </p:txBody>
      </p:sp>
      <p:graphicFrame>
        <p:nvGraphicFramePr>
          <p:cNvPr id="7" name="內容版面配置區 6"/>
          <p:cNvGraphicFramePr>
            <a:graphicFrameLocks noGrp="1"/>
          </p:cNvGraphicFramePr>
          <p:nvPr>
            <p:ph sz="quarter" idx="1"/>
            <p:extLst>
              <p:ext uri="{D42A27DB-BD31-4B8C-83A1-F6EECF244321}">
                <p14:modId xmlns:p14="http://schemas.microsoft.com/office/powerpoint/2010/main" val="2272696858"/>
              </p:ext>
            </p:extLst>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向右箭號 9"/>
          <p:cNvSpPr/>
          <p:nvPr/>
        </p:nvSpPr>
        <p:spPr>
          <a:xfrm rot="21000000">
            <a:off x="4590705" y="2180521"/>
            <a:ext cx="1876287" cy="731085"/>
          </a:xfrm>
          <a:prstGeom prst="rightArrow">
            <a:avLst>
              <a:gd name="adj1" fmla="val 50000"/>
              <a:gd name="adj2" fmla="val 57016"/>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smtClean="0"/>
              <a:t>2.09%</a:t>
            </a:r>
            <a:endParaRPr lang="zh-TW" altLang="en-US" dirty="0"/>
          </a:p>
        </p:txBody>
      </p:sp>
    </p:spTree>
    <p:extLst>
      <p:ext uri="{BB962C8B-B14F-4D97-AF65-F5344CB8AC3E}">
        <p14:creationId xmlns:p14="http://schemas.microsoft.com/office/powerpoint/2010/main" val="2813455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產品別營收比較</a:t>
            </a:r>
            <a:endParaRPr lang="zh-TW" altLang="en-US" dirty="0"/>
          </a:p>
        </p:txBody>
      </p:sp>
      <p:sp>
        <p:nvSpPr>
          <p:cNvPr id="4" name="投影片編號版面配置區 3"/>
          <p:cNvSpPr>
            <a:spLocks noGrp="1"/>
          </p:cNvSpPr>
          <p:nvPr>
            <p:ph type="sldNum" sz="quarter" idx="12"/>
          </p:nvPr>
        </p:nvSpPr>
        <p:spPr/>
        <p:txBody>
          <a:bodyPr>
            <a:normAutofit fontScale="85000" lnSpcReduction="20000"/>
          </a:bodyPr>
          <a:lstStyle/>
          <a:p>
            <a:pPr>
              <a:defRPr/>
            </a:pPr>
            <a:fld id="{9D0B21B8-DD3B-4CF9-9DCD-81569D2052E3}" type="slidenum">
              <a:rPr lang="en-US" smtClean="0"/>
              <a:pPr>
                <a:defRPr/>
              </a:pPr>
              <a:t>9</a:t>
            </a:fld>
            <a:endParaRPr lang="en-US"/>
          </a:p>
        </p:txBody>
      </p:sp>
      <p:sp>
        <p:nvSpPr>
          <p:cNvPr id="3" name="文字方塊 2"/>
          <p:cNvSpPr txBox="1"/>
          <p:nvPr/>
        </p:nvSpPr>
        <p:spPr>
          <a:xfrm>
            <a:off x="6660232" y="1434634"/>
            <a:ext cx="2031325" cy="369332"/>
          </a:xfrm>
          <a:prstGeom prst="rect">
            <a:avLst/>
          </a:prstGeom>
          <a:noFill/>
        </p:spPr>
        <p:txBody>
          <a:bodyPr wrap="none" rtlCol="0">
            <a:spAutoFit/>
          </a:bodyPr>
          <a:lstStyle/>
          <a:p>
            <a:r>
              <a:rPr lang="zh-TW" altLang="en-US" dirty="0" smtClean="0">
                <a:latin typeface="+mn-ea"/>
                <a:ea typeface="+mn-ea"/>
              </a:rPr>
              <a:t>單位：新台幣仟元</a:t>
            </a:r>
            <a:endParaRPr lang="zh-TW" altLang="en-US" dirty="0">
              <a:latin typeface="+mn-ea"/>
              <a:ea typeface="+mn-ea"/>
            </a:endParaRPr>
          </a:p>
        </p:txBody>
      </p:sp>
      <p:graphicFrame>
        <p:nvGraphicFramePr>
          <p:cNvPr id="12" name="內容版面配置區 11"/>
          <p:cNvGraphicFramePr>
            <a:graphicFrameLocks noGrp="1"/>
          </p:cNvGraphicFramePr>
          <p:nvPr>
            <p:ph sz="quarter" idx="1"/>
            <p:extLst>
              <p:ext uri="{D42A27DB-BD31-4B8C-83A1-F6EECF244321}">
                <p14:modId xmlns:p14="http://schemas.microsoft.com/office/powerpoint/2010/main" val="2045465424"/>
              </p:ext>
            </p:extLst>
          </p:nvPr>
        </p:nvGraphicFramePr>
        <p:xfrm>
          <a:off x="612775" y="1600200"/>
          <a:ext cx="8153400" cy="4495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50074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古典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
  <TotalTime>40115</TotalTime>
  <Words>2198</Words>
  <Application>Microsoft Office PowerPoint</Application>
  <PresentationFormat>如螢幕大小 (4:3)</PresentationFormat>
  <Paragraphs>256</Paragraphs>
  <Slides>19</Slides>
  <Notes>19</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中庸</vt:lpstr>
      <vt:lpstr>PowerPoint 簡報</vt:lpstr>
      <vt:lpstr>豁免聲明</vt:lpstr>
      <vt:lpstr>大綱</vt:lpstr>
      <vt:lpstr>公司概況</vt:lpstr>
      <vt:lpstr>全球營運及倉儲據點</vt:lpstr>
      <vt:lpstr>經營項目(海、 陸 、空)</vt:lpstr>
      <vt:lpstr>PowerPoint 簡報</vt:lpstr>
      <vt:lpstr>經營績效-合併營業收入</vt:lpstr>
      <vt:lpstr>產品別營收比較</vt:lpstr>
      <vt:lpstr>產品別營收佔比</vt:lpstr>
      <vt:lpstr>地區別營收佔比</vt:lpstr>
      <vt:lpstr>產品別毛利率</vt:lpstr>
      <vt:lpstr>經營績效-各項比率</vt:lpstr>
      <vt:lpstr>經營績效(續)</vt:lpstr>
      <vt:lpstr>經營績效-財務比率</vt:lpstr>
      <vt:lpstr>PowerPoint 簡報</vt:lpstr>
      <vt:lpstr>發展重點</vt:lpstr>
      <vt:lpstr>未來發展</vt:lpstr>
      <vt:lpstr>PowerPoint 簡報</vt:lpstr>
    </vt:vector>
  </TitlesOfParts>
  <Company>Loura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集團會議20140827</dc:title>
  <dc:creator>Lucy</dc:creator>
  <cp:lastModifiedBy>Lucy</cp:lastModifiedBy>
  <cp:revision>3397</cp:revision>
  <cp:lastPrinted>2019-05-08T02:18:46Z</cp:lastPrinted>
  <dcterms:created xsi:type="dcterms:W3CDTF">2006-06-10T18:42:15Z</dcterms:created>
  <dcterms:modified xsi:type="dcterms:W3CDTF">2019-05-08T04:03:27Z</dcterms:modified>
</cp:coreProperties>
</file>