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22.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8.xml" ContentType="application/vnd.openxmlformats-officedocument.presentationml.tags+xml"/>
  <Override PartName="/ppt/tags/tag26.xml" ContentType="application/vnd.openxmlformats-officedocument.presentationml.tag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3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36.xml" ContentType="application/vnd.openxmlformats-officedocument.presentationml.tags+xml"/>
  <Override PartName="/ppt/tags/tag23.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35.xml" ContentType="application/vnd.openxmlformats-officedocument.presentationml.tags+xml"/>
  <Override PartName="/ppt/tags/tag34.xml" ContentType="application/vnd.openxmlformats-officedocument.presentationml.tags+xml"/>
  <Override PartName="/ppt/tags/tag33.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5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0" d="100"/>
          <a:sy n="130" d="100"/>
        </p:scale>
        <p:origin x="1722" y="-19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11"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customXml" Target="../customXml/item5.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 Id="rId14" Type="http://schemas.openxmlformats.org/officeDocument/2006/relationships/customXml" Target="../customXml/item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34" Type="http://schemas.openxmlformats.org/officeDocument/2006/relationships/image" Target="../media/image22.jpeg"/><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3.emf"/><Relationship Id="rId18" Type="http://schemas.openxmlformats.org/officeDocument/2006/relationships/image" Target="../media/image28.emf"/><Relationship Id="rId3" Type="http://schemas.openxmlformats.org/officeDocument/2006/relationships/tags" Target="../tags/tag46.xml"/><Relationship Id="rId21" Type="http://schemas.openxmlformats.org/officeDocument/2006/relationships/image" Target="../media/image22.jpeg"/><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7.emf"/><Relationship Id="rId2" Type="http://schemas.openxmlformats.org/officeDocument/2006/relationships/tags" Target="../tags/tag45.xml"/><Relationship Id="rId16" Type="http://schemas.openxmlformats.org/officeDocument/2006/relationships/image" Target="../media/image26.emf"/><Relationship Id="rId20" Type="http://schemas.openxmlformats.org/officeDocument/2006/relationships/image" Target="../media/image20.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5.emf"/><Relationship Id="rId10" Type="http://schemas.openxmlformats.org/officeDocument/2006/relationships/slideLayout" Target="../slideLayouts/slideLayout3.xml"/><Relationship Id="rId19" Type="http://schemas.openxmlformats.org/officeDocument/2006/relationships/image" Target="../media/image29.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4.emf"/></Relationships>
</file>

<file path=ppt/slides/_rels/slide3.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2.jpeg"/><Relationship Id="rId4" Type="http://schemas.openxmlformats.org/officeDocument/2006/relationships/hyperlink" Target="mailto:Francois.touati@axa-im.com" TargetMode="External"/><Relationship Id="rId9"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68" name="Picture 67">
            <a:extLst>
              <a:ext uri="{FF2B5EF4-FFF2-40B4-BE49-F238E27FC236}">
                <a16:creationId xmlns:a16="http://schemas.microsoft.com/office/drawing/2014/main" id="{6B84240D-6028-4AE8-D15C-E0BA06C728BA}"/>
              </a:ext>
            </a:extLst>
          </p:cNvPr>
          <p:cNvPicPr>
            <a:picLocks noChangeAspect="1"/>
          </p:cNvPicPr>
          <p:nvPr>
            <p:custDataLst>
              <p:tags r:id="rId1"/>
            </p:custDataLst>
          </p:nvPr>
        </p:nvPicPr>
        <p:blipFill>
          <a:blip r:embed="rId19"/>
          <a:stretch>
            <a:fillRect/>
          </a:stretch>
        </p:blipFill>
        <p:spPr>
          <a:xfrm>
            <a:off x="179997" y="1656003"/>
            <a:ext cx="2152650" cy="3563478"/>
          </a:xfrm>
          <a:prstGeom prst="rect">
            <a:avLst/>
          </a:prstGeom>
        </p:spPr>
      </p:pic>
      <p:pic>
        <p:nvPicPr>
          <p:cNvPr id="69" name="Picture 68">
            <a:extLst>
              <a:ext uri="{FF2B5EF4-FFF2-40B4-BE49-F238E27FC236}">
                <a16:creationId xmlns:a16="http://schemas.microsoft.com/office/drawing/2014/main" id="{8662C3EE-9BC4-5816-AEB9-EC51655049F0}"/>
              </a:ext>
            </a:extLst>
          </p:cNvPr>
          <p:cNvPicPr>
            <a:picLocks noChangeAspect="1"/>
          </p:cNvPicPr>
          <p:nvPr>
            <p:custDataLst>
              <p:tags r:id="rId2"/>
            </p:custDataLst>
          </p:nvPr>
        </p:nvPicPr>
        <p:blipFill>
          <a:blip r:embed="rId20"/>
          <a:stretch>
            <a:fillRect/>
          </a:stretch>
        </p:blipFill>
        <p:spPr>
          <a:xfrm>
            <a:off x="3879512" y="6114347"/>
            <a:ext cx="3514725" cy="1597465"/>
          </a:xfrm>
          <a:prstGeom prst="rect">
            <a:avLst/>
          </a:prstGeom>
        </p:spPr>
      </p:pic>
      <p:pic>
        <p:nvPicPr>
          <p:cNvPr id="70" name="Picture 69">
            <a:extLst>
              <a:ext uri="{FF2B5EF4-FFF2-40B4-BE49-F238E27FC236}">
                <a16:creationId xmlns:a16="http://schemas.microsoft.com/office/drawing/2014/main" id="{A29707A6-4AE4-7FD4-D969-50E10F6FF6F0}"/>
              </a:ext>
            </a:extLst>
          </p:cNvPr>
          <p:cNvPicPr>
            <a:picLocks noChangeAspect="1"/>
          </p:cNvPicPr>
          <p:nvPr>
            <p:custDataLst>
              <p:tags r:id="rId3"/>
            </p:custDataLst>
          </p:nvPr>
        </p:nvPicPr>
        <p:blipFill>
          <a:blip r:embed="rId21"/>
          <a:stretch>
            <a:fillRect/>
          </a:stretch>
        </p:blipFill>
        <p:spPr>
          <a:xfrm>
            <a:off x="179998" y="6108698"/>
            <a:ext cx="3510279" cy="1802329"/>
          </a:xfrm>
          <a:prstGeom prst="rect">
            <a:avLst/>
          </a:prstGeom>
        </p:spPr>
      </p:pic>
      <p:pic>
        <p:nvPicPr>
          <p:cNvPr id="71" name="Picture 70">
            <a:extLst>
              <a:ext uri="{FF2B5EF4-FFF2-40B4-BE49-F238E27FC236}">
                <a16:creationId xmlns:a16="http://schemas.microsoft.com/office/drawing/2014/main" id="{8B81A332-84DD-697E-3AE0-96935433CD93}"/>
              </a:ext>
            </a:extLst>
          </p:cNvPr>
          <p:cNvPicPr>
            <a:picLocks noChangeAspect="1"/>
          </p:cNvPicPr>
          <p:nvPr>
            <p:custDataLst>
              <p:tags r:id="rId4"/>
            </p:custDataLst>
          </p:nvPr>
        </p:nvPicPr>
        <p:blipFill>
          <a:blip r:embed="rId22"/>
          <a:stretch>
            <a:fillRect/>
          </a:stretch>
        </p:blipFill>
        <p:spPr>
          <a:xfrm>
            <a:off x="3869997" y="8547099"/>
            <a:ext cx="3510279" cy="1617820"/>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72" name="Picture 71">
            <a:extLst>
              <a:ext uri="{FF2B5EF4-FFF2-40B4-BE49-F238E27FC236}">
                <a16:creationId xmlns:a16="http://schemas.microsoft.com/office/drawing/2014/main" id="{58C18A23-78AF-2E56-520F-BF4B7787B886}"/>
              </a:ext>
            </a:extLst>
          </p:cNvPr>
          <p:cNvPicPr>
            <a:picLocks noChangeAspect="1"/>
          </p:cNvPicPr>
          <p:nvPr>
            <p:custDataLst>
              <p:tags r:id="rId5"/>
            </p:custDataLst>
          </p:nvPr>
        </p:nvPicPr>
        <p:blipFill>
          <a:blip r:embed="rId23"/>
          <a:stretch>
            <a:fillRect/>
          </a:stretch>
        </p:blipFill>
        <p:spPr>
          <a:xfrm>
            <a:off x="2507273" y="4111306"/>
            <a:ext cx="4857750" cy="1025407"/>
          </a:xfrm>
          <a:prstGeom prst="rect">
            <a:avLst/>
          </a:prstGeom>
        </p:spPr>
      </p:pic>
      <p:pic>
        <p:nvPicPr>
          <p:cNvPr id="73" name="Picture 72">
            <a:extLst>
              <a:ext uri="{FF2B5EF4-FFF2-40B4-BE49-F238E27FC236}">
                <a16:creationId xmlns:a16="http://schemas.microsoft.com/office/drawing/2014/main" id="{CC251F60-239A-5916-FD11-DE061B507B66}"/>
              </a:ext>
            </a:extLst>
          </p:cNvPr>
          <p:cNvPicPr>
            <a:picLocks noChangeAspect="1"/>
          </p:cNvPicPr>
          <p:nvPr>
            <p:custDataLst>
              <p:tags r:id="rId6"/>
            </p:custDataLst>
          </p:nvPr>
        </p:nvPicPr>
        <p:blipFill>
          <a:blip r:embed="rId24"/>
          <a:stretch>
            <a:fillRect/>
          </a:stretch>
        </p:blipFill>
        <p:spPr>
          <a:xfrm>
            <a:off x="228068" y="8547100"/>
            <a:ext cx="3510279" cy="1758114"/>
          </a:xfrm>
          <a:prstGeom prst="rect">
            <a:avLst/>
          </a:prstGeom>
        </p:spPr>
      </p:pic>
      <p:pic>
        <p:nvPicPr>
          <p:cNvPr id="74" name="Picture 73">
            <a:extLst>
              <a:ext uri="{FF2B5EF4-FFF2-40B4-BE49-F238E27FC236}">
                <a16:creationId xmlns:a16="http://schemas.microsoft.com/office/drawing/2014/main" id="{ABDF05CA-3A2F-9D10-27C0-1B72247630CB}"/>
              </a:ext>
            </a:extLst>
          </p:cNvPr>
          <p:cNvPicPr>
            <a:picLocks noChangeAspect="1"/>
          </p:cNvPicPr>
          <p:nvPr>
            <p:custDataLst>
              <p:tags r:id="rId7"/>
            </p:custDataLst>
          </p:nvPr>
        </p:nvPicPr>
        <p:blipFill>
          <a:blip r:embed="rId25"/>
          <a:stretch>
            <a:fillRect/>
          </a:stretch>
        </p:blipFill>
        <p:spPr>
          <a:xfrm>
            <a:off x="349250" y="7908179"/>
            <a:ext cx="2396660" cy="124434"/>
          </a:xfrm>
          <a:prstGeom prst="rect">
            <a:avLst/>
          </a:prstGeom>
        </p:spPr>
      </p:pic>
      <p:pic>
        <p:nvPicPr>
          <p:cNvPr id="75" name="Picture 74">
            <a:extLst>
              <a:ext uri="{FF2B5EF4-FFF2-40B4-BE49-F238E27FC236}">
                <a16:creationId xmlns:a16="http://schemas.microsoft.com/office/drawing/2014/main" id="{EA944D14-3984-9DC0-66D5-57D7ABEAD4C6}"/>
              </a:ext>
            </a:extLst>
          </p:cNvPr>
          <p:cNvPicPr>
            <a:picLocks noChangeAspect="1"/>
          </p:cNvPicPr>
          <p:nvPr>
            <p:custDataLst>
              <p:tags r:id="rId8"/>
            </p:custDataLst>
          </p:nvPr>
        </p:nvPicPr>
        <p:blipFill>
          <a:blip r:embed="rId26"/>
          <a:stretch>
            <a:fillRect/>
          </a:stretch>
        </p:blipFill>
        <p:spPr>
          <a:xfrm>
            <a:off x="3871303" y="7785100"/>
            <a:ext cx="3505200" cy="216488"/>
          </a:xfrm>
          <a:prstGeom prst="rect">
            <a:avLst/>
          </a:prstGeom>
        </p:spPr>
      </p:pic>
      <p:pic>
        <p:nvPicPr>
          <p:cNvPr id="76" name="Picture 75">
            <a:extLst>
              <a:ext uri="{FF2B5EF4-FFF2-40B4-BE49-F238E27FC236}">
                <a16:creationId xmlns:a16="http://schemas.microsoft.com/office/drawing/2014/main" id="{7F13B51A-871B-65EE-9503-565FB52BF8DA}"/>
              </a:ext>
            </a:extLst>
          </p:cNvPr>
          <p:cNvPicPr>
            <a:picLocks noChangeAspect="1"/>
          </p:cNvPicPr>
          <p:nvPr>
            <p:custDataLst>
              <p:tags r:id="rId9"/>
            </p:custDataLst>
          </p:nvPr>
        </p:nvPicPr>
        <p:blipFill>
          <a:blip r:embed="rId27"/>
          <a:stretch>
            <a:fillRect/>
          </a:stretch>
        </p:blipFill>
        <p:spPr>
          <a:xfrm>
            <a:off x="176227" y="10332674"/>
            <a:ext cx="1924050" cy="78706"/>
          </a:xfrm>
          <a:prstGeom prst="rect">
            <a:avLst/>
          </a:prstGeom>
        </p:spPr>
      </p:pic>
      <p:pic>
        <p:nvPicPr>
          <p:cNvPr id="77" name="Picture 76">
            <a:extLst>
              <a:ext uri="{FF2B5EF4-FFF2-40B4-BE49-F238E27FC236}">
                <a16:creationId xmlns:a16="http://schemas.microsoft.com/office/drawing/2014/main" id="{AC492400-8FFF-DCCA-C995-2F91BA04FC70}"/>
              </a:ext>
            </a:extLst>
          </p:cNvPr>
          <p:cNvPicPr>
            <a:picLocks noChangeAspect="1"/>
          </p:cNvPicPr>
          <p:nvPr>
            <p:custDataLst>
              <p:tags r:id="rId10"/>
            </p:custDataLst>
          </p:nvPr>
        </p:nvPicPr>
        <p:blipFill>
          <a:blip r:embed="rId28"/>
          <a:stretch>
            <a:fillRect/>
          </a:stretch>
        </p:blipFill>
        <p:spPr>
          <a:xfrm>
            <a:off x="3709374" y="10223500"/>
            <a:ext cx="1438275" cy="74675"/>
          </a:xfrm>
          <a:prstGeom prst="rect">
            <a:avLst/>
          </a:prstGeom>
        </p:spPr>
      </p:pic>
      <p:pic>
        <p:nvPicPr>
          <p:cNvPr id="78" name="Picture 77">
            <a:extLst>
              <a:ext uri="{FF2B5EF4-FFF2-40B4-BE49-F238E27FC236}">
                <a16:creationId xmlns:a16="http://schemas.microsoft.com/office/drawing/2014/main" id="{11450AAB-7786-3DA1-1EF5-DD5AFEDA1726}"/>
              </a:ext>
            </a:extLst>
          </p:cNvPr>
          <p:cNvPicPr>
            <a:picLocks noChangeAspect="1"/>
          </p:cNvPicPr>
          <p:nvPr>
            <p:custDataLst>
              <p:tags r:id="rId11"/>
            </p:custDataLst>
          </p:nvPr>
        </p:nvPicPr>
        <p:blipFill>
          <a:blip r:embed="rId29"/>
          <a:stretch>
            <a:fillRect/>
          </a:stretch>
        </p:blipFill>
        <p:spPr>
          <a:xfrm>
            <a:off x="3857890" y="10320909"/>
            <a:ext cx="3514725" cy="115416"/>
          </a:xfrm>
          <a:prstGeom prst="rect">
            <a:avLst/>
          </a:prstGeom>
        </p:spPr>
      </p:pic>
      <p:pic>
        <p:nvPicPr>
          <p:cNvPr id="79" name="Picture 78">
            <a:extLst>
              <a:ext uri="{FF2B5EF4-FFF2-40B4-BE49-F238E27FC236}">
                <a16:creationId xmlns:a16="http://schemas.microsoft.com/office/drawing/2014/main" id="{49C90530-EC3B-36B7-3DC1-4251D2BB1547}"/>
              </a:ext>
            </a:extLst>
          </p:cNvPr>
          <p:cNvPicPr>
            <a:picLocks noChangeAspect="1"/>
          </p:cNvPicPr>
          <p:nvPr>
            <p:custDataLst>
              <p:tags r:id="rId12"/>
            </p:custDataLst>
          </p:nvPr>
        </p:nvPicPr>
        <p:blipFill>
          <a:blip r:embed="rId30"/>
          <a:stretch>
            <a:fillRect/>
          </a:stretch>
        </p:blipFill>
        <p:spPr>
          <a:xfrm>
            <a:off x="2519999" y="3063605"/>
            <a:ext cx="4867275" cy="419330"/>
          </a:xfrm>
          <a:prstGeom prst="rect">
            <a:avLst/>
          </a:prstGeom>
        </p:spPr>
      </p:pic>
      <p:pic>
        <p:nvPicPr>
          <p:cNvPr id="80" name="Picture 79">
            <a:extLst>
              <a:ext uri="{FF2B5EF4-FFF2-40B4-BE49-F238E27FC236}">
                <a16:creationId xmlns:a16="http://schemas.microsoft.com/office/drawing/2014/main" id="{03FC36AB-5AD2-093E-3A88-BCC9B8F1B8E7}"/>
              </a:ext>
            </a:extLst>
          </p:cNvPr>
          <p:cNvPicPr>
            <a:picLocks noChangeAspect="1"/>
          </p:cNvPicPr>
          <p:nvPr>
            <p:custDataLst>
              <p:tags r:id="rId13"/>
            </p:custDataLst>
          </p:nvPr>
        </p:nvPicPr>
        <p:blipFill>
          <a:blip r:embed="rId31"/>
          <a:stretch>
            <a:fillRect/>
          </a:stretch>
        </p:blipFill>
        <p:spPr>
          <a:xfrm>
            <a:off x="3327530" y="3594100"/>
            <a:ext cx="3238500" cy="427038"/>
          </a:xfrm>
          <a:prstGeom prst="rect">
            <a:avLst/>
          </a:prstGeom>
        </p:spPr>
      </p:pic>
      <p:pic>
        <p:nvPicPr>
          <p:cNvPr id="81" name="Picture 80">
            <a:extLst>
              <a:ext uri="{FF2B5EF4-FFF2-40B4-BE49-F238E27FC236}">
                <a16:creationId xmlns:a16="http://schemas.microsoft.com/office/drawing/2014/main" id="{9F97CF18-D514-F52E-0F72-FA6438F0C2AC}"/>
              </a:ext>
            </a:extLst>
          </p:cNvPr>
          <p:cNvPicPr>
            <a:picLocks noChangeAspect="1"/>
          </p:cNvPicPr>
          <p:nvPr>
            <p:custDataLst>
              <p:tags r:id="rId14"/>
            </p:custDataLst>
          </p:nvPr>
        </p:nvPicPr>
        <p:blipFill>
          <a:blip r:embed="rId32"/>
          <a:stretch>
            <a:fillRect/>
          </a:stretch>
        </p:blipFill>
        <p:spPr>
          <a:xfrm>
            <a:off x="1921700" y="1173143"/>
            <a:ext cx="2619375" cy="208200"/>
          </a:xfrm>
          <a:prstGeom prst="rect">
            <a:avLst/>
          </a:prstGeom>
        </p:spPr>
      </p:pic>
      <p:pic>
        <p:nvPicPr>
          <p:cNvPr id="82" name="Picture 81">
            <a:extLst>
              <a:ext uri="{FF2B5EF4-FFF2-40B4-BE49-F238E27FC236}">
                <a16:creationId xmlns:a16="http://schemas.microsoft.com/office/drawing/2014/main" id="{ADD47673-A6F2-E6F1-36ED-A0C8C62EAD62}"/>
              </a:ext>
            </a:extLst>
          </p:cNvPr>
          <p:cNvPicPr>
            <a:picLocks noChangeAspect="1"/>
          </p:cNvPicPr>
          <p:nvPr>
            <p:custDataLst>
              <p:tags r:id="rId15"/>
            </p:custDataLst>
          </p:nvPr>
        </p:nvPicPr>
        <p:blipFill>
          <a:blip r:embed="rId33"/>
          <a:stretch>
            <a:fillRect/>
          </a:stretch>
        </p:blipFill>
        <p:spPr>
          <a:xfrm>
            <a:off x="352868" y="7985917"/>
            <a:ext cx="2136410" cy="126357"/>
          </a:xfrm>
          <a:prstGeom prst="rect">
            <a:avLst/>
          </a:prstGeom>
        </p:spPr>
      </p:pic>
      <p:pic>
        <p:nvPicPr>
          <p:cNvPr id="58" name="Image 57" descr="Une image contenant texte, Police, capture d’écran, ligne&#10;&#10;Le contenu généré par l’IA peut être incorrect.">
            <a:extLst>
              <a:ext uri="{FF2B5EF4-FFF2-40B4-BE49-F238E27FC236}">
                <a16:creationId xmlns:a16="http://schemas.microsoft.com/office/drawing/2014/main" id="{6C4ED666-89ED-DA08-2D62-5AF4CEFA5B06}"/>
              </a:ext>
            </a:extLst>
          </p:cNvPr>
          <p:cNvPicPr>
            <a:picLocks noChangeAspect="1"/>
          </p:cNvPicPr>
          <p:nvPr/>
        </p:nvPicPr>
        <p:blipFill>
          <a:blip r:embed="rId34">
            <a:extLst>
              <a:ext uri="{28A0092B-C50C-407E-A947-70E740481C1C}">
                <a14:useLocalDpi xmlns:a14="http://schemas.microsoft.com/office/drawing/2010/main" val="0"/>
              </a:ext>
            </a:extLst>
          </a:blip>
          <a:srcRect/>
          <a:stretch>
            <a:fillRect/>
          </a:stretch>
        </p:blipFill>
        <p:spPr bwMode="auto">
          <a:xfrm>
            <a:off x="44450" y="264356"/>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501232"/>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a:t>
            </a:r>
            <a:r>
              <a:rPr lang="en-US" sz="750" dirty="0">
                <a:solidFill>
                  <a:srgbClr val="343B3C"/>
                </a:solidFill>
                <a:latin typeface="Calibri Light"/>
                <a:cs typeface="Calibri Light"/>
              </a:rPr>
              <a:t>November</a:t>
            </a:r>
            <a:r>
              <a:rPr lang="en-US" sz="750" b="0" dirty="0">
                <a:solidFill>
                  <a:srgbClr val="343B3C"/>
                </a:solidFill>
                <a:latin typeface="Calibri Light"/>
                <a:cs typeface="Calibri Light"/>
              </a:rPr>
              <a:t>, Volta Finance posted a net return of -0.6%, taking the year-to-date performance to +2.3%. For comparison, US High Yield bonds returned +7.8%*** and Euro High Yield bonds achieved +4.8% over the same period, while the Morningstar Leveraged Loan indices were up +5.2%*** in the US and +3.6% in Europe.</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This month, financial markets became more unpredictable. Many investors worried that technology company shares, especially those linked to artificial intelligence (AI), might be overvalued. For example, after Nvidia’s earnings report, there were concerns that investments in AI are not yet delivering strong profits. This led to a sharp drop in technology share prices and increased market volatility. Some companies with a lot of AI exposure, like Oracle, saw the cost of insuring their debt (through credit default swap) go up.</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At the same time, economic data was mixed. The US economy showed some strength, but growth outside the technology sector was weak, and the job market continued to soften. Global events, such as political tensions and government decisions in the UK and Japan, also affected investor confidence. The US central bank kept interest rates steady and did not signal any cuts for December. However, as consumer confidence and retail sales weakened later in the month, many investors began to expect that interest rates might be cut soon.</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Turning to loans, the Morningstar LSTA Leveraged Loan Indices recorded returns of +0.32% in the US*** and +0.58% in Europe. While the European loan index had a relatively flat performance in terms of price variation, US Loans were slightly down although carry helped smooth their price impact. CLO tranches saw spreads </a:t>
            </a:r>
            <a:r>
              <a:rPr lang="en-US" sz="750" b="0" dirty="0" err="1">
                <a:solidFill>
                  <a:srgbClr val="343B3C"/>
                </a:solidFill>
                <a:latin typeface="Calibri Light"/>
                <a:cs typeface="Calibri Light"/>
              </a:rPr>
              <a:t>stabilise</a:t>
            </a:r>
            <a:r>
              <a:rPr lang="en-US" sz="750" b="0" dirty="0">
                <a:solidFill>
                  <a:srgbClr val="343B3C"/>
                </a:solidFill>
                <a:latin typeface="Calibri Light"/>
                <a:cs typeface="Calibri Light"/>
              </a:rPr>
              <a:t> for senior while Mezzanine tranches experienced spread widening, especially in Europe. European BB-rated CLOs reached +600 basis points notably for Reset Primary deals, while single-B from similar transactions reached +900 basis points. Regarding CLO Equity, credit concerns regarding tail in portfolios remained a focus in the context of Loan repricing squeezing value for Equity holders, although we noticed that distributions started to </a:t>
            </a:r>
            <a:r>
              <a:rPr lang="en-US" sz="750" b="0" dirty="0" err="1">
                <a:solidFill>
                  <a:srgbClr val="343B3C"/>
                </a:solidFill>
                <a:latin typeface="Calibri Light"/>
                <a:cs typeface="Calibri Light"/>
              </a:rPr>
              <a:t>stabilise</a:t>
            </a:r>
            <a:r>
              <a:rPr lang="en-US" sz="750" b="0" dirty="0">
                <a:solidFill>
                  <a:srgbClr val="343B3C"/>
                </a:solidFill>
                <a:latin typeface="Calibri Light"/>
                <a:cs typeface="Calibri Light"/>
              </a:rPr>
              <a:t> following a few quarters of steady decline.</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 Volta Finance continued to invest actively in November, buying about €5.5 million worth of new investments. Most purchases were in new issues, which offered better value than in the secondary market. We invested in BB-rated and single-B rated tranches respectively in the +550bps context (US CLOs) and +925bps context (European CLOs) and participated in a European Equity tranche already owned by the fund. As a result, Volta Finance’s cash position decreased down to 13% of its assets. The fund generated about €26 million in cash flow, which is about 20% of November’s NAV on an annualized basis.</a:t>
            </a:r>
          </a:p>
        </p:txBody>
      </p:sp>
      <p:sp>
        <p:nvSpPr>
          <p:cNvPr id="5" name="object 5"/>
          <p:cNvSpPr txBox="1"/>
          <p:nvPr/>
        </p:nvSpPr>
        <p:spPr>
          <a:xfrm>
            <a:off x="3857284" y="1935552"/>
            <a:ext cx="3535679" cy="2667397"/>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terms of performance breakdown, Volta’s CLO Equity tranches returned -1.5%** while CLO Debt tranches returned +0.8% performance**.</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 </a:t>
            </a:r>
          </a:p>
          <a:p>
            <a:pPr marL="12700" marR="5080" algn="just">
              <a:lnSpc>
                <a:spcPct val="100000"/>
              </a:lnSpc>
              <a:spcBef>
                <a:spcPts val="100"/>
              </a:spcBef>
            </a:pPr>
            <a:r>
              <a:rPr lang="en-US" sz="750" b="0" dirty="0">
                <a:solidFill>
                  <a:srgbClr val="343B3C"/>
                </a:solidFill>
                <a:latin typeface="Calibri Light"/>
                <a:cs typeface="Calibri Light"/>
              </a:rPr>
              <a:t>As of end of November 2025, Volta’s NAV* was €263.6m, i.e. €7.21 per share. </a:t>
            </a:r>
            <a:endParaRPr lang="en-US" sz="750" i="1" dirty="0">
              <a:solidFill>
                <a:schemeClr val="tx1"/>
              </a:solidFill>
              <a:latin typeface="Calibri Light"/>
              <a:cs typeface="Calibri Light"/>
            </a:endParaRP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*It should be noted that approximately 0.14% of Volta’s NAV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equivalent % proportions of Volta’s NAV as of 30 September and 31 August were 0.07% and 0.07%, respectively.</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These figures are presented in USD. Source: AXA IM Alts – Bloomberg – Morningstar – November 28th, 2025.</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45" name="Picture 44">
            <a:extLst>
              <a:ext uri="{FF2B5EF4-FFF2-40B4-BE49-F238E27FC236}">
                <a16:creationId xmlns:a16="http://schemas.microsoft.com/office/drawing/2014/main" id="{4AFC3360-DF1B-9C37-3494-01B19DAA318D}"/>
              </a:ext>
            </a:extLst>
          </p:cNvPr>
          <p:cNvPicPr>
            <a:picLocks noChangeAspect="1"/>
          </p:cNvPicPr>
          <p:nvPr>
            <p:custDataLst>
              <p:tags r:id="rId1"/>
            </p:custDataLst>
          </p:nvPr>
        </p:nvPicPr>
        <p:blipFill>
          <a:blip r:embed="rId13"/>
          <a:stretch>
            <a:fillRect/>
          </a:stretch>
        </p:blipFill>
        <p:spPr>
          <a:xfrm>
            <a:off x="3869993" y="5025522"/>
            <a:ext cx="1756800" cy="1538704"/>
          </a:xfrm>
          <a:prstGeom prst="rect">
            <a:avLst/>
          </a:prstGeom>
        </p:spPr>
      </p:pic>
      <p:pic>
        <p:nvPicPr>
          <p:cNvPr id="46" name="Picture 45">
            <a:extLst>
              <a:ext uri="{FF2B5EF4-FFF2-40B4-BE49-F238E27FC236}">
                <a16:creationId xmlns:a16="http://schemas.microsoft.com/office/drawing/2014/main" id="{309A8A11-8D67-D357-4C2C-2B44FF5CA358}"/>
              </a:ext>
            </a:extLst>
          </p:cNvPr>
          <p:cNvPicPr>
            <a:picLocks noChangeAspect="1"/>
          </p:cNvPicPr>
          <p:nvPr>
            <p:custDataLst>
              <p:tags r:id="rId2"/>
            </p:custDataLst>
          </p:nvPr>
        </p:nvPicPr>
        <p:blipFill>
          <a:blip r:embed="rId14"/>
          <a:stretch>
            <a:fillRect/>
          </a:stretch>
        </p:blipFill>
        <p:spPr>
          <a:xfrm>
            <a:off x="5660607" y="5086219"/>
            <a:ext cx="1756800" cy="1546649"/>
          </a:xfrm>
          <a:prstGeom prst="rect">
            <a:avLst/>
          </a:prstGeom>
        </p:spPr>
      </p:pic>
      <p:pic>
        <p:nvPicPr>
          <p:cNvPr id="47" name="Picture 46">
            <a:extLst>
              <a:ext uri="{FF2B5EF4-FFF2-40B4-BE49-F238E27FC236}">
                <a16:creationId xmlns:a16="http://schemas.microsoft.com/office/drawing/2014/main" id="{1C7185DF-A72D-300B-19C9-B235D1432637}"/>
              </a:ext>
            </a:extLst>
          </p:cNvPr>
          <p:cNvPicPr>
            <a:picLocks noChangeAspect="1"/>
          </p:cNvPicPr>
          <p:nvPr>
            <p:custDataLst>
              <p:tags r:id="rId3"/>
            </p:custDataLst>
          </p:nvPr>
        </p:nvPicPr>
        <p:blipFill>
          <a:blip r:embed="rId15"/>
          <a:stretch>
            <a:fillRect/>
          </a:stretch>
        </p:blipFill>
        <p:spPr>
          <a:xfrm>
            <a:off x="3869995" y="7344003"/>
            <a:ext cx="3510279" cy="2714899"/>
          </a:xfrm>
          <a:prstGeom prst="rect">
            <a:avLst/>
          </a:prstGeom>
        </p:spPr>
      </p:pic>
      <p:pic>
        <p:nvPicPr>
          <p:cNvPr id="48" name="Picture 47">
            <a:extLst>
              <a:ext uri="{FF2B5EF4-FFF2-40B4-BE49-F238E27FC236}">
                <a16:creationId xmlns:a16="http://schemas.microsoft.com/office/drawing/2014/main" id="{9028E33D-3A9D-04EE-9213-084413A8E45B}"/>
              </a:ext>
            </a:extLst>
          </p:cNvPr>
          <p:cNvPicPr>
            <a:picLocks noChangeAspect="1"/>
          </p:cNvPicPr>
          <p:nvPr>
            <p:custDataLst>
              <p:tags r:id="rId4"/>
            </p:custDataLst>
          </p:nvPr>
        </p:nvPicPr>
        <p:blipFill>
          <a:blip r:embed="rId16"/>
          <a:stretch>
            <a:fillRect/>
          </a:stretch>
        </p:blipFill>
        <p:spPr>
          <a:xfrm>
            <a:off x="3866400" y="10414809"/>
            <a:ext cx="3513600" cy="101346"/>
          </a:xfrm>
          <a:prstGeom prst="rect">
            <a:avLst/>
          </a:prstGeom>
        </p:spPr>
      </p:pic>
      <p:pic>
        <p:nvPicPr>
          <p:cNvPr id="49" name="Picture 48">
            <a:extLst>
              <a:ext uri="{FF2B5EF4-FFF2-40B4-BE49-F238E27FC236}">
                <a16:creationId xmlns:a16="http://schemas.microsoft.com/office/drawing/2014/main" id="{A31F5657-D279-323D-CC85-0B3108A9C0F1}"/>
              </a:ext>
            </a:extLst>
          </p:cNvPr>
          <p:cNvPicPr>
            <a:picLocks noChangeAspect="1"/>
          </p:cNvPicPr>
          <p:nvPr>
            <p:custDataLst>
              <p:tags r:id="rId5"/>
            </p:custDataLst>
          </p:nvPr>
        </p:nvPicPr>
        <p:blipFill>
          <a:blip r:embed="rId17"/>
          <a:stretch>
            <a:fillRect/>
          </a:stretch>
        </p:blipFill>
        <p:spPr>
          <a:xfrm>
            <a:off x="3857284" y="6718300"/>
            <a:ext cx="3505200" cy="216488"/>
          </a:xfrm>
          <a:prstGeom prst="rect">
            <a:avLst/>
          </a:prstGeom>
        </p:spPr>
      </p:pic>
      <p:pic>
        <p:nvPicPr>
          <p:cNvPr id="50" name="Picture 49">
            <a:extLst>
              <a:ext uri="{FF2B5EF4-FFF2-40B4-BE49-F238E27FC236}">
                <a16:creationId xmlns:a16="http://schemas.microsoft.com/office/drawing/2014/main" id="{B7A322B8-70E4-1CCA-9EF9-858534067B9D}"/>
              </a:ext>
            </a:extLst>
          </p:cNvPr>
          <p:cNvPicPr>
            <a:picLocks noChangeAspect="1"/>
          </p:cNvPicPr>
          <p:nvPr>
            <p:custDataLst>
              <p:tags r:id="rId6"/>
            </p:custDataLst>
          </p:nvPr>
        </p:nvPicPr>
        <p:blipFill>
          <a:blip r:embed="rId18"/>
          <a:stretch>
            <a:fillRect/>
          </a:stretch>
        </p:blipFill>
        <p:spPr>
          <a:xfrm>
            <a:off x="4006865" y="10223500"/>
            <a:ext cx="2600325" cy="135008"/>
          </a:xfrm>
          <a:prstGeom prst="rect">
            <a:avLst/>
          </a:prstGeom>
        </p:spPr>
      </p:pic>
      <p:pic>
        <p:nvPicPr>
          <p:cNvPr id="51" name="Picture 50">
            <a:extLst>
              <a:ext uri="{FF2B5EF4-FFF2-40B4-BE49-F238E27FC236}">
                <a16:creationId xmlns:a16="http://schemas.microsoft.com/office/drawing/2014/main" id="{39B410E6-68B5-68C4-E20F-8DEA4C18E780}"/>
              </a:ext>
            </a:extLst>
          </p:cNvPr>
          <p:cNvPicPr>
            <a:picLocks noChangeAspect="1"/>
          </p:cNvPicPr>
          <p:nvPr>
            <p:custDataLst>
              <p:tags r:id="rId7"/>
            </p:custDataLst>
          </p:nvPr>
        </p:nvPicPr>
        <p:blipFill>
          <a:blip r:embed="rId19"/>
          <a:stretch>
            <a:fillRect/>
          </a:stretch>
        </p:blipFill>
        <p:spPr>
          <a:xfrm>
            <a:off x="233765" y="7332329"/>
            <a:ext cx="3436959" cy="2711893"/>
          </a:xfrm>
          <a:prstGeom prst="rect">
            <a:avLst/>
          </a:prstGeom>
        </p:spPr>
      </p:pic>
      <p:pic>
        <p:nvPicPr>
          <p:cNvPr id="52" name="Picture 51">
            <a:extLst>
              <a:ext uri="{FF2B5EF4-FFF2-40B4-BE49-F238E27FC236}">
                <a16:creationId xmlns:a16="http://schemas.microsoft.com/office/drawing/2014/main" id="{274504CF-B01F-FFBF-B853-2746E818C0A7}"/>
              </a:ext>
            </a:extLst>
          </p:cNvPr>
          <p:cNvPicPr>
            <a:picLocks noChangeAspect="1"/>
          </p:cNvPicPr>
          <p:nvPr>
            <p:custDataLst>
              <p:tags r:id="rId8"/>
            </p:custDataLst>
          </p:nvPr>
        </p:nvPicPr>
        <p:blipFill>
          <a:blip r:embed="rId18"/>
          <a:stretch>
            <a:fillRect/>
          </a:stretch>
        </p:blipFill>
        <p:spPr>
          <a:xfrm>
            <a:off x="176227" y="10093341"/>
            <a:ext cx="2000250" cy="103852"/>
          </a:xfrm>
          <a:prstGeom prst="rect">
            <a:avLst/>
          </a:prstGeom>
        </p:spPr>
      </p:pic>
      <p:pic>
        <p:nvPicPr>
          <p:cNvPr id="53" name="Picture 52">
            <a:extLst>
              <a:ext uri="{FF2B5EF4-FFF2-40B4-BE49-F238E27FC236}">
                <a16:creationId xmlns:a16="http://schemas.microsoft.com/office/drawing/2014/main" id="{CCD20366-E295-0494-9CC8-D838A0E09EAA}"/>
              </a:ext>
            </a:extLst>
          </p:cNvPr>
          <p:cNvPicPr>
            <a:picLocks noChangeAspect="1"/>
          </p:cNvPicPr>
          <p:nvPr>
            <p:custDataLst>
              <p:tags r:id="rId9"/>
            </p:custDataLst>
          </p:nvPr>
        </p:nvPicPr>
        <p:blipFill>
          <a:blip r:embed="rId20"/>
          <a:stretch>
            <a:fillRect/>
          </a:stretch>
        </p:blipFill>
        <p:spPr>
          <a:xfrm>
            <a:off x="1921700" y="1173143"/>
            <a:ext cx="2619375" cy="208200"/>
          </a:xfrm>
          <a:prstGeom prst="rect">
            <a:avLst/>
          </a:prstGeom>
        </p:spPr>
      </p:pic>
      <p:pic>
        <p:nvPicPr>
          <p:cNvPr id="41" name="Image 40" descr="Une image contenant texte, Police, capture d’écran, ligne&#10;&#10;Le contenu généré par l’IA peut être incorrect.">
            <a:extLst>
              <a:ext uri="{FF2B5EF4-FFF2-40B4-BE49-F238E27FC236}">
                <a16:creationId xmlns:a16="http://schemas.microsoft.com/office/drawing/2014/main" id="{08DC6D9D-1985-9684-6851-34EABF32B326}"/>
              </a:ext>
            </a:extLst>
          </p:cNvPr>
          <p:cNvPicPr>
            <a:picLocks noChangeAspect="1"/>
          </p:cNvPicPr>
          <p:nvPr/>
        </p:nvPicPr>
        <p:blipFill>
          <a:blip r:embed="rId21">
            <a:extLst>
              <a:ext uri="{28A0092B-C50C-407E-A947-70E740481C1C}">
                <a14:useLocalDpi xmlns:a14="http://schemas.microsoft.com/office/drawing/2010/main" val="0"/>
              </a:ext>
            </a:extLst>
          </a:blip>
          <a:srcRect/>
          <a:stretch>
            <a:fillRect/>
          </a:stretch>
        </p:blipFill>
        <p:spPr bwMode="auto">
          <a:xfrm>
            <a:off x="44450" y="26051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10" name="Picture 9">
            <a:extLst>
              <a:ext uri="{FF2B5EF4-FFF2-40B4-BE49-F238E27FC236}">
                <a16:creationId xmlns:a16="http://schemas.microsoft.com/office/drawing/2014/main" id="{6840F8F4-D86A-36DA-348B-8EA64B2A432F}"/>
              </a:ext>
            </a:extLst>
          </p:cNvPr>
          <p:cNvPicPr>
            <a:picLocks noChangeAspect="1"/>
          </p:cNvPicPr>
          <p:nvPr>
            <p:custDataLst>
              <p:tags r:id="rId1"/>
            </p:custDataLst>
          </p:nvPr>
        </p:nvPicPr>
        <p:blipFill>
          <a:blip r:embed="rId8"/>
          <a:stretch>
            <a:fillRect/>
          </a:stretch>
        </p:blipFill>
        <p:spPr>
          <a:xfrm>
            <a:off x="3844734" y="10409784"/>
            <a:ext cx="3514725" cy="101379"/>
          </a:xfrm>
          <a:prstGeom prst="rect">
            <a:avLst/>
          </a:prstGeom>
        </p:spPr>
      </p:pic>
      <p:pic>
        <p:nvPicPr>
          <p:cNvPr id="15" name="Picture 14">
            <a:extLst>
              <a:ext uri="{FF2B5EF4-FFF2-40B4-BE49-F238E27FC236}">
                <a16:creationId xmlns:a16="http://schemas.microsoft.com/office/drawing/2014/main" id="{0E4EF68B-3AD0-CEEC-D73A-9FC38BE357F3}"/>
              </a:ext>
            </a:extLst>
          </p:cNvPr>
          <p:cNvPicPr>
            <a:picLocks noChangeAspect="1"/>
          </p:cNvPicPr>
          <p:nvPr>
            <p:custDataLst>
              <p:tags r:id="rId2"/>
            </p:custDataLst>
          </p:nvPr>
        </p:nvPicPr>
        <p:blipFill>
          <a:blip r:embed="rId9"/>
          <a:stretch>
            <a:fillRect/>
          </a:stretch>
        </p:blipFill>
        <p:spPr>
          <a:xfrm>
            <a:off x="1921700" y="1173143"/>
            <a:ext cx="2619375" cy="208200"/>
          </a:xfrm>
          <a:prstGeom prst="rect">
            <a:avLst/>
          </a:prstGeom>
        </p:spPr>
      </p:pic>
      <p:pic>
        <p:nvPicPr>
          <p:cNvPr id="20" name="Image 19" descr="Une image contenant texte, Police, capture d’écran, ligne&#10;&#10;Le contenu généré par l’IA peut être incorrect.">
            <a:extLst>
              <a:ext uri="{FF2B5EF4-FFF2-40B4-BE49-F238E27FC236}">
                <a16:creationId xmlns:a16="http://schemas.microsoft.com/office/drawing/2014/main" id="{D6DFACE0-B8C3-A8A8-56D8-C713CCA8887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4450" y="233198"/>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504123795.349096"/>
  <p:tag name="IMPORTID" val="7295610419.690563"/>
  <p:tag name="WBLAST" val="G:\SIM1\SFD\Deals\Volta\Reports - CoGestion\Monthly Reporting\Generation PPT\Volta - Monthly Report maquette.xlsm"/>
  <p:tag name="USER NAME" val="COSTAA"/>
  <p:tag name="IMPORTID2" val="_4327"/>
  <p:tag name="TYPE" val="1"/>
  <p:tag name="SOURCENAME" val="Data as of 30 Nov 2025"/>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5.34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1.73Z&quot;,&#10;    &quot;PictureAppearance&quot;: 2,&#10;    &quot;Format&quot;: 0,&#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504123796.943196"/>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6.94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3.299Z&quot;,&#10;    &quot;PictureAppearance&quot;: 2,&#10;    &quot;Format&quot;: 0,&#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504123798.42933"/>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8.42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4.92Z&quot;,&#10;    &quot;PictureAppearance&quot;: 2,&#10;    &quot;Format&quot;: 0,&#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504123799.447112"/>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9.44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5.882Z&quot;,&#10;    &quot;PictureAppearance&quot;: 2,&#10;    &quot;Format&quot;: 0,&#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504123800.291011"/>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20.29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6.786Z&quot;,&#10;    &quot;PictureAppearance&quot;: 2,&#10;    &quot;Format&quot;: 0,&#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504123801.856729"/>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2-22T17:23:21.85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2-22T17:19:58.437Z&quot;,&#10;    &quot;PictureAppearance&quot;: 2,&#10;    &quot;Format&quot;: 0,&#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504123818.119745"/>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38.1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5.051Z&quot;,&#10;    &quot;PictureAppearance&quot;: 2,&#10;    &quot;Format&quot;: 0,&#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504123819.5501"/>
  <p:tag name="IMPORTID" val="157293903243.751489"/>
  <p:tag name="WBLAST" val="G:\SIM1\SFD\Deals\Volta\Reports - CoGestion\Monthly Reporting\Generation PPT\Volta - Monthly Report maquette.xlsm"/>
  <p:tag name="USER NAME" val="COSTAA"/>
  <p:tag name="TYPE" val="1"/>
  <p:tag name="SOURCENAME" val="Source: Intex, Bloomberg, AXA IM Paris as of Novem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39.5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6.414Z&quot;,&#10;    &quot;PictureAppearance&quot;: 2,&#10;    &quot;Format&quot;: 0,&#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504123820.6857"/>
  <p:tag name="IMPORTID" val="6448293903313.922707"/>
  <p:tag name="WBLAST" val="G:\SIM1\SFD\Deals\Volta\Reports - CoGestion\Monthly Reporting\Generation PPT\Volta - Monthly Report maquette.xlsm"/>
  <p:tag name="USER NAME" val="COSTAA"/>
  <p:tag name="TYPE" val="1"/>
  <p:tag name="SOURCENAME" val="Source: Bloomberg,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0.68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7.518Z&quot;,&#10;    &quot;PictureAppearance&quot;: 2,&#10;    &quot;Format&quot;: 0,&#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504123821.989261"/>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1.98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8.803Z&quot;,&#10;    &quot;PictureAppearance&quot;: 2,&#10;    &quot;Format&quot;: 0,&#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504123823.205644"/>
  <p:tag name="IMPORTID" val="1515293902138.850389"/>
  <p:tag name="WBLAST" val="G:\SIM1\SFD\Deals\Volta\Reports - CoGestion\Monthly Reporting\Generation PPT\Volta - Monthly Report maquette.xlsm"/>
  <p:tag name="USER NAME" val="COSTAA"/>
  <p:tag name="TYPE" val="1"/>
  <p:tag name="SOURCENAME" val="MONTHLY REPORT  VOLTA FINANCE LIMITED  - November 2025 ⯀ 1"/>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3.20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0.023Z&quot;,&#10;    &quot;PictureAppearance&quot;: 2,&#10;    &quot;Format&quot;: 0,&#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504123824.470788"/>
  <p:tag name="IMPORTID" val="1412434729975.040733"/>
  <p:tag name="WBLAST" val="G:\SIM1\SFD\Deals\Volta\Reports - CoGestion\Monthly Reporting\Generation PPT\Volta - Monthly Report maquette.xlsm"/>
  <p:tag name="USER NAME" val="COSTAA"/>
  <p:tag name="IMPORTID2" val="_6258"/>
  <p:tag name="TYPE" val="1"/>
  <p:tag name="SOURCENAME" val="9.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44.47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1.288Z&quot;,&#10;    &quot;PictureAppearance&quot;: 2,&#10;    &quot;Format&quot;: 0,&#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504123826.132397"/>
  <p:tag name="IMPORTID" val="1029296059623.539103"/>
  <p:tag name="WBLAST" val="G:\SIM1\SFD\Deals\Volta\Reports - CoGestion\Monthly Reporting\Generation PPT\Volta - Monthly Report maquette.xlsm"/>
  <p:tag name="USER NAME" val="COSTAA"/>
  <p:tag name="TYPE" val="1"/>
  <p:tag name="SOURCENAME" val="€263.6m "/>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46.13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3.014Z&quot;,&#10;    &quot;PictureAppearance&quot;: 2,&#10;    &quot;Format&quot;: 0,&#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504123827.587794"/>
  <p:tag name="IMPORTID" val="6213454689796.767222"/>
  <p:tag name="WBLAST" val="G:\SIM1\SFD\Deals\Volta\Reports - CoGestion\Monthly Reporting\Generation PPT\Volta - Monthly Report maquette.xlsm"/>
  <p:tag name="USER NAME" val="COSTAA"/>
  <p:tag name="TYPE" val="1"/>
  <p:tag name="SOURCENAME" val="Monthly Report -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7.58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4.444Z&quot;,&#10;    &quot;PictureAppearance&quot;: 2,&#10;    &quot;Format&quot;: 0,&#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504123828.883906"/>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8.88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5.729Z&quot;,&#10;    &quot;PictureAppearance&quot;: 2,&#10;    &quot;Format&quot;: 0,&#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504123830.065477"/>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0.06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6.938Z&quot;,&#10;    &quot;PictureAppearance&quot;: 2,&#10;    &quot;Format&quot;: 0,&#10;    &quot;PreserveInitialVisibility&quot;: false,&#10;    &quot;PreserveWidth&quot;: true,&#10;    &quot;ResizeBeforeExport&quot;: false&#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504123831.092938"/>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1.09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7.9Z&quot;,&#10;    &quot;PictureAppearance&quot;: 2,&#10;    &quot;Format&quot;: 0,&#10;    &quot;PreserveInitialVisibility&quot;: false,&#10;    &quot;PreserveWidth&quot;: true,&#10;    &quot;ResizeBeforeExport&quot;: false&#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504123832.093048"/>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2.09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8.908Z&quot;,&#10;    &quot;PictureAppearance&quot;: 2,&#10;    &quot;Format&quot;: 0,&#10;    &quot;PreserveInitialVisibility&quot;: false,&#10;    &quot;PreserveWidth&quot;: true,&#10;    &quot;ResizeBeforeExport&quot;: false&#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504123833.053948"/>
  <p:tag name="IMPORTID" val="6111293902106.322834"/>
  <p:tag name="WBLAST" val="G:\SIM1\SFD\Deals\Volta\Reports - CoGestion\Monthly Reporting\Generation PPT\Volta - Monthly Report maquette.xlsm"/>
  <p:tag name="USER NAME" val="COSTAA"/>
  <p:tag name="TYPE" val="1"/>
  <p:tag name="SOURCENAME" val="MONTHLY REPORT  VOLTA FINANCE LIMITED  - November 2025 ⯀ 2"/>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3.05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9.862Z&quot;,&#10;    &quot;PictureAppearance&quot;: 2,&#10;    &quot;Format&quot;: 0,&#10;    &quot;PreserveInitialVisibility&quot;: false,&#10;    &quot;PreserveWidth&quot;: true,&#10;    &quot;ResizeBeforeExport&quot;: false&#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504123834.24172"/>
  <p:tag name="IMPORTID" val="157293903243.751489"/>
  <p:tag name="WBLAST" val="G:\SIM1\SFD\Deals\Volta\Reports - CoGestion\Monthly Reporting\Generation PPT\Volta - Monthly Report maquette.xlsm"/>
  <p:tag name="USER NAME" val="COSTAA"/>
  <p:tag name="TYPE" val="1"/>
  <p:tag name="SOURCENAME" val="Source: Intex, Bloomberg, AXA IM Paris as of Novem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4.24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1.112Z&quot;,&#10;    &quot;PictureAppearance&quot;: 2,&#10;    &quot;Format&quot;: 0,&#10;    &quot;PreserveInitialVisibility&quot;: false,&#10;    &quot;PreserveWidth&quot;: true,&#10;    &quot;ResizeBeforeExport&quot;: false&#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504123835.485581"/>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5.48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2.471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504123836.71717"/>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6.71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33.699Z&quot;,&#10;    &quot;PictureAppearance&quot;: 2,&#10;    &quot;Format&quot;: 0,&#10;    &quot;PreserveInitialVisibility&quot;: false,&#10;    &quot;PreserveWidth&quot;: true,&#10;    &quot;ResizeBeforeExport&quot;: false&#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504123838.370533"/>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8.37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5.477Z&quot;,&#10;    &quot;PictureAppearance&quot;: 2,&#10;    &quot;Format&quot;: 0,&#10;    &quot;PreserveInitialVisibility&quot;: false,&#10;    &quot;PreserveWidth&quot;: true,&#10;    &quot;ResizeBeforeExport&quot;: false&#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504123839.973093"/>
  <p:tag name="IMPORTID" val="6213454689796.767222"/>
  <p:tag name="WBLAST" val="G:\SIM1\SFD\Deals\Volta\Reports - CoGestion\Monthly Reporting\Generation PPT\Volta - Monthly Report maquette.xlsm"/>
  <p:tag name="USER NAME" val="COSTAA"/>
  <p:tag name="TYPE" val="1"/>
  <p:tag name="SOURCENAME" val="Monthly Report -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9.97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6.807Z&quot;,&#10;    &quot;PictureAppearance&quot;: 2,&#10;    &quot;Format&quot;: 0,&#10;    &quot;PreserveInitialVisibility&quot;: false,&#10;    &quot;PreserveWidth&quot;: true,&#10;    &quot;ResizeBeforeExport&quot;: false&#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504123841.151305"/>
  <p:tag name="IMPORTID" val="216293902057.238474"/>
  <p:tag name="WBLAST" val="G:\SIM1\SFD\Deals\Volta\Reports - CoGestion\Monthly Reporting\Generation PPT\Volta - Monthly Report maquette.xlsm"/>
  <p:tag name="USER NAME" val="COSTAA"/>
  <p:tag name="TYPE" val="1"/>
  <p:tag name="SOURCENAME" val="MONTHLY REPORT  VOLTA FINANCE LIMITED  - November 2025 ⯀ 3"/>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4:01.15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7.988Z&quot;,&#10;    &quot;PictureAppearance&quot;: 2,&#10;    &quot;Format&quot;: 0,&#10;    &quot;PreserveInitialVisibility&quot;: false,&#10;    &quot;PreserveWidth&quot;: true,&#10;    &quot;ResizeBeforeExport&quot;: false&#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504123842.300682"/>
  <p:tag name="IMPORTID" val="6213454689796.767222"/>
  <p:tag name="WBLAST" val="G:\SIM1\SFD\Deals\Volta\Reports - CoGestion\Monthly Reporting\Generation PPT\Volta - Monthly Report maquette.xlsm"/>
  <p:tag name="USER NAME" val="COSTAA"/>
  <p:tag name="TYPE" val="1"/>
  <p:tag name="SOURCENAME" val="Monthly Report -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4:02.30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9.205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MAR17Melding Document" ma:contentTypeID="0x010100D67FB3C8B9F44C9FB801D5E99C4AEC9B008B32F997535F40B0A20F4493835B16FA00B6AFA36744523C48BBF919E941DFB204" ma:contentTypeVersion="62" ma:contentTypeDescription="" ma:contentTypeScope="" ma:versionID="4e09ade02613b220d3763a4119fd2701">
  <xsd:schema xmlns:xsd="http://www.w3.org/2001/XMLSchema" xmlns:xs="http://www.w3.org/2001/XMLSchema" xmlns:p="http://schemas.microsoft.com/office/2006/metadata/properties" xmlns:ns2="5fe4e853-3417-48a7-a9b2-767e16cca7ad" xmlns:ns3="bedada9c-9ff6-4a90-bed1-7f262f8682ad" xmlns:ns4="1af4fe37-e138-4444-ac39-a91a26058e7e" xmlns:ns5="0c8e3599-69d8-463b-8bf2-ff1d054f3b5f" targetNamespace="http://schemas.microsoft.com/office/2006/metadata/properties" ma:root="true" ma:fieldsID="2f159773919a1f8f380c15aa75c062af" ns2:_="" ns3:_="" ns4:_="" ns5:_="">
    <xsd:import namespace="5fe4e853-3417-48a7-a9b2-767e16cca7ad"/>
    <xsd:import namespace="bedada9c-9ff6-4a90-bed1-7f262f8682ad"/>
    <xsd:import namespace="1af4fe37-e138-4444-ac39-a91a26058e7e"/>
    <xsd:import namespace="0c8e3599-69d8-463b-8bf2-ff1d054f3b5f"/>
    <xsd:element name="properties">
      <xsd:complexType>
        <xsd:sequence>
          <xsd:element name="documentManagement">
            <xsd:complexType>
              <xsd:all>
                <xsd:element ref="ns2:_dlc_DocId" minOccurs="0"/>
                <xsd:element ref="ns2:_dlc_DocIdUrl" minOccurs="0"/>
                <xsd:element ref="ns2:_dlc_DocIdPersistId" minOccurs="0"/>
                <xsd:element ref="ns3:AFM_dms_Behandelaar" minOccurs="0"/>
                <xsd:element ref="ns3:AFM_dms_MeldingId" minOccurs="0"/>
                <xsd:element ref="ns3:AFM_dms_TitelPersbericht" minOccurs="0"/>
                <xsd:element ref="ns3:AFM_dms_NaamRelatie" minOccurs="0"/>
                <xsd:element ref="ns3:AFM_dms_Zaaknummer" minOccurs="0"/>
                <xsd:element ref="ns3:AFM_dms_ZaakEinddatum" minOccurs="0"/>
                <xsd:element ref="ns3:AFM_dms_DatumEnTijdstipOntvangst" minOccurs="0"/>
                <xsd:element ref="ns3:AFM_dms_Relatienummer" minOccurs="0"/>
                <xsd:element ref="ns3:AFM_dms_PublicatieTijdstip" minOccurs="0"/>
                <xsd:element ref="ns3:AFM_dms_Kanaal" minOccurs="0"/>
                <xsd:element ref="ns3:AFM_dms_Melder" minOccurs="0"/>
                <xsd:element ref="ns3:AFM_dms_SoortBericht" minOccurs="0"/>
                <xsd:element ref="ns3:AFM_dms_ZaaktypeTaxHTField0" minOccurs="0"/>
                <xsd:element ref="ns3:AFM_dms_Authorization" minOccurs="0"/>
                <xsd:element ref="ns3:AFM_dms_Resultaat" minOccurs="0"/>
                <xsd:element ref="ns3:AFM_dms_DocumenttypeTaxHTField0" minOccurs="0"/>
                <xsd:element ref="ns3:e8d0f44fb3804c52bd24bc545b2f2e67" minOccurs="0"/>
                <xsd:element ref="ns3:AFM_dms_origineleBestandsnaam" minOccurs="0"/>
                <xsd:element ref="ns3:AFM_dms_RetentietermijnTaxHTField0" minOccurs="0"/>
                <xsd:element ref="ns4:TaxCatchAll" minOccurs="0"/>
                <xsd:element ref="ns4:TaxCatchAllLabel" minOccurs="0"/>
                <xsd:element ref="ns3:AFM_dms_Vernietigingsjaar" minOccurs="0"/>
                <xsd:element ref="ns3:AFM_dms_Grondslag" minOccurs="0"/>
                <xsd:element ref="ns3:AFM_dms_Beschrijving_grondslag" minOccurs="0"/>
                <xsd:element ref="ns5:MediaServiceMetadata" minOccurs="0"/>
                <xsd:element ref="ns5:MediaServiceFastMetadata" minOccurs="0"/>
                <xsd:element ref="ns5:MediaServiceSearchProperties" minOccurs="0"/>
                <xsd:element ref="ns5:MediaServiceObjectDetectorVersions" minOccurs="0"/>
                <xsd:element ref="ns5:lcf76f155ced4ddcb4097134ff3c332f" minOccurs="0"/>
                <xsd:element ref="ns5:MediaServiceDateTaken" minOccurs="0"/>
                <xsd:element ref="ns5:MediaServiceGenerationTime" minOccurs="0"/>
                <xsd:element ref="ns5: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e4e853-3417-48a7-a9b2-767e16cca7ad"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dexed="true"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edada9c-9ff6-4a90-bed1-7f262f8682ad" elementFormDefault="qualified">
    <xsd:import namespace="http://schemas.microsoft.com/office/2006/documentManagement/types"/>
    <xsd:import namespace="http://schemas.microsoft.com/office/infopath/2007/PartnerControls"/>
    <xsd:element name="AFM_dms_Behandelaar" ma:index="11" nillable="true" ma:displayName="Behandelaar" ma:internalName="AFM_dms_Behandelaar" ma:readOnly="false">
      <xsd:simpleType>
        <xsd:restriction base="dms:Text"/>
      </xsd:simpleType>
    </xsd:element>
    <xsd:element name="AFM_dms_MeldingId" ma:index="12" nillable="true" ma:displayName="Melding ID" ma:internalName="AFM_dms_MeldingId" ma:readOnly="false">
      <xsd:simpleType>
        <xsd:restriction base="dms:Text"/>
      </xsd:simpleType>
    </xsd:element>
    <xsd:element name="AFM_dms_TitelPersbericht" ma:index="13" nillable="true" ma:displayName="Titel persbericht" ma:internalName="AFM_dms_TitelPersbericht" ma:readOnly="false">
      <xsd:simpleType>
        <xsd:restriction base="dms:Text"/>
      </xsd:simpleType>
    </xsd:element>
    <xsd:element name="AFM_dms_NaamRelatie" ma:index="14" nillable="true" ma:displayName="Naam relatie" ma:internalName="AFM_dms_NaamRelatie" ma:readOnly="false">
      <xsd:simpleType>
        <xsd:restriction base="dms:Text"/>
      </xsd:simpleType>
    </xsd:element>
    <xsd:element name="AFM_dms_Zaaknummer" ma:index="15" nillable="true" ma:displayName="Zaaknummer" ma:internalName="AFM_dms_Zaaknummer" ma:readOnly="false">
      <xsd:simpleType>
        <xsd:restriction base="dms:Text"/>
      </xsd:simpleType>
    </xsd:element>
    <xsd:element name="AFM_dms_ZaakEinddatum" ma:index="16" nillable="true" ma:displayName="Zaak einddatum" ma:format="DateOnly" ma:internalName="AFM_dms_ZaakEinddatum" ma:readOnly="false">
      <xsd:simpleType>
        <xsd:restriction base="dms:DateTime"/>
      </xsd:simpleType>
    </xsd:element>
    <xsd:element name="AFM_dms_DatumEnTijdstipOntvangst" ma:index="18" nillable="true" ma:displayName="Datum en tijdstip ontvangst" ma:format="DateTime" ma:indexed="true" ma:internalName="AFM_dms_DatumEnTijdstipOntvangst" ma:readOnly="false">
      <xsd:simpleType>
        <xsd:restriction base="dms:DateTime"/>
      </xsd:simpleType>
    </xsd:element>
    <xsd:element name="AFM_dms_Relatienummer" ma:index="19" nillable="true" ma:displayName="Relatienummer" ma:internalName="AFM_dms_Relatienummer" ma:readOnly="false">
      <xsd:simpleType>
        <xsd:restriction base="dms:Text"/>
      </xsd:simpleType>
    </xsd:element>
    <xsd:element name="AFM_dms_PublicatieTijdstip" ma:index="20" nillable="true" ma:displayName="Publicatie tijdstip" ma:format="DateTime" ma:internalName="AFM_dms_PublicatieTijdstip" ma:readOnly="false">
      <xsd:simpleType>
        <xsd:restriction base="dms:DateTime"/>
      </xsd:simpleType>
    </xsd:element>
    <xsd:element name="AFM_dms_Kanaal" ma:index="21" nillable="true" ma:displayName="Kanaal" ma:internalName="AFM_dms_Kanaal" ma:readOnly="false">
      <xsd:simpleType>
        <xsd:restriction base="dms:Text"/>
      </xsd:simpleType>
    </xsd:element>
    <xsd:element name="AFM_dms_Melder" ma:index="22" nillable="true" ma:displayName="Melder" ma:internalName="AFM_dms_Melder" ma:readOnly="false">
      <xsd:simpleType>
        <xsd:restriction base="dms:Text"/>
      </xsd:simpleType>
    </xsd:element>
    <xsd:element name="AFM_dms_SoortBericht" ma:index="23" nillable="true" ma:displayName="Soort bericht" ma:internalName="AFM_dms_SoortBericht" ma:readOnly="false">
      <xsd:simpleType>
        <xsd:restriction base="dms:Text"/>
      </xsd:simpleType>
    </xsd:element>
    <xsd:element name="AFM_dms_ZaaktypeTaxHTField0" ma:index="24" nillable="true" ma:displayName="AFM_dms_Zaaktype_0" ma:hidden="true" ma:internalName="AFM_dms_ZaaktypeTaxHTField0" ma:readOnly="false">
      <xsd:simpleType>
        <xsd:restriction base="dms:Note"/>
      </xsd:simpleType>
    </xsd:element>
    <xsd:element name="AFM_dms_Authorization" ma:index="25" nillable="true" ma:displayName="Authorization" ma:hidden="true" ma:internalName="AFM_dms_Authorization" ma:readOnly="false">
      <xsd:simpleType>
        <xsd:restriction base="dms:Text"/>
      </xsd:simpleType>
    </xsd:element>
    <xsd:element name="AFM_dms_Resultaat" ma:index="26" nillable="true" ma:displayName="Resultaat" ma:internalName="AFM_dms_Resultaat" ma:readOnly="false">
      <xsd:simpleType>
        <xsd:restriction base="dms:Text"/>
      </xsd:simpleType>
    </xsd:element>
    <xsd:element name="AFM_dms_DocumenttypeTaxHTField0" ma:index="28" nillable="true" ma:taxonomy="true" ma:internalName="AFM_dms_DocumenttypeTaxHTField0" ma:taxonomyFieldName="AFM_dms_Documenttype" ma:displayName="Documenttype" ma:readOnly="false" ma:fieldId="{d5a86c8b-6ea9-4e9d-86ec-2ef63014f564}" ma:sspId="aa2fb73e-e83a-44df-bc25-39628a106fd3" ma:termSetId="ddbd6d10-e3b1-454b-85ca-cbc13037ef4b" ma:anchorId="00000000-0000-0000-0000-000000000000" ma:open="false" ma:isKeyword="false">
      <xsd:complexType>
        <xsd:sequence>
          <xsd:element ref="pc:Terms" minOccurs="0" maxOccurs="1"/>
        </xsd:sequence>
      </xsd:complexType>
    </xsd:element>
    <xsd:element name="e8d0f44fb3804c52bd24bc545b2f2e67" ma:index="29" nillable="true" ma:taxonomy="true" ma:internalName="e8d0f44fb3804c52bd24bc545b2f2e67" ma:taxonomyFieldName="AFM_dms_Zaaktype" ma:displayName="Zaaktype" ma:readOnly="false" ma:fieldId="{e8d0f44f-b380-4c52-bd24-bc545b2f2e67}" ma:sspId="aa2fb73e-e83a-44df-bc25-39628a106fd3" ma:termSetId="a543a553-767d-4eaa-88d1-444b203f0c53" ma:anchorId="00000000-0000-0000-0000-000000000000" ma:open="false" ma:isKeyword="false">
      <xsd:complexType>
        <xsd:sequence>
          <xsd:element ref="pc:Terms" minOccurs="0" maxOccurs="1"/>
        </xsd:sequence>
      </xsd:complexType>
    </xsd:element>
    <xsd:element name="AFM_dms_origineleBestandsnaam" ma:index="30" nillable="true" ma:displayName="Originele bestandsnaam" ma:internalName="AFM_dms_origineleBestandsnaam" ma:readOnly="false">
      <xsd:simpleType>
        <xsd:restriction base="dms:Text"/>
      </xsd:simpleType>
    </xsd:element>
    <xsd:element name="AFM_dms_RetentietermijnTaxHTField0" ma:index="31" nillable="true" ma:taxonomy="true" ma:internalName="AFM_dms_RetentietermijnTaxHTField0" ma:taxonomyFieldName="AFM_dms_Retentietermijn" ma:displayName="Retentietermijn" ma:readOnly="false" ma:fieldId="{6cfc6ed6-8921-41d4-8513-419a979b39ac}" ma:sspId="aa2fb73e-e83a-44df-bc25-39628a106fd3" ma:termSetId="542d2480-3123-4c09-88a6-151b2d4c607e" ma:anchorId="00000000-0000-0000-0000-000000000000" ma:open="false" ma:isKeyword="false">
      <xsd:complexType>
        <xsd:sequence>
          <xsd:element ref="pc:Terms" minOccurs="0" maxOccurs="1"/>
        </xsd:sequence>
      </xsd:complexType>
    </xsd:element>
    <xsd:element name="AFM_dms_Vernietigingsjaar" ma:index="35" nillable="true" ma:displayName="Vernietigingsjaar" ma:decimals="0" ma:internalName="AFM_dms_Vernietigingsjaar" ma:readOnly="false" ma:percentage="FALSE">
      <xsd:simpleType>
        <xsd:restriction base="dms:Number">
          <xsd:maxInclusive value="2050"/>
          <xsd:minInclusive value="1970"/>
        </xsd:restriction>
      </xsd:simpleType>
    </xsd:element>
    <xsd:element name="AFM_dms_Grondslag" ma:index="36" nillable="true" ma:displayName="Grondslag" ma:internalName="AFM_dms_Grondslag" ma:readOnly="false">
      <xsd:simpleType>
        <xsd:restriction base="dms:Text"/>
      </xsd:simpleType>
    </xsd:element>
    <xsd:element name="AFM_dms_Beschrijving_grondslag" ma:index="37" nillable="true" ma:displayName="Beschrijving Grondslag" ma:internalName="AFM_dms_Beschrijving_grondslag"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af4fe37-e138-4444-ac39-a91a26058e7e" elementFormDefault="qualified">
    <xsd:import namespace="http://schemas.microsoft.com/office/2006/documentManagement/types"/>
    <xsd:import namespace="http://schemas.microsoft.com/office/infopath/2007/PartnerControls"/>
    <xsd:element name="TaxCatchAll" ma:index="32" nillable="true" ma:displayName="Taxonomy Catch All Column" ma:hidden="true" ma:list="{277d4bee-1e6c-4d04-a5f9-80cf83680855}" ma:internalName="TaxCatchAll" ma:showField="CatchAllData" ma:web="bedada9c-9ff6-4a90-bed1-7f262f8682ad">
      <xsd:complexType>
        <xsd:complexContent>
          <xsd:extension base="dms:MultiChoiceLookup">
            <xsd:sequence>
              <xsd:element name="Value" type="dms:Lookup" maxOccurs="unbounded" minOccurs="0" nillable="true"/>
            </xsd:sequence>
          </xsd:extension>
        </xsd:complexContent>
      </xsd:complexType>
    </xsd:element>
    <xsd:element name="TaxCatchAllLabel" ma:index="33" nillable="true" ma:displayName="Taxonomy Catch All Column1" ma:hidden="true" ma:list="{277d4bee-1e6c-4d04-a5f9-80cf83680855}" ma:internalName="TaxCatchAllLabel" ma:readOnly="true" ma:showField="CatchAllDataLabel" ma:web="bedada9c-9ff6-4a90-bed1-7f262f8682a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8e3599-69d8-463b-8bf2-ff1d054f3b5f" elementFormDefault="qualified">
    <xsd:import namespace="http://schemas.microsoft.com/office/2006/documentManagement/types"/>
    <xsd:import namespace="http://schemas.microsoft.com/office/infopath/2007/PartnerControls"/>
    <xsd:element name="MediaServiceMetadata" ma:index="38" nillable="true" ma:displayName="MediaServiceMetadata" ma:hidden="true" ma:internalName="MediaServiceMetadata" ma:readOnly="true">
      <xsd:simpleType>
        <xsd:restriction base="dms:Note"/>
      </xsd:simpleType>
    </xsd:element>
    <xsd:element name="MediaServiceFastMetadata" ma:index="39" nillable="true" ma:displayName="MediaServiceFastMetadata" ma:hidden="true" ma:internalName="MediaServiceFastMetadata" ma:readOnly="true">
      <xsd:simpleType>
        <xsd:restriction base="dms:Note"/>
      </xsd:simpleType>
    </xsd:element>
    <xsd:element name="MediaServiceSearchProperties" ma:index="40" nillable="true" ma:displayName="MediaServiceSearchProperties" ma:hidden="true" ma:internalName="MediaServiceSearchProperties"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Afbeeldingtags" ma:readOnly="false" ma:fieldId="{5cf76f15-5ced-4ddc-b409-7134ff3c332f}" ma:taxonomyMulti="true" ma:sspId="aa2fb73e-e83a-44df-bc25-39628a106fd3"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description="" ma:hidden="true" ma:indexed="true" ma:internalName="MediaServiceDateTaken" ma:readOnly="true">
      <xsd:simpleType>
        <xsd:restriction base="dms:Text"/>
      </xsd:simpleType>
    </xsd:element>
    <xsd:element name="MediaServiceGenerationTime" ma:index="45" nillable="true" ma:displayName="MediaServiceGenerationTime" ma:hidden="true" ma:internalName="MediaServiceGenerationTime" ma:readOnly="true">
      <xsd:simpleType>
        <xsd:restriction base="dms:Text"/>
      </xsd:simpleType>
    </xsd:element>
    <xsd:element name="MediaServiceEventHashCode" ma:index="4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aa2fb73e-e83a-44df-bc25-39628a106fd3" ContentTypeId="0x010100D67FB3C8B9F44C9FB801D5E99C4AEC9B" PreviousValue="false"/>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AFM_dms_DatumEnTijdstipOntvangst xmlns="bedada9c-9ff6-4a90-bed1-7f262f8682ad" xsi:nil="true"/>
    <AFM_dms_RetentietermijnTaxHTField0 xmlns="bedada9c-9ff6-4a90-bed1-7f262f8682ad">
      <Terms xmlns="http://schemas.microsoft.com/office/infopath/2007/PartnerControls"/>
    </AFM_dms_RetentietermijnTaxHTField0>
    <AFM_dms_Zaaknummer xmlns="bedada9c-9ff6-4a90-bed1-7f262f8682ad">C2512-01980</AFM_dms_Zaaknummer>
    <AFM_dms_ZaakEinddatum xmlns="bedada9c-9ff6-4a90-bed1-7f262f8682ad" xsi:nil="true"/>
    <AFM_dms_NaamRelatie xmlns="bedada9c-9ff6-4a90-bed1-7f262f8682ad">Volta Finance Limited</AFM_dms_NaamRelatie>
    <AFM_dms_Kanaal xmlns="bedada9c-9ff6-4a90-bed1-7f262f8682ad" xsi:nil="true"/>
    <AFM_dms_SoortBericht xmlns="bedada9c-9ff6-4a90-bed1-7f262f8682ad" xsi:nil="true"/>
    <AFM_dms_Resultaat xmlns="bedada9c-9ff6-4a90-bed1-7f262f8682ad" xsi:nil="true"/>
    <AFM_dms_MeldingId xmlns="bedada9c-9ff6-4a90-bed1-7f262f8682ad" xsi:nil="true"/>
    <AFM_dms_TitelPersbericht xmlns="bedada9c-9ff6-4a90-bed1-7f262f8682ad" xsi:nil="true"/>
    <AFM_dms_Relatienummer xmlns="bedada9c-9ff6-4a90-bed1-7f262f8682ad" xsi:nil="true"/>
    <AFM_dms_Beschrijving_grondslag xmlns="bedada9c-9ff6-4a90-bed1-7f262f8682ad" xsi:nil="true"/>
    <_dlc_DocIdPersistId xmlns="5fe4e853-3417-48a7-a9b2-767e16cca7ad" xsi:nil="true"/>
    <AFM_dms_Vernietigingsjaar xmlns="bedada9c-9ff6-4a90-bed1-7f262f8682ad" xsi:nil="true"/>
    <lcf76f155ced4ddcb4097134ff3c332f xmlns="0c8e3599-69d8-463b-8bf2-ff1d054f3b5f">
      <Terms xmlns="http://schemas.microsoft.com/office/infopath/2007/PartnerControls"/>
    </lcf76f155ced4ddcb4097134ff3c332f>
    <TaxCatchAll xmlns="1af4fe37-e138-4444-ac39-a91a26058e7e">
      <Value>4</Value>
      <Value>3</Value>
    </TaxCatchAll>
    <e8d0f44fb3804c52bd24bc545b2f2e67 xmlns="bedada9c-9ff6-4a90-bed1-7f262f8682ad">
      <Terms xmlns="http://schemas.microsoft.com/office/infopath/2007/PartnerControls">
        <TermInfo xmlns="http://schemas.microsoft.com/office/infopath/2007/PartnerControls">
          <TermName xmlns="http://schemas.microsoft.com/office/infopath/2007/PartnerControls">EUIOVW</TermName>
          <TermId xmlns="http://schemas.microsoft.com/office/infopath/2007/PartnerControls">bd452f78-56ac-4048-8ad6-d473d26cf365</TermId>
        </TermInfo>
      </Terms>
    </e8d0f44fb3804c52bd24bc545b2f2e67>
    <AFM_dms_Behandelaar xmlns="bedada9c-9ff6-4a90-bed1-7f262f8682ad" xsi:nil="true"/>
    <AFM_dms_ZaaktypeTaxHTField0 xmlns="bedada9c-9ff6-4a90-bed1-7f262f8682ad" xsi:nil="true"/>
    <AFM_dms_Authorization xmlns="bedada9c-9ff6-4a90-bed1-7f262f8682ad" xsi:nil="true"/>
    <AFM_dms_DocumenttypeTaxHTField0 xmlns="bedada9c-9ff6-4a90-bed1-7f262f8682ad">
      <Terms xmlns="http://schemas.microsoft.com/office/infopath/2007/PartnerControls">
        <TermInfo xmlns="http://schemas.microsoft.com/office/infopath/2007/PartnerControls">
          <TermName xmlns="http://schemas.microsoft.com/office/infopath/2007/PartnerControls">Persbericht inkomend</TermName>
          <TermId xmlns="http://schemas.microsoft.com/office/infopath/2007/PartnerControls">29ae2195-941d-4ea3-be1c-3d43a11ff799</TermId>
        </TermInfo>
      </Terms>
    </AFM_dms_DocumenttypeTaxHTField0>
    <AFM_dms_PublicatieTijdstip xmlns="bedada9c-9ff6-4a90-bed1-7f262f8682ad" xsi:nil="true"/>
    <AFM_dms_origineleBestandsnaam xmlns="bedada9c-9ff6-4a90-bed1-7f262f8682ad">VOLTA_23122025_ENG2.pptx</AFM_dms_origineleBestandsnaam>
    <AFM_dms_Grondslag xmlns="bedada9c-9ff6-4a90-bed1-7f262f8682ad" xsi:nil="true"/>
    <AFM_dms_Melder xmlns="bedada9c-9ff6-4a90-bed1-7f262f8682ad" xsi:nil="true"/>
    <_dlc_DocId xmlns="5fe4e853-3417-48a7-a9b2-767e16cca7ad">MAR17MELD-955777008-86022</_dlc_DocId>
    <_dlc_DocIdUrl xmlns="5fe4e853-3417-48a7-a9b2-767e16cca7ad">
      <Url>https://afmap.sharepoint.com/sites/afmdms_mar17meldingen/_layouts/15/DocIdRedir.aspx?ID=MAR17MELD-955777008-86022</Url>
      <Description>MAR17MELD-955777008-86022</Description>
    </_dlc_DocIdUrl>
  </documentManagement>
</p:properties>
</file>

<file path=customXml/itemProps1.xml><?xml version="1.0" encoding="utf-8"?>
<ds:datastoreItem xmlns:ds="http://schemas.openxmlformats.org/officeDocument/2006/customXml" ds:itemID="{C03EFF20-BBA1-4925-BABB-CF715FA85362}"/>
</file>

<file path=customXml/itemProps2.xml><?xml version="1.0" encoding="utf-8"?>
<ds:datastoreItem xmlns:ds="http://schemas.openxmlformats.org/officeDocument/2006/customXml" ds:itemID="{A24EF7E0-911D-445B-AD45-518FE2C5DBC9}"/>
</file>

<file path=customXml/itemProps3.xml><?xml version="1.0" encoding="utf-8"?>
<ds:datastoreItem xmlns:ds="http://schemas.openxmlformats.org/officeDocument/2006/customXml" ds:itemID="{B5BB0AC1-5A2C-4EE7-BA14-DDBC436CCA90}"/>
</file>

<file path=customXml/itemProps4.xml><?xml version="1.0" encoding="utf-8"?>
<ds:datastoreItem xmlns:ds="http://schemas.openxmlformats.org/officeDocument/2006/customXml" ds:itemID="{6F62E9B4-0B68-4FFC-893C-FAE70B39CD71}"/>
</file>

<file path=customXml/itemProps5.xml><?xml version="1.0" encoding="utf-8"?>
<ds:datastoreItem xmlns:ds="http://schemas.openxmlformats.org/officeDocument/2006/customXml" ds:itemID="{5E2F4C46-CDD1-474A-8BC7-6846401DC4D5}"/>
</file>

<file path=docProps/app.xml><?xml version="1.0" encoding="utf-8"?>
<Properties xmlns="http://schemas.openxmlformats.org/officeDocument/2006/extended-properties" xmlns:vt="http://schemas.openxmlformats.org/officeDocument/2006/docPropsVTypes">
  <Template/>
  <TotalTime>545</TotalTime>
  <Words>2080</Words>
  <Application>Microsoft Office PowerPoint</Application>
  <PresentationFormat>Custom</PresentationFormat>
  <Paragraphs>103</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Incoming notification</dc:title>
  <dc:creator>COSTA Alexis</dc:creator>
  <cp:lastModifiedBy>COSTA Alexis</cp:lastModifiedBy>
  <cp:revision>25</cp:revision>
  <dcterms:created xsi:type="dcterms:W3CDTF">2023-09-12T09:15:16Z</dcterms:created>
  <dcterms:modified xsi:type="dcterms:W3CDTF">2025-12-22T18:09:09Z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y fmtid="{D5CDD505-2E9C-101B-9397-08002B2CF9AE}" pid="13" name="ContentTypeId">
    <vt:lpwstr>0x010100D67FB3C8B9F44C9FB801D5E99C4AEC9B008B32F997535F40B0A20F4493835B16FA00B6AFA36744523C48BBF919E941DFB204</vt:lpwstr>
  </property>
  <property fmtid="{D5CDD505-2E9C-101B-9397-08002B2CF9AE}" pid="14" name="_dlc_DocIdItemGuid">
    <vt:lpwstr>ca59c7ce-28bb-4a71-9ad2-a58016c2493f</vt:lpwstr>
  </property>
  <property fmtid="{D5CDD505-2E9C-101B-9397-08002B2CF9AE}" pid="15" name="MediaServiceImageTags">
    <vt:lpwstr/>
  </property>
  <property fmtid="{D5CDD505-2E9C-101B-9397-08002B2CF9AE}" pid="16" name="AFM_dms_Zaaktype">
    <vt:lpwstr>3;#EUIOVW|bd452f78-56ac-4048-8ad6-d473d26cf365</vt:lpwstr>
  </property>
  <property fmtid="{D5CDD505-2E9C-101B-9397-08002B2CF9AE}" pid="17" name="AFM_dms_Retentietermijn">
    <vt:lpwstr/>
  </property>
  <property fmtid="{D5CDD505-2E9C-101B-9397-08002B2CF9AE}" pid="18" name="AFM_dms_Documenttype">
    <vt:lpwstr>4;#Persbericht inkomend|29ae2195-941d-4ea3-be1c-3d43a11ff799</vt:lpwstr>
  </property>
</Properties>
</file>